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6.xml" ContentType="application/vnd.openxmlformats-officedocument.drawingml.chart+xml"/>
  <Override PartName="/ppt/drawings/drawing5.xml" ContentType="application/vnd.openxmlformats-officedocument.drawingml.chartshapes+xml"/>
  <Override PartName="/ppt/notesSlides/notesSlide27.xml" ContentType="application/vnd.openxmlformats-officedocument.presentationml.notesSlide+xml"/>
  <Override PartName="/ppt/charts/chart7.xml" ContentType="application/vnd.openxmlformats-officedocument.drawingml.chart+xml"/>
  <Override PartName="/ppt/drawings/drawing6.xml" ContentType="application/vnd.openxmlformats-officedocument.drawingml.chartshapes+xml"/>
  <Override PartName="/ppt/notesSlides/notesSlide28.xml" ContentType="application/vnd.openxmlformats-officedocument.presentationml.notesSlide+xml"/>
  <Override PartName="/ppt/charts/chart8.xml" ContentType="application/vnd.openxmlformats-officedocument.drawingml.chart+xml"/>
  <Override PartName="/ppt/drawings/drawing7.xml" ContentType="application/vnd.openxmlformats-officedocument.drawingml.chartshapes+xml"/>
  <Override PartName="/ppt/notesSlides/notesSlide29.xml" ContentType="application/vnd.openxmlformats-officedocument.presentationml.notesSlide+xml"/>
  <Override PartName="/ppt/charts/chart9.xml" ContentType="application/vnd.openxmlformats-officedocument.drawingml.chart+xml"/>
  <Override PartName="/ppt/drawings/drawing8.xml" ContentType="application/vnd.openxmlformats-officedocument.drawingml.chartshapes+xml"/>
  <Override PartName="/ppt/notesSlides/notesSlide30.xml" ContentType="application/vnd.openxmlformats-officedocument.presentationml.notesSlide+xml"/>
  <Override PartName="/ppt/charts/chart10.xml" ContentType="application/vnd.openxmlformats-officedocument.drawingml.chart+xml"/>
  <Override PartName="/ppt/drawings/drawing9.xml" ContentType="application/vnd.openxmlformats-officedocument.drawingml.chartshapes+xml"/>
  <Override PartName="/ppt/notesSlides/notesSlide3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32.xml" ContentType="application/vnd.openxmlformats-officedocument.presentationml.notesSlide+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611" r:id="rId2"/>
    <p:sldId id="612" r:id="rId3"/>
    <p:sldId id="613" r:id="rId4"/>
    <p:sldId id="614" r:id="rId5"/>
    <p:sldId id="487" r:id="rId6"/>
    <p:sldId id="514" r:id="rId7"/>
    <p:sldId id="490" r:id="rId8"/>
    <p:sldId id="489" r:id="rId9"/>
    <p:sldId id="492" r:id="rId10"/>
    <p:sldId id="506" r:id="rId11"/>
    <p:sldId id="508" r:id="rId12"/>
    <p:sldId id="496" r:id="rId13"/>
    <p:sldId id="509" r:id="rId14"/>
    <p:sldId id="511" r:id="rId15"/>
    <p:sldId id="510" r:id="rId16"/>
    <p:sldId id="528" r:id="rId17"/>
    <p:sldId id="518" r:id="rId18"/>
    <p:sldId id="519" r:id="rId19"/>
    <p:sldId id="520" r:id="rId20"/>
    <p:sldId id="515" r:id="rId21"/>
    <p:sldId id="521" r:id="rId22"/>
    <p:sldId id="522" r:id="rId23"/>
    <p:sldId id="523" r:id="rId24"/>
    <p:sldId id="524" r:id="rId25"/>
    <p:sldId id="525" r:id="rId26"/>
    <p:sldId id="526" r:id="rId27"/>
    <p:sldId id="527" r:id="rId28"/>
    <p:sldId id="615" r:id="rId29"/>
    <p:sldId id="536" r:id="rId30"/>
    <p:sldId id="538" r:id="rId31"/>
    <p:sldId id="539" r:id="rId32"/>
    <p:sldId id="540" r:id="rId33"/>
    <p:sldId id="541" r:id="rId34"/>
    <p:sldId id="542" r:id="rId35"/>
    <p:sldId id="544" r:id="rId36"/>
    <p:sldId id="545" r:id="rId37"/>
    <p:sldId id="546" r:id="rId38"/>
    <p:sldId id="513" r:id="rId39"/>
    <p:sldId id="616" r:id="rId40"/>
    <p:sldId id="617" r:id="rId41"/>
    <p:sldId id="516" r:id="rId42"/>
    <p:sldId id="517" r:id="rId43"/>
    <p:sldId id="618" r:id="rId44"/>
    <p:sldId id="619" r:id="rId45"/>
    <p:sldId id="621" r:id="rId46"/>
    <p:sldId id="622" r:id="rId47"/>
    <p:sldId id="591" r:id="rId48"/>
    <p:sldId id="607" r:id="rId49"/>
    <p:sldId id="608" r:id="rId50"/>
    <p:sldId id="553" r:id="rId51"/>
    <p:sldId id="572" r:id="rId52"/>
    <p:sldId id="558" r:id="rId53"/>
    <p:sldId id="570" r:id="rId54"/>
    <p:sldId id="569" r:id="rId55"/>
    <p:sldId id="562" r:id="rId56"/>
    <p:sldId id="563" r:id="rId57"/>
    <p:sldId id="566" r:id="rId58"/>
    <p:sldId id="571" r:id="rId59"/>
    <p:sldId id="623" r:id="rId60"/>
    <p:sldId id="624" r:id="rId61"/>
    <p:sldId id="625" r:id="rId62"/>
    <p:sldId id="626" r:id="rId63"/>
    <p:sldId id="573" r:id="rId64"/>
    <p:sldId id="576" r:id="rId65"/>
    <p:sldId id="577" r:id="rId66"/>
    <p:sldId id="578" r:id="rId67"/>
    <p:sldId id="579" r:id="rId68"/>
    <p:sldId id="581" r:id="rId69"/>
    <p:sldId id="582" r:id="rId70"/>
    <p:sldId id="583" r:id="rId71"/>
    <p:sldId id="584" r:id="rId72"/>
    <p:sldId id="585" r:id="rId73"/>
    <p:sldId id="586" r:id="rId74"/>
    <p:sldId id="587" r:id="rId75"/>
    <p:sldId id="588" r:id="rId76"/>
    <p:sldId id="589" r:id="rId7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0" autoAdjust="0"/>
    <p:restoredTop sz="80592" autoAdjust="0"/>
  </p:normalViewPr>
  <p:slideViewPr>
    <p:cSldViewPr snapToGrid="0" showGuides="1">
      <p:cViewPr varScale="1">
        <p:scale>
          <a:sx n="53" d="100"/>
          <a:sy n="53" d="100"/>
        </p:scale>
        <p:origin x="62" y="86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svm01\kwvol\h_homes\te802020\Desktop\JournalPrice_2024.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73710615821974E-2"/>
          <c:y val="0.10670634390695594"/>
          <c:w val="0.73855891900553039"/>
          <c:h val="0.76594338431380438"/>
        </c:manualLayout>
      </c:layout>
      <c:lineChart>
        <c:grouping val="standard"/>
        <c:varyColors val="0"/>
        <c:ser>
          <c:idx val="0"/>
          <c:order val="0"/>
          <c:tx>
            <c:strRef>
              <c:f>'自然科学(冊子)'!$A$4</c:f>
              <c:strCache>
                <c:ptCount val="1"/>
                <c:pt idx="0">
                  <c:v>Chemistry</c:v>
                </c:pt>
              </c:strCache>
            </c:strRef>
          </c:tx>
          <c:cat>
            <c:strRef>
              <c:f>'自然科学(冊子)'!$B$3:$AH$3</c:f>
              <c:strCache>
                <c:ptCount val="16"/>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strCache>
            </c:strRef>
          </c:cat>
          <c:val>
            <c:numRef>
              <c:f>'自然科学(冊子)'!$B$4:$AH$4</c:f>
              <c:numCache>
                <c:formatCode>#,##0.00_ </c:formatCode>
                <c:ptCount val="16"/>
                <c:pt idx="0">
                  <c:v>638.61</c:v>
                </c:pt>
                <c:pt idx="1">
                  <c:v>805.38</c:v>
                </c:pt>
                <c:pt idx="2">
                  <c:v>914.24</c:v>
                </c:pt>
                <c:pt idx="3">
                  <c:v>1042.3699999999999</c:v>
                </c:pt>
                <c:pt idx="4">
                  <c:v>1106.33</c:v>
                </c:pt>
                <c:pt idx="5">
                  <c:v>1020</c:v>
                </c:pt>
                <c:pt idx="6">
                  <c:v>1236.26</c:v>
                </c:pt>
                <c:pt idx="7">
                  <c:v>1359.22</c:v>
                </c:pt>
                <c:pt idx="8">
                  <c:v>1577.13</c:v>
                </c:pt>
                <c:pt idx="9">
                  <c:v>1641.78</c:v>
                </c:pt>
                <c:pt idx="10">
                  <c:v>1781.58</c:v>
                </c:pt>
                <c:pt idx="11">
                  <c:v>1918.09</c:v>
                </c:pt>
                <c:pt idx="12">
                  <c:v>2143.2199999999998</c:v>
                </c:pt>
                <c:pt idx="13">
                  <c:v>2403.06</c:v>
                </c:pt>
                <c:pt idx="14">
                  <c:v>2695</c:v>
                </c:pt>
                <c:pt idx="15">
                  <c:v>2868</c:v>
                </c:pt>
              </c:numCache>
            </c:numRef>
          </c:val>
          <c:smooth val="0"/>
          <c:extLst>
            <c:ext xmlns:c16="http://schemas.microsoft.com/office/drawing/2014/chart" uri="{C3380CC4-5D6E-409C-BE32-E72D297353CC}">
              <c16:uniqueId val="{00000000-081F-4341-BD35-870EC06DEE8C}"/>
            </c:ext>
          </c:extLst>
        </c:ser>
        <c:ser>
          <c:idx val="1"/>
          <c:order val="1"/>
          <c:tx>
            <c:strRef>
              <c:f>'自然科学(冊子)'!$A$6</c:f>
              <c:strCache>
                <c:ptCount val="1"/>
                <c:pt idx="0">
                  <c:v>Physics</c:v>
                </c:pt>
              </c:strCache>
            </c:strRef>
          </c:tx>
          <c:cat>
            <c:strRef>
              <c:f>'自然科学(冊子)'!$B$3:$AH$3</c:f>
              <c:strCache>
                <c:ptCount val="16"/>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strCache>
            </c:strRef>
          </c:cat>
          <c:val>
            <c:numRef>
              <c:f>'自然科学(冊子)'!$B$6:$AH$6</c:f>
              <c:numCache>
                <c:formatCode>#,##0.00_ </c:formatCode>
                <c:ptCount val="16"/>
                <c:pt idx="0">
                  <c:v>663.89</c:v>
                </c:pt>
                <c:pt idx="1">
                  <c:v>794.59</c:v>
                </c:pt>
                <c:pt idx="2">
                  <c:v>915.05</c:v>
                </c:pt>
                <c:pt idx="3">
                  <c:v>1070.83</c:v>
                </c:pt>
                <c:pt idx="4">
                  <c:v>1098.94</c:v>
                </c:pt>
                <c:pt idx="5">
                  <c:v>1126.5</c:v>
                </c:pt>
                <c:pt idx="6">
                  <c:v>1354.8</c:v>
                </c:pt>
                <c:pt idx="7">
                  <c:v>1494.47</c:v>
                </c:pt>
                <c:pt idx="8">
                  <c:v>1601.03</c:v>
                </c:pt>
                <c:pt idx="9">
                  <c:v>1717.24</c:v>
                </c:pt>
                <c:pt idx="10">
                  <c:v>1879.71</c:v>
                </c:pt>
                <c:pt idx="11">
                  <c:v>2011.13</c:v>
                </c:pt>
                <c:pt idx="12">
                  <c:v>2218.8200000000002</c:v>
                </c:pt>
                <c:pt idx="13">
                  <c:v>2357.86</c:v>
                </c:pt>
                <c:pt idx="14">
                  <c:v>2543</c:v>
                </c:pt>
                <c:pt idx="15">
                  <c:v>2719</c:v>
                </c:pt>
              </c:numCache>
            </c:numRef>
          </c:val>
          <c:smooth val="0"/>
          <c:extLst>
            <c:ext xmlns:c16="http://schemas.microsoft.com/office/drawing/2014/chart" uri="{C3380CC4-5D6E-409C-BE32-E72D297353CC}">
              <c16:uniqueId val="{00000001-081F-4341-BD35-870EC06DEE8C}"/>
            </c:ext>
          </c:extLst>
        </c:ser>
        <c:ser>
          <c:idx val="5"/>
          <c:order val="2"/>
          <c:tx>
            <c:strRef>
              <c:f>'自然科学(冊子)'!$A$8</c:f>
              <c:strCache>
                <c:ptCount val="1"/>
                <c:pt idx="0">
                  <c:v>Engineering</c:v>
                </c:pt>
              </c:strCache>
            </c:strRef>
          </c:tx>
          <c:cat>
            <c:strRef>
              <c:f>'自然科学(冊子)'!$B$3:$AH$3</c:f>
              <c:strCache>
                <c:ptCount val="16"/>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strCache>
            </c:strRef>
          </c:cat>
          <c:val>
            <c:numRef>
              <c:f>'自然科学(冊子)'!$B$8:$AH$8</c:f>
              <c:numCache>
                <c:formatCode>#,##0.00_ </c:formatCode>
                <c:ptCount val="16"/>
                <c:pt idx="0">
                  <c:v>333.53</c:v>
                </c:pt>
                <c:pt idx="1">
                  <c:v>433.95</c:v>
                </c:pt>
                <c:pt idx="2">
                  <c:v>492.31</c:v>
                </c:pt>
                <c:pt idx="3">
                  <c:v>535.92999999999995</c:v>
                </c:pt>
                <c:pt idx="4">
                  <c:v>587.80999999999995</c:v>
                </c:pt>
                <c:pt idx="5">
                  <c:v>585.37</c:v>
                </c:pt>
                <c:pt idx="6">
                  <c:v>715.78</c:v>
                </c:pt>
                <c:pt idx="7">
                  <c:v>814.38</c:v>
                </c:pt>
                <c:pt idx="8">
                  <c:v>866.99</c:v>
                </c:pt>
                <c:pt idx="9">
                  <c:v>961.63</c:v>
                </c:pt>
                <c:pt idx="10">
                  <c:v>1034.58</c:v>
                </c:pt>
                <c:pt idx="11">
                  <c:v>1142.8399999999999</c:v>
                </c:pt>
                <c:pt idx="12">
                  <c:v>1249.96</c:v>
                </c:pt>
                <c:pt idx="13">
                  <c:v>1359.52</c:v>
                </c:pt>
                <c:pt idx="14">
                  <c:v>1491</c:v>
                </c:pt>
                <c:pt idx="15">
                  <c:v>1683</c:v>
                </c:pt>
              </c:numCache>
            </c:numRef>
          </c:val>
          <c:smooth val="0"/>
          <c:extLst>
            <c:ext xmlns:c16="http://schemas.microsoft.com/office/drawing/2014/chart" uri="{C3380CC4-5D6E-409C-BE32-E72D297353CC}">
              <c16:uniqueId val="{00000002-081F-4341-BD35-870EC06DEE8C}"/>
            </c:ext>
          </c:extLst>
        </c:ser>
        <c:ser>
          <c:idx val="3"/>
          <c:order val="3"/>
          <c:tx>
            <c:strRef>
              <c:f>'自然科学(冊子)'!$A$10</c:f>
              <c:strCache>
                <c:ptCount val="1"/>
                <c:pt idx="0">
                  <c:v>Biology</c:v>
                </c:pt>
              </c:strCache>
            </c:strRef>
          </c:tx>
          <c:cat>
            <c:strRef>
              <c:f>'自然科学(冊子)'!$B$3:$AH$3</c:f>
              <c:strCache>
                <c:ptCount val="16"/>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strCache>
            </c:strRef>
          </c:cat>
          <c:val>
            <c:numRef>
              <c:f>'自然科学(冊子)'!$B$10:$AH$10</c:f>
              <c:numCache>
                <c:formatCode>#,##0.00_ </c:formatCode>
                <c:ptCount val="16"/>
                <c:pt idx="0">
                  <c:v>376.12</c:v>
                </c:pt>
                <c:pt idx="1">
                  <c:v>446.3</c:v>
                </c:pt>
                <c:pt idx="2">
                  <c:v>472.29</c:v>
                </c:pt>
                <c:pt idx="3">
                  <c:v>548.79</c:v>
                </c:pt>
                <c:pt idx="4">
                  <c:v>558.1</c:v>
                </c:pt>
                <c:pt idx="5">
                  <c:v>646.96</c:v>
                </c:pt>
                <c:pt idx="6">
                  <c:v>717.43</c:v>
                </c:pt>
                <c:pt idx="7">
                  <c:v>824.05</c:v>
                </c:pt>
                <c:pt idx="8">
                  <c:v>891.4</c:v>
                </c:pt>
                <c:pt idx="9">
                  <c:v>931.11</c:v>
                </c:pt>
                <c:pt idx="10">
                  <c:v>996.45</c:v>
                </c:pt>
                <c:pt idx="11">
                  <c:v>1064.33</c:v>
                </c:pt>
                <c:pt idx="12">
                  <c:v>1097.01</c:v>
                </c:pt>
                <c:pt idx="13">
                  <c:v>1175.68</c:v>
                </c:pt>
                <c:pt idx="14">
                  <c:v>1377</c:v>
                </c:pt>
                <c:pt idx="15">
                  <c:v>1494</c:v>
                </c:pt>
              </c:numCache>
            </c:numRef>
          </c:val>
          <c:smooth val="0"/>
          <c:extLst>
            <c:ext xmlns:c16="http://schemas.microsoft.com/office/drawing/2014/chart" uri="{C3380CC4-5D6E-409C-BE32-E72D297353CC}">
              <c16:uniqueId val="{00000003-081F-4341-BD35-870EC06DEE8C}"/>
            </c:ext>
          </c:extLst>
        </c:ser>
        <c:ser>
          <c:idx val="10"/>
          <c:order val="4"/>
          <c:tx>
            <c:strRef>
              <c:f>'自然科学(冊子)'!$A$12</c:f>
              <c:strCache>
                <c:ptCount val="1"/>
                <c:pt idx="0">
                  <c:v>Food Science</c:v>
                </c:pt>
              </c:strCache>
            </c:strRef>
          </c:tx>
          <c:cat>
            <c:strRef>
              <c:f>'自然科学(冊子)'!$B$3:$AH$3</c:f>
              <c:strCache>
                <c:ptCount val="16"/>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strCache>
            </c:strRef>
          </c:cat>
          <c:val>
            <c:numRef>
              <c:f>'自然科学(冊子)'!$B$12:$AH$12</c:f>
              <c:numCache>
                <c:formatCode>#,##0.00_ </c:formatCode>
                <c:ptCount val="16"/>
                <c:pt idx="0">
                  <c:v>242.51</c:v>
                </c:pt>
                <c:pt idx="1">
                  <c:v>315.16000000000003</c:v>
                </c:pt>
                <c:pt idx="2">
                  <c:v>341.63</c:v>
                </c:pt>
                <c:pt idx="3">
                  <c:v>390.47</c:v>
                </c:pt>
                <c:pt idx="4">
                  <c:v>398.6</c:v>
                </c:pt>
                <c:pt idx="5">
                  <c:v>424.35</c:v>
                </c:pt>
                <c:pt idx="6">
                  <c:v>515.12</c:v>
                </c:pt>
                <c:pt idx="7">
                  <c:v>501.73</c:v>
                </c:pt>
                <c:pt idx="8">
                  <c:v>440.44</c:v>
                </c:pt>
                <c:pt idx="9">
                  <c:v>620.79999999999995</c:v>
                </c:pt>
                <c:pt idx="10">
                  <c:v>675.65</c:v>
                </c:pt>
                <c:pt idx="11">
                  <c:v>731.26</c:v>
                </c:pt>
                <c:pt idx="12">
                  <c:v>763.48</c:v>
                </c:pt>
                <c:pt idx="13">
                  <c:v>829.44</c:v>
                </c:pt>
                <c:pt idx="14">
                  <c:v>1080</c:v>
                </c:pt>
                <c:pt idx="15">
                  <c:v>1107</c:v>
                </c:pt>
              </c:numCache>
            </c:numRef>
          </c:val>
          <c:smooth val="0"/>
          <c:extLst>
            <c:ext xmlns:c16="http://schemas.microsoft.com/office/drawing/2014/chart" uri="{C3380CC4-5D6E-409C-BE32-E72D297353CC}">
              <c16:uniqueId val="{00000004-081F-4341-BD35-870EC06DEE8C}"/>
            </c:ext>
          </c:extLst>
        </c:ser>
        <c:ser>
          <c:idx val="6"/>
          <c:order val="5"/>
          <c:tx>
            <c:strRef>
              <c:f>'自然科学(冊子)'!$A$20</c:f>
              <c:strCache>
                <c:ptCount val="1"/>
                <c:pt idx="0">
                  <c:v>Technology</c:v>
                </c:pt>
              </c:strCache>
            </c:strRef>
          </c:tx>
          <c:cat>
            <c:strRef>
              <c:f>'自然科学(冊子)'!$B$3:$AH$3</c:f>
              <c:strCache>
                <c:ptCount val="16"/>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strCache>
            </c:strRef>
          </c:cat>
          <c:val>
            <c:numRef>
              <c:f>'自然科学(冊子)'!$B$20:$AH$20</c:f>
              <c:numCache>
                <c:formatCode>#,##0.00_ </c:formatCode>
                <c:ptCount val="16"/>
                <c:pt idx="0">
                  <c:v>283.73</c:v>
                </c:pt>
                <c:pt idx="1">
                  <c:v>354.28</c:v>
                </c:pt>
                <c:pt idx="2">
                  <c:v>398.09</c:v>
                </c:pt>
                <c:pt idx="3">
                  <c:v>442.47</c:v>
                </c:pt>
                <c:pt idx="4">
                  <c:v>487.03</c:v>
                </c:pt>
                <c:pt idx="5">
                  <c:v>536.64</c:v>
                </c:pt>
                <c:pt idx="6">
                  <c:v>643.58000000000004</c:v>
                </c:pt>
                <c:pt idx="7">
                  <c:v>706.95</c:v>
                </c:pt>
                <c:pt idx="8">
                  <c:v>775.05</c:v>
                </c:pt>
                <c:pt idx="9">
                  <c:v>863.29</c:v>
                </c:pt>
                <c:pt idx="10">
                  <c:v>937.5</c:v>
                </c:pt>
                <c:pt idx="11">
                  <c:v>1013.34</c:v>
                </c:pt>
                <c:pt idx="12">
                  <c:v>1111.2</c:v>
                </c:pt>
                <c:pt idx="13">
                  <c:v>1200.22</c:v>
                </c:pt>
                <c:pt idx="14">
                  <c:v>1350</c:v>
                </c:pt>
                <c:pt idx="15">
                  <c:v>1460</c:v>
                </c:pt>
              </c:numCache>
            </c:numRef>
          </c:val>
          <c:smooth val="0"/>
          <c:extLst>
            <c:ext xmlns:c16="http://schemas.microsoft.com/office/drawing/2014/chart" uri="{C3380CC4-5D6E-409C-BE32-E72D297353CC}">
              <c16:uniqueId val="{00000005-081F-4341-BD35-870EC06DEE8C}"/>
            </c:ext>
          </c:extLst>
        </c:ser>
        <c:ser>
          <c:idx val="9"/>
          <c:order val="6"/>
          <c:tx>
            <c:strRef>
              <c:f>'自然科学(冊子)'!$A$18</c:f>
              <c:strCache>
                <c:ptCount val="1"/>
                <c:pt idx="0">
                  <c:v>Geology</c:v>
                </c:pt>
              </c:strCache>
            </c:strRef>
          </c:tx>
          <c:cat>
            <c:strRef>
              <c:f>'自然科学(冊子)'!$B$3:$AH$3</c:f>
              <c:strCache>
                <c:ptCount val="16"/>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strCache>
            </c:strRef>
          </c:cat>
          <c:val>
            <c:numRef>
              <c:f>'自然科学(冊子)'!$B$18:$AH$18</c:f>
              <c:numCache>
                <c:formatCode>#,##0.00_ </c:formatCode>
                <c:ptCount val="16"/>
                <c:pt idx="0">
                  <c:v>296.69</c:v>
                </c:pt>
                <c:pt idx="1">
                  <c:v>359.36</c:v>
                </c:pt>
                <c:pt idx="2">
                  <c:v>386.56</c:v>
                </c:pt>
                <c:pt idx="3">
                  <c:v>449.08</c:v>
                </c:pt>
                <c:pt idx="4">
                  <c:v>468.43</c:v>
                </c:pt>
                <c:pt idx="5">
                  <c:v>467.71</c:v>
                </c:pt>
                <c:pt idx="6">
                  <c:v>627.13</c:v>
                </c:pt>
                <c:pt idx="7">
                  <c:v>692.83</c:v>
                </c:pt>
                <c:pt idx="8">
                  <c:v>740.14</c:v>
                </c:pt>
                <c:pt idx="9">
                  <c:v>795.13</c:v>
                </c:pt>
                <c:pt idx="10">
                  <c:v>867.15</c:v>
                </c:pt>
                <c:pt idx="11">
                  <c:v>914.51</c:v>
                </c:pt>
                <c:pt idx="12">
                  <c:v>977.05</c:v>
                </c:pt>
                <c:pt idx="13">
                  <c:v>1037.93</c:v>
                </c:pt>
                <c:pt idx="14">
                  <c:v>1071</c:v>
                </c:pt>
                <c:pt idx="15">
                  <c:v>1197</c:v>
                </c:pt>
              </c:numCache>
            </c:numRef>
          </c:val>
          <c:smooth val="0"/>
          <c:extLst>
            <c:ext xmlns:c16="http://schemas.microsoft.com/office/drawing/2014/chart" uri="{C3380CC4-5D6E-409C-BE32-E72D297353CC}">
              <c16:uniqueId val="{00000006-081F-4341-BD35-870EC06DEE8C}"/>
            </c:ext>
          </c:extLst>
        </c:ser>
        <c:ser>
          <c:idx val="7"/>
          <c:order val="7"/>
          <c:tx>
            <c:strRef>
              <c:f>'自然科学(冊子)'!$A$16</c:f>
              <c:strCache>
                <c:ptCount val="1"/>
                <c:pt idx="0">
                  <c:v>Botany</c:v>
                </c:pt>
              </c:strCache>
            </c:strRef>
          </c:tx>
          <c:cat>
            <c:strRef>
              <c:f>'自然科学(冊子)'!$B$3:$AH$3</c:f>
              <c:strCache>
                <c:ptCount val="16"/>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strCache>
            </c:strRef>
          </c:cat>
          <c:val>
            <c:numRef>
              <c:f>'自然科学(冊子)'!$B$16:$AH$16</c:f>
              <c:numCache>
                <c:formatCode>#,##0.00_ </c:formatCode>
                <c:ptCount val="16"/>
                <c:pt idx="0">
                  <c:v>295</c:v>
                </c:pt>
                <c:pt idx="1">
                  <c:v>347.24</c:v>
                </c:pt>
                <c:pt idx="2">
                  <c:v>374.82</c:v>
                </c:pt>
                <c:pt idx="3">
                  <c:v>437</c:v>
                </c:pt>
                <c:pt idx="4">
                  <c:v>454.33</c:v>
                </c:pt>
                <c:pt idx="5">
                  <c:v>503.2</c:v>
                </c:pt>
                <c:pt idx="6">
                  <c:v>562.71</c:v>
                </c:pt>
                <c:pt idx="7">
                  <c:v>612.78</c:v>
                </c:pt>
                <c:pt idx="8">
                  <c:v>644.47</c:v>
                </c:pt>
                <c:pt idx="9">
                  <c:v>720.01</c:v>
                </c:pt>
                <c:pt idx="10">
                  <c:v>756.24</c:v>
                </c:pt>
                <c:pt idx="11">
                  <c:v>790.28</c:v>
                </c:pt>
                <c:pt idx="12">
                  <c:v>819.61</c:v>
                </c:pt>
                <c:pt idx="13">
                  <c:v>900.62</c:v>
                </c:pt>
                <c:pt idx="14">
                  <c:v>1048</c:v>
                </c:pt>
                <c:pt idx="15">
                  <c:v>1109</c:v>
                </c:pt>
              </c:numCache>
            </c:numRef>
          </c:val>
          <c:smooth val="0"/>
          <c:extLst>
            <c:ext xmlns:c16="http://schemas.microsoft.com/office/drawing/2014/chart" uri="{C3380CC4-5D6E-409C-BE32-E72D297353CC}">
              <c16:uniqueId val="{00000007-081F-4341-BD35-870EC06DEE8C}"/>
            </c:ext>
          </c:extLst>
        </c:ser>
        <c:ser>
          <c:idx val="2"/>
          <c:order val="8"/>
          <c:tx>
            <c:strRef>
              <c:f>'自然科学(冊子)'!$A$14</c:f>
              <c:strCache>
                <c:ptCount val="1"/>
                <c:pt idx="0">
                  <c:v>Astronomy</c:v>
                </c:pt>
              </c:strCache>
            </c:strRef>
          </c:tx>
          <c:cat>
            <c:strRef>
              <c:f>'自然科学(冊子)'!$B$3:$AH$3</c:f>
              <c:strCache>
                <c:ptCount val="16"/>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strCache>
            </c:strRef>
          </c:cat>
          <c:val>
            <c:numRef>
              <c:f>'自然科学(冊子)'!$B$14:$AH$14</c:f>
              <c:numCache>
                <c:formatCode>#,##0.00_ </c:formatCode>
                <c:ptCount val="16"/>
                <c:pt idx="0">
                  <c:v>414.06</c:v>
                </c:pt>
                <c:pt idx="1">
                  <c:v>497.41</c:v>
                </c:pt>
                <c:pt idx="2">
                  <c:v>530.79999999999995</c:v>
                </c:pt>
                <c:pt idx="3">
                  <c:v>680.86</c:v>
                </c:pt>
                <c:pt idx="4">
                  <c:v>627.45000000000005</c:v>
                </c:pt>
                <c:pt idx="5">
                  <c:v>771.32</c:v>
                </c:pt>
                <c:pt idx="6">
                  <c:v>1007.22</c:v>
                </c:pt>
                <c:pt idx="7">
                  <c:v>1084.32</c:v>
                </c:pt>
                <c:pt idx="8">
                  <c:v>1087.53</c:v>
                </c:pt>
                <c:pt idx="9">
                  <c:v>1109.2</c:v>
                </c:pt>
                <c:pt idx="10">
                  <c:v>1052.71</c:v>
                </c:pt>
                <c:pt idx="11">
                  <c:v>1083.9100000000001</c:v>
                </c:pt>
                <c:pt idx="12">
                  <c:v>1249.42</c:v>
                </c:pt>
                <c:pt idx="13">
                  <c:v>1357.23</c:v>
                </c:pt>
                <c:pt idx="14">
                  <c:v>1602</c:v>
                </c:pt>
                <c:pt idx="15">
                  <c:v>1235</c:v>
                </c:pt>
              </c:numCache>
            </c:numRef>
          </c:val>
          <c:smooth val="0"/>
          <c:extLst>
            <c:ext xmlns:c16="http://schemas.microsoft.com/office/drawing/2014/chart" uri="{C3380CC4-5D6E-409C-BE32-E72D297353CC}">
              <c16:uniqueId val="{00000008-081F-4341-BD35-870EC06DEE8C}"/>
            </c:ext>
          </c:extLst>
        </c:ser>
        <c:ser>
          <c:idx val="8"/>
          <c:order val="9"/>
          <c:tx>
            <c:strRef>
              <c:f>'自然科学(冊子)'!$A$22</c:f>
              <c:strCache>
                <c:ptCount val="1"/>
                <c:pt idx="0">
                  <c:v>Zoology</c:v>
                </c:pt>
              </c:strCache>
            </c:strRef>
          </c:tx>
          <c:cat>
            <c:strRef>
              <c:f>'自然科学(冊子)'!$B$3:$AH$3</c:f>
              <c:strCache>
                <c:ptCount val="16"/>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strCache>
            </c:strRef>
          </c:cat>
          <c:val>
            <c:numRef>
              <c:f>'自然科学(冊子)'!$B$22:$AH$22</c:f>
              <c:numCache>
                <c:formatCode>#,##0.00_ </c:formatCode>
                <c:ptCount val="16"/>
                <c:pt idx="0">
                  <c:v>279.45999999999998</c:v>
                </c:pt>
                <c:pt idx="1">
                  <c:v>323.14</c:v>
                </c:pt>
                <c:pt idx="2">
                  <c:v>347.76</c:v>
                </c:pt>
                <c:pt idx="3">
                  <c:v>392.98</c:v>
                </c:pt>
                <c:pt idx="4">
                  <c:v>414.56</c:v>
                </c:pt>
                <c:pt idx="5">
                  <c:v>498.36</c:v>
                </c:pt>
                <c:pt idx="6">
                  <c:v>536.83000000000004</c:v>
                </c:pt>
                <c:pt idx="7">
                  <c:v>599.11</c:v>
                </c:pt>
                <c:pt idx="8">
                  <c:v>641.05999999999995</c:v>
                </c:pt>
                <c:pt idx="9">
                  <c:v>723.52</c:v>
                </c:pt>
                <c:pt idx="10">
                  <c:v>820.34</c:v>
                </c:pt>
                <c:pt idx="11">
                  <c:v>866.03</c:v>
                </c:pt>
                <c:pt idx="12">
                  <c:v>933.8</c:v>
                </c:pt>
                <c:pt idx="13">
                  <c:v>1019.57</c:v>
                </c:pt>
                <c:pt idx="14">
                  <c:v>918</c:v>
                </c:pt>
                <c:pt idx="15">
                  <c:v>1053</c:v>
                </c:pt>
              </c:numCache>
            </c:numRef>
          </c:val>
          <c:smooth val="0"/>
          <c:extLst>
            <c:ext xmlns:c16="http://schemas.microsoft.com/office/drawing/2014/chart" uri="{C3380CC4-5D6E-409C-BE32-E72D297353CC}">
              <c16:uniqueId val="{00000009-081F-4341-BD35-870EC06DEE8C}"/>
            </c:ext>
          </c:extLst>
        </c:ser>
        <c:ser>
          <c:idx val="14"/>
          <c:order val="10"/>
          <c:tx>
            <c:strRef>
              <c:f>'自然科学(冊子)'!$A$30</c:f>
              <c:strCache>
                <c:ptCount val="1"/>
                <c:pt idx="0">
                  <c:v>Geography</c:v>
                </c:pt>
              </c:strCache>
            </c:strRef>
          </c:tx>
          <c:cat>
            <c:strRef>
              <c:f>'自然科学(冊子)'!$B$3:$AH$3</c:f>
              <c:strCache>
                <c:ptCount val="16"/>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strCache>
            </c:strRef>
          </c:cat>
          <c:val>
            <c:numRef>
              <c:f>'自然科学(冊子)'!$B$30:$AH$30</c:f>
              <c:numCache>
                <c:formatCode>#,##0.00_ </c:formatCode>
                <c:ptCount val="16"/>
                <c:pt idx="0">
                  <c:v>161.51</c:v>
                </c:pt>
                <c:pt idx="1">
                  <c:v>201.47</c:v>
                </c:pt>
                <c:pt idx="2">
                  <c:v>228.95</c:v>
                </c:pt>
                <c:pt idx="3">
                  <c:v>347.5</c:v>
                </c:pt>
                <c:pt idx="4">
                  <c:v>266.77</c:v>
                </c:pt>
                <c:pt idx="5">
                  <c:v>365.55</c:v>
                </c:pt>
                <c:pt idx="6">
                  <c:v>423.96</c:v>
                </c:pt>
                <c:pt idx="7">
                  <c:v>499.65</c:v>
                </c:pt>
                <c:pt idx="8">
                  <c:v>546.55999999999995</c:v>
                </c:pt>
                <c:pt idx="9">
                  <c:v>587.13</c:v>
                </c:pt>
                <c:pt idx="10">
                  <c:v>655.11</c:v>
                </c:pt>
                <c:pt idx="11">
                  <c:v>682.29</c:v>
                </c:pt>
                <c:pt idx="12">
                  <c:v>745.23</c:v>
                </c:pt>
                <c:pt idx="13">
                  <c:v>819.45</c:v>
                </c:pt>
                <c:pt idx="14">
                  <c:v>859</c:v>
                </c:pt>
                <c:pt idx="15">
                  <c:v>945</c:v>
                </c:pt>
              </c:numCache>
            </c:numRef>
          </c:val>
          <c:smooth val="0"/>
          <c:extLst>
            <c:ext xmlns:c16="http://schemas.microsoft.com/office/drawing/2014/chart" uri="{C3380CC4-5D6E-409C-BE32-E72D297353CC}">
              <c16:uniqueId val="{0000000A-081F-4341-BD35-870EC06DEE8C}"/>
            </c:ext>
          </c:extLst>
        </c:ser>
        <c:ser>
          <c:idx val="11"/>
          <c:order val="11"/>
          <c:tx>
            <c:strRef>
              <c:f>'自然科学(冊子)'!$A$26</c:f>
              <c:strCache>
                <c:ptCount val="1"/>
                <c:pt idx="0">
                  <c:v>Health Sciences</c:v>
                </c:pt>
              </c:strCache>
            </c:strRef>
          </c:tx>
          <c:cat>
            <c:strRef>
              <c:f>'自然科学(冊子)'!$B$3:$AH$3</c:f>
              <c:strCache>
                <c:ptCount val="16"/>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strCache>
            </c:strRef>
          </c:cat>
          <c:val>
            <c:numRef>
              <c:f>'自然科学(冊子)'!$B$26:$AH$26</c:f>
              <c:numCache>
                <c:formatCode>#,##0.00_ </c:formatCode>
                <c:ptCount val="16"/>
                <c:pt idx="0">
                  <c:v>255.43</c:v>
                </c:pt>
                <c:pt idx="1">
                  <c:v>305.44</c:v>
                </c:pt>
                <c:pt idx="2">
                  <c:v>339.84</c:v>
                </c:pt>
                <c:pt idx="3">
                  <c:v>378.36</c:v>
                </c:pt>
                <c:pt idx="4">
                  <c:v>392.39</c:v>
                </c:pt>
                <c:pt idx="5">
                  <c:v>401.28</c:v>
                </c:pt>
                <c:pt idx="6">
                  <c:v>486.35</c:v>
                </c:pt>
                <c:pt idx="7">
                  <c:v>543.32000000000005</c:v>
                </c:pt>
                <c:pt idx="8">
                  <c:v>573.79</c:v>
                </c:pt>
                <c:pt idx="9">
                  <c:v>618.30999999999995</c:v>
                </c:pt>
                <c:pt idx="10">
                  <c:v>672.35</c:v>
                </c:pt>
                <c:pt idx="11">
                  <c:v>728.14</c:v>
                </c:pt>
                <c:pt idx="12">
                  <c:v>784.81</c:v>
                </c:pt>
                <c:pt idx="13">
                  <c:v>849.62</c:v>
                </c:pt>
                <c:pt idx="14">
                  <c:v>975</c:v>
                </c:pt>
                <c:pt idx="15">
                  <c:v>1081</c:v>
                </c:pt>
              </c:numCache>
            </c:numRef>
          </c:val>
          <c:smooth val="0"/>
          <c:extLst>
            <c:ext xmlns:c16="http://schemas.microsoft.com/office/drawing/2014/chart" uri="{C3380CC4-5D6E-409C-BE32-E72D297353CC}">
              <c16:uniqueId val="{0000000B-081F-4341-BD35-870EC06DEE8C}"/>
            </c:ext>
          </c:extLst>
        </c:ser>
        <c:ser>
          <c:idx val="15"/>
          <c:order val="12"/>
          <c:tx>
            <c:strRef>
              <c:f>'自然科学(冊子)'!$A$32</c:f>
              <c:strCache>
                <c:ptCount val="1"/>
                <c:pt idx="0">
                  <c:v>Agriculture</c:v>
                </c:pt>
              </c:strCache>
            </c:strRef>
          </c:tx>
          <c:cat>
            <c:strRef>
              <c:f>'自然科学(冊子)'!$B$3:$AH$3</c:f>
              <c:strCache>
                <c:ptCount val="16"/>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strCache>
            </c:strRef>
          </c:cat>
          <c:val>
            <c:numRef>
              <c:f>'自然科学(冊子)'!$B$32:$AH$32</c:f>
              <c:numCache>
                <c:formatCode>#,##0.00_ </c:formatCode>
                <c:ptCount val="16"/>
                <c:pt idx="0">
                  <c:v>201.01</c:v>
                </c:pt>
                <c:pt idx="1">
                  <c:v>244.58</c:v>
                </c:pt>
                <c:pt idx="2">
                  <c:v>257.97000000000003</c:v>
                </c:pt>
                <c:pt idx="3">
                  <c:v>296.45999999999998</c:v>
                </c:pt>
                <c:pt idx="4">
                  <c:v>306.86</c:v>
                </c:pt>
                <c:pt idx="5">
                  <c:v>321.57</c:v>
                </c:pt>
                <c:pt idx="6">
                  <c:v>377.51</c:v>
                </c:pt>
                <c:pt idx="7">
                  <c:v>441.87</c:v>
                </c:pt>
                <c:pt idx="8">
                  <c:v>439.56</c:v>
                </c:pt>
                <c:pt idx="9">
                  <c:v>465.3</c:v>
                </c:pt>
                <c:pt idx="10">
                  <c:v>504.55</c:v>
                </c:pt>
                <c:pt idx="11">
                  <c:v>529.22</c:v>
                </c:pt>
                <c:pt idx="12">
                  <c:v>572.89</c:v>
                </c:pt>
                <c:pt idx="13">
                  <c:v>630.29</c:v>
                </c:pt>
                <c:pt idx="14">
                  <c:v>714</c:v>
                </c:pt>
                <c:pt idx="15">
                  <c:v>799</c:v>
                </c:pt>
              </c:numCache>
            </c:numRef>
          </c:val>
          <c:smooth val="0"/>
          <c:extLst>
            <c:ext xmlns:c16="http://schemas.microsoft.com/office/drawing/2014/chart" uri="{C3380CC4-5D6E-409C-BE32-E72D297353CC}">
              <c16:uniqueId val="{0000000C-081F-4341-BD35-870EC06DEE8C}"/>
            </c:ext>
          </c:extLst>
        </c:ser>
        <c:ser>
          <c:idx val="4"/>
          <c:order val="13"/>
          <c:tx>
            <c:strRef>
              <c:f>'自然科学(冊子)'!$A$24</c:f>
              <c:strCache>
                <c:ptCount val="1"/>
                <c:pt idx="0">
                  <c:v>Math &amp; Computer Science</c:v>
                </c:pt>
              </c:strCache>
            </c:strRef>
          </c:tx>
          <c:cat>
            <c:strRef>
              <c:f>'自然科学(冊子)'!$B$3:$AH$3</c:f>
              <c:strCache>
                <c:ptCount val="16"/>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strCache>
            </c:strRef>
          </c:cat>
          <c:val>
            <c:numRef>
              <c:f>'自然科学(冊子)'!$B$24:$AH$24</c:f>
              <c:numCache>
                <c:formatCode>#,##0.00_ </c:formatCode>
                <c:ptCount val="16"/>
                <c:pt idx="0">
                  <c:v>376.44</c:v>
                </c:pt>
                <c:pt idx="1">
                  <c:v>453.5</c:v>
                </c:pt>
                <c:pt idx="2">
                  <c:v>495.72</c:v>
                </c:pt>
                <c:pt idx="3">
                  <c:v>556.84</c:v>
                </c:pt>
                <c:pt idx="4">
                  <c:v>603.65</c:v>
                </c:pt>
                <c:pt idx="5">
                  <c:v>637.36</c:v>
                </c:pt>
                <c:pt idx="6">
                  <c:v>749.84</c:v>
                </c:pt>
                <c:pt idx="7">
                  <c:v>817.72</c:v>
                </c:pt>
                <c:pt idx="8">
                  <c:v>859.91</c:v>
                </c:pt>
                <c:pt idx="9">
                  <c:v>898.67</c:v>
                </c:pt>
                <c:pt idx="10">
                  <c:v>961.82</c:v>
                </c:pt>
                <c:pt idx="11">
                  <c:v>1018.57</c:v>
                </c:pt>
                <c:pt idx="12">
                  <c:v>1107.2</c:v>
                </c:pt>
                <c:pt idx="13">
                  <c:v>1151.71</c:v>
                </c:pt>
                <c:pt idx="14">
                  <c:v>1171</c:v>
                </c:pt>
                <c:pt idx="15">
                  <c:v>1267</c:v>
                </c:pt>
              </c:numCache>
            </c:numRef>
          </c:val>
          <c:smooth val="0"/>
          <c:extLst>
            <c:ext xmlns:c16="http://schemas.microsoft.com/office/drawing/2014/chart" uri="{C3380CC4-5D6E-409C-BE32-E72D297353CC}">
              <c16:uniqueId val="{0000000D-081F-4341-BD35-870EC06DEE8C}"/>
            </c:ext>
          </c:extLst>
        </c:ser>
        <c:ser>
          <c:idx val="12"/>
          <c:order val="14"/>
          <c:tx>
            <c:strRef>
              <c:f>'自然科学(冊子)'!$A$28</c:f>
              <c:strCache>
                <c:ptCount val="1"/>
                <c:pt idx="0">
                  <c:v>General Science</c:v>
                </c:pt>
              </c:strCache>
            </c:strRef>
          </c:tx>
          <c:cat>
            <c:strRef>
              <c:f>'自然科学(冊子)'!$B$3:$AH$3</c:f>
              <c:strCache>
                <c:ptCount val="17"/>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22</c:v>
                </c:pt>
              </c:strCache>
            </c:strRef>
          </c:cat>
          <c:val>
            <c:numRef>
              <c:f>'自然科学(冊子)'!$B$28:$AG$28</c:f>
              <c:numCache>
                <c:formatCode>#,##0.00_ </c:formatCode>
                <c:ptCount val="16"/>
                <c:pt idx="0">
                  <c:v>196.88</c:v>
                </c:pt>
                <c:pt idx="1">
                  <c:v>241.19</c:v>
                </c:pt>
                <c:pt idx="2">
                  <c:v>307.2</c:v>
                </c:pt>
                <c:pt idx="3">
                  <c:v>361.36</c:v>
                </c:pt>
                <c:pt idx="4">
                  <c:v>390.11</c:v>
                </c:pt>
                <c:pt idx="5">
                  <c:v>382.69</c:v>
                </c:pt>
                <c:pt idx="6">
                  <c:v>504.33</c:v>
                </c:pt>
                <c:pt idx="7">
                  <c:v>530.39</c:v>
                </c:pt>
                <c:pt idx="8">
                  <c:v>607.79999999999995</c:v>
                </c:pt>
                <c:pt idx="9">
                  <c:v>718.88</c:v>
                </c:pt>
                <c:pt idx="10">
                  <c:v>761.97</c:v>
                </c:pt>
                <c:pt idx="11">
                  <c:v>830.55</c:v>
                </c:pt>
                <c:pt idx="12">
                  <c:v>929.85</c:v>
                </c:pt>
                <c:pt idx="13">
                  <c:v>992.52</c:v>
                </c:pt>
                <c:pt idx="14">
                  <c:v>962</c:v>
                </c:pt>
                <c:pt idx="15">
                  <c:v>1059</c:v>
                </c:pt>
              </c:numCache>
            </c:numRef>
          </c:val>
          <c:smooth val="0"/>
          <c:extLst>
            <c:ext xmlns:c16="http://schemas.microsoft.com/office/drawing/2014/chart" uri="{C3380CC4-5D6E-409C-BE32-E72D297353CC}">
              <c16:uniqueId val="{0000000E-081F-4341-BD35-870EC06DEE8C}"/>
            </c:ext>
          </c:extLst>
        </c:ser>
        <c:dLbls>
          <c:showLegendKey val="0"/>
          <c:showVal val="0"/>
          <c:showCatName val="0"/>
          <c:showSerName val="0"/>
          <c:showPercent val="0"/>
          <c:showBubbleSize val="0"/>
        </c:dLbls>
        <c:marker val="1"/>
        <c:smooth val="0"/>
        <c:axId val="198626304"/>
        <c:axId val="198577152"/>
      </c:lineChart>
      <c:catAx>
        <c:axId val="198626304"/>
        <c:scaling>
          <c:orientation val="minMax"/>
        </c:scaling>
        <c:delete val="0"/>
        <c:axPos val="b"/>
        <c:numFmt formatCode="General" sourceLinked="1"/>
        <c:majorTickMark val="out"/>
        <c:minorTickMark val="none"/>
        <c:tickLblPos val="nextTo"/>
        <c:txPr>
          <a:bodyPr/>
          <a:lstStyle/>
          <a:p>
            <a:pPr>
              <a:defRPr sz="1100"/>
            </a:pPr>
            <a:endParaRPr lang="ja-JP"/>
          </a:p>
        </c:txPr>
        <c:crossAx val="198577152"/>
        <c:crosses val="autoZero"/>
        <c:auto val="1"/>
        <c:lblAlgn val="ctr"/>
        <c:lblOffset val="100"/>
        <c:noMultiLvlLbl val="0"/>
      </c:catAx>
      <c:valAx>
        <c:axId val="198577152"/>
        <c:scaling>
          <c:orientation val="minMax"/>
          <c:max val="3500"/>
          <c:min val="0"/>
        </c:scaling>
        <c:delete val="0"/>
        <c:axPos val="l"/>
        <c:majorGridlines/>
        <c:numFmt formatCode="#,##0_ " sourceLinked="0"/>
        <c:majorTickMark val="out"/>
        <c:minorTickMark val="none"/>
        <c:tickLblPos val="nextTo"/>
        <c:txPr>
          <a:bodyPr/>
          <a:lstStyle/>
          <a:p>
            <a:pPr>
              <a:defRPr sz="1100"/>
            </a:pPr>
            <a:endParaRPr lang="ja-JP"/>
          </a:p>
        </c:txPr>
        <c:crossAx val="198626304"/>
        <c:crosses val="autoZero"/>
        <c:crossBetween val="between"/>
        <c:majorUnit val="500"/>
      </c:valAx>
    </c:plotArea>
    <c:legend>
      <c:legendPos val="r"/>
      <c:layout>
        <c:manualLayout>
          <c:xMode val="edge"/>
          <c:yMode val="edge"/>
          <c:x val="0.81497896814711879"/>
          <c:y val="2.6658978725559872E-2"/>
          <c:w val="0.1776118440986422"/>
          <c:h val="0.95757279581315125"/>
        </c:manualLayout>
      </c:layout>
      <c:overlay val="0"/>
      <c:txPr>
        <a:bodyPr/>
        <a:lstStyle/>
        <a:p>
          <a:pPr>
            <a:lnSpc>
              <a:spcPct val="90000"/>
            </a:lnSpc>
            <a:defRPr sz="900">
              <a:latin typeface="+mn-lt"/>
            </a:defRPr>
          </a:pPr>
          <a:endParaRPr lang="ja-JP"/>
        </a:p>
      </c:txPr>
    </c:legend>
    <c:plotVisOnly val="1"/>
    <c:dispBlanksAs val="gap"/>
    <c:showDLblsOverMax val="0"/>
  </c:chart>
  <c:spPr>
    <a:ln>
      <a:solidFill>
        <a:schemeClr val="tx1"/>
      </a:solidFill>
    </a:ln>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73710615821974E-2"/>
          <c:y val="5.1300984668005672E-2"/>
          <c:w val="0.65289978758691802"/>
          <c:h val="0.9027326446565096"/>
        </c:manualLayout>
      </c:layout>
      <c:lineChart>
        <c:grouping val="standard"/>
        <c:varyColors val="0"/>
        <c:ser>
          <c:idx val="16"/>
          <c:order val="0"/>
          <c:tx>
            <c:strRef>
              <c:f>'人文社会科学(電子)'!$A$8</c:f>
              <c:strCache>
                <c:ptCount val="1"/>
                <c:pt idx="0">
                  <c:v>Business &amp; Economics</c:v>
                </c:pt>
              </c:strCache>
            </c:strRef>
          </c:tx>
          <c:cat>
            <c:strRef>
              <c:f>'人文社会科学(電子)'!$B$3:$N$3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'人文社会科学(電子)'!$B$8:$N$8</c:f>
              <c:numCache>
                <c:formatCode>#,##0.00_ </c:formatCode>
                <c:ptCount val="13"/>
                <c:pt idx="0">
                  <c:v>733</c:v>
                </c:pt>
                <c:pt idx="1">
                  <c:v>746</c:v>
                </c:pt>
                <c:pt idx="2">
                  <c:v>800</c:v>
                </c:pt>
                <c:pt idx="3">
                  <c:v>853</c:v>
                </c:pt>
                <c:pt idx="4">
                  <c:v>912</c:v>
                </c:pt>
                <c:pt idx="5">
                  <c:v>1625</c:v>
                </c:pt>
                <c:pt idx="6">
                  <c:v>1809</c:v>
                </c:pt>
                <c:pt idx="7">
                  <c:v>1840</c:v>
                </c:pt>
                <c:pt idx="8">
                  <c:v>1997</c:v>
                </c:pt>
                <c:pt idx="9">
                  <c:v>1987</c:v>
                </c:pt>
                <c:pt idx="10">
                  <c:v>1977</c:v>
                </c:pt>
                <c:pt idx="11">
                  <c:v>2057</c:v>
                </c:pt>
                <c:pt idx="12">
                  <c:v>2158</c:v>
                </c:pt>
              </c:numCache>
            </c:numRef>
          </c:val>
          <c:smooth val="0"/>
          <c:extLst>
            <c:ext xmlns:c16="http://schemas.microsoft.com/office/drawing/2014/chart" uri="{C3380CC4-5D6E-409C-BE32-E72D297353CC}">
              <c16:uniqueId val="{00000000-C86C-4281-9FF7-84DC5DEBA1EF}"/>
            </c:ext>
          </c:extLst>
        </c:ser>
        <c:ser>
          <c:idx val="0"/>
          <c:order val="1"/>
          <c:tx>
            <c:strRef>
              <c:f>'人文社会科学(電子)'!$A$22</c:f>
              <c:strCache>
                <c:ptCount val="1"/>
                <c:pt idx="0">
                  <c:v>Military &amp; Naval Science</c:v>
                </c:pt>
              </c:strCache>
            </c:strRef>
          </c:tx>
          <c:cat>
            <c:strRef>
              <c:f>'人文社会科学(電子)'!$B$3:$N$3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'人文社会科学(電子)'!$B$22:$N$22</c:f>
              <c:numCache>
                <c:formatCode>#,##0.00_ </c:formatCode>
                <c:ptCount val="13"/>
                <c:pt idx="0">
                  <c:v>827</c:v>
                </c:pt>
                <c:pt idx="1">
                  <c:v>751</c:v>
                </c:pt>
                <c:pt idx="2">
                  <c:v>804</c:v>
                </c:pt>
                <c:pt idx="3">
                  <c:v>940</c:v>
                </c:pt>
                <c:pt idx="4">
                  <c:v>1002</c:v>
                </c:pt>
                <c:pt idx="5">
                  <c:v>920</c:v>
                </c:pt>
                <c:pt idx="6">
                  <c:v>1142</c:v>
                </c:pt>
                <c:pt idx="7">
                  <c:v>1120</c:v>
                </c:pt>
                <c:pt idx="8">
                  <c:v>1300</c:v>
                </c:pt>
                <c:pt idx="9">
                  <c:v>1215</c:v>
                </c:pt>
                <c:pt idx="10">
                  <c:v>1263</c:v>
                </c:pt>
                <c:pt idx="11">
                  <c:v>1324</c:v>
                </c:pt>
                <c:pt idx="12">
                  <c:v>1436</c:v>
                </c:pt>
              </c:numCache>
            </c:numRef>
          </c:val>
          <c:smooth val="0"/>
          <c:extLst>
            <c:ext xmlns:c16="http://schemas.microsoft.com/office/drawing/2014/chart" uri="{C3380CC4-5D6E-409C-BE32-E72D297353CC}">
              <c16:uniqueId val="{00000001-C86C-4281-9FF7-84DC5DEBA1EF}"/>
            </c:ext>
          </c:extLst>
        </c:ser>
        <c:ser>
          <c:idx val="3"/>
          <c:order val="2"/>
          <c:tx>
            <c:strRef>
              <c:f>'人文社会科学(電子)'!$A$10</c:f>
              <c:strCache>
                <c:ptCount val="1"/>
                <c:pt idx="0">
                  <c:v>Education</c:v>
                </c:pt>
              </c:strCache>
            </c:strRef>
          </c:tx>
          <c:cat>
            <c:strRef>
              <c:f>'人文社会科学(電子)'!$B$3:$N$3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'人文社会科学(電子)'!$B$10:$N$10</c:f>
              <c:numCache>
                <c:formatCode>#,##0.00_ </c:formatCode>
                <c:ptCount val="13"/>
                <c:pt idx="0">
                  <c:v>708</c:v>
                </c:pt>
                <c:pt idx="1">
                  <c:v>778</c:v>
                </c:pt>
                <c:pt idx="2">
                  <c:v>813</c:v>
                </c:pt>
                <c:pt idx="3">
                  <c:v>870</c:v>
                </c:pt>
                <c:pt idx="4">
                  <c:v>938</c:v>
                </c:pt>
                <c:pt idx="5">
                  <c:v>954</c:v>
                </c:pt>
                <c:pt idx="6">
                  <c:v>1019</c:v>
                </c:pt>
                <c:pt idx="7">
                  <c:v>1086</c:v>
                </c:pt>
                <c:pt idx="8">
                  <c:v>1165</c:v>
                </c:pt>
                <c:pt idx="9">
                  <c:v>1214</c:v>
                </c:pt>
                <c:pt idx="10">
                  <c:v>1289</c:v>
                </c:pt>
                <c:pt idx="11">
                  <c:v>1356</c:v>
                </c:pt>
                <c:pt idx="12">
                  <c:v>1450</c:v>
                </c:pt>
              </c:numCache>
            </c:numRef>
          </c:val>
          <c:smooth val="0"/>
          <c:extLst>
            <c:ext xmlns:c16="http://schemas.microsoft.com/office/drawing/2014/chart" uri="{C3380CC4-5D6E-409C-BE32-E72D297353CC}">
              <c16:uniqueId val="{00000002-C86C-4281-9FF7-84DC5DEBA1EF}"/>
            </c:ext>
          </c:extLst>
        </c:ser>
        <c:ser>
          <c:idx val="1"/>
          <c:order val="3"/>
          <c:tx>
            <c:strRef>
              <c:f>'人文社会科学(電子)'!$A$30</c:f>
              <c:strCache>
                <c:ptCount val="1"/>
                <c:pt idx="0">
                  <c:v>Psychology</c:v>
                </c:pt>
              </c:strCache>
            </c:strRef>
          </c:tx>
          <c:cat>
            <c:strRef>
              <c:f>'人文社会科学(電子)'!$B$3:$N$3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'人文社会科学(電子)'!$B$30:$N$30</c:f>
              <c:numCache>
                <c:formatCode>#,##0.00_ </c:formatCode>
                <c:ptCount val="13"/>
                <c:pt idx="0">
                  <c:v>795</c:v>
                </c:pt>
                <c:pt idx="1">
                  <c:v>774</c:v>
                </c:pt>
                <c:pt idx="2">
                  <c:v>812</c:v>
                </c:pt>
                <c:pt idx="3">
                  <c:v>918</c:v>
                </c:pt>
                <c:pt idx="4">
                  <c:v>981</c:v>
                </c:pt>
                <c:pt idx="5">
                  <c:v>892</c:v>
                </c:pt>
                <c:pt idx="6">
                  <c:v>1015</c:v>
                </c:pt>
                <c:pt idx="7">
                  <c:v>1023</c:v>
                </c:pt>
                <c:pt idx="8">
                  <c:v>1170</c:v>
                </c:pt>
                <c:pt idx="9">
                  <c:v>1136</c:v>
                </c:pt>
                <c:pt idx="10">
                  <c:v>1189</c:v>
                </c:pt>
                <c:pt idx="11">
                  <c:v>1240</c:v>
                </c:pt>
                <c:pt idx="12">
                  <c:v>1312</c:v>
                </c:pt>
              </c:numCache>
            </c:numRef>
          </c:val>
          <c:smooth val="0"/>
          <c:extLst>
            <c:ext xmlns:c16="http://schemas.microsoft.com/office/drawing/2014/chart" uri="{C3380CC4-5D6E-409C-BE32-E72D297353CC}">
              <c16:uniqueId val="{00000003-C86C-4281-9FF7-84DC5DEBA1EF}"/>
            </c:ext>
          </c:extLst>
        </c:ser>
        <c:ser>
          <c:idx val="2"/>
          <c:order val="4"/>
          <c:tx>
            <c:strRef>
              <c:f>'人文社会科学(電子)'!$A$36</c:f>
              <c:strCache>
                <c:ptCount val="1"/>
                <c:pt idx="0">
                  <c:v>Sociology</c:v>
                </c:pt>
              </c:strCache>
            </c:strRef>
          </c:tx>
          <c:cat>
            <c:strRef>
              <c:f>'人文社会科学(電子)'!$B$3:$N$3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'人文社会科学(電子)'!$B$36:$N$36</c:f>
              <c:numCache>
                <c:formatCode>#,##0.00_ </c:formatCode>
                <c:ptCount val="13"/>
                <c:pt idx="0">
                  <c:v>713</c:v>
                </c:pt>
                <c:pt idx="1">
                  <c:v>721</c:v>
                </c:pt>
                <c:pt idx="2">
                  <c:v>758</c:v>
                </c:pt>
                <c:pt idx="3">
                  <c:v>780</c:v>
                </c:pt>
                <c:pt idx="4">
                  <c:v>834</c:v>
                </c:pt>
                <c:pt idx="5">
                  <c:v>838</c:v>
                </c:pt>
                <c:pt idx="6">
                  <c:v>963</c:v>
                </c:pt>
                <c:pt idx="7">
                  <c:v>1006</c:v>
                </c:pt>
                <c:pt idx="8">
                  <c:v>1101</c:v>
                </c:pt>
                <c:pt idx="9">
                  <c:v>1110</c:v>
                </c:pt>
                <c:pt idx="10">
                  <c:v>1147</c:v>
                </c:pt>
                <c:pt idx="11">
                  <c:v>1205</c:v>
                </c:pt>
                <c:pt idx="12">
                  <c:v>1266</c:v>
                </c:pt>
              </c:numCache>
            </c:numRef>
          </c:val>
          <c:smooth val="0"/>
          <c:extLst>
            <c:ext xmlns:c16="http://schemas.microsoft.com/office/drawing/2014/chart" uri="{C3380CC4-5D6E-409C-BE32-E72D297353CC}">
              <c16:uniqueId val="{00000004-C86C-4281-9FF7-84DC5DEBA1EF}"/>
            </c:ext>
          </c:extLst>
        </c:ser>
        <c:ser>
          <c:idx val="5"/>
          <c:order val="5"/>
          <c:tx>
            <c:strRef>
              <c:f>'人文社会科学(電子)'!$A$34</c:f>
              <c:strCache>
                <c:ptCount val="1"/>
                <c:pt idx="0">
                  <c:v>Social Sciences</c:v>
                </c:pt>
              </c:strCache>
            </c:strRef>
          </c:tx>
          <c:cat>
            <c:strRef>
              <c:f>'人文社会科学(電子)'!$B$3:$N$3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'人文社会科学(電子)'!$B$34:$N$34</c:f>
              <c:numCache>
                <c:formatCode>#,##0.00_ </c:formatCode>
                <c:ptCount val="13"/>
                <c:pt idx="0">
                  <c:v>775</c:v>
                </c:pt>
                <c:pt idx="1">
                  <c:v>818</c:v>
                </c:pt>
                <c:pt idx="2">
                  <c:v>847</c:v>
                </c:pt>
                <c:pt idx="3">
                  <c:v>847</c:v>
                </c:pt>
                <c:pt idx="4">
                  <c:v>912</c:v>
                </c:pt>
                <c:pt idx="5">
                  <c:v>873</c:v>
                </c:pt>
                <c:pt idx="6">
                  <c:v>938</c:v>
                </c:pt>
                <c:pt idx="7">
                  <c:v>950</c:v>
                </c:pt>
                <c:pt idx="8">
                  <c:v>1100</c:v>
                </c:pt>
                <c:pt idx="9">
                  <c:v>1029</c:v>
                </c:pt>
                <c:pt idx="10">
                  <c:v>1105</c:v>
                </c:pt>
                <c:pt idx="11">
                  <c:v>1146</c:v>
                </c:pt>
                <c:pt idx="12">
                  <c:v>1209</c:v>
                </c:pt>
              </c:numCache>
            </c:numRef>
          </c:val>
          <c:smooth val="0"/>
          <c:extLst>
            <c:ext xmlns:c16="http://schemas.microsoft.com/office/drawing/2014/chart" uri="{C3380CC4-5D6E-409C-BE32-E72D297353CC}">
              <c16:uniqueId val="{00000005-C86C-4281-9FF7-84DC5DEBA1EF}"/>
            </c:ext>
          </c:extLst>
        </c:ser>
        <c:ser>
          <c:idx val="10"/>
          <c:order val="6"/>
          <c:tx>
            <c:strRef>
              <c:f>'人文社会科学(電子)'!$A$28</c:f>
              <c:strCache>
                <c:ptCount val="1"/>
                <c:pt idx="0">
                  <c:v>Political Science</c:v>
                </c:pt>
              </c:strCache>
            </c:strRef>
          </c:tx>
          <c:cat>
            <c:strRef>
              <c:f>'人文社会科学(電子)'!$B$3:$N$3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'人文社会科学(電子)'!$B$28:$N$28</c:f>
              <c:numCache>
                <c:formatCode>#,##0.00_ </c:formatCode>
                <c:ptCount val="13"/>
                <c:pt idx="0">
                  <c:v>619</c:v>
                </c:pt>
                <c:pt idx="1">
                  <c:v>620</c:v>
                </c:pt>
                <c:pt idx="2">
                  <c:v>674</c:v>
                </c:pt>
                <c:pt idx="3">
                  <c:v>708</c:v>
                </c:pt>
                <c:pt idx="4">
                  <c:v>751</c:v>
                </c:pt>
                <c:pt idx="5">
                  <c:v>736</c:v>
                </c:pt>
                <c:pt idx="6">
                  <c:v>832</c:v>
                </c:pt>
                <c:pt idx="7">
                  <c:v>869</c:v>
                </c:pt>
                <c:pt idx="8">
                  <c:v>961</c:v>
                </c:pt>
                <c:pt idx="9">
                  <c:v>966</c:v>
                </c:pt>
                <c:pt idx="10">
                  <c:v>1015</c:v>
                </c:pt>
                <c:pt idx="11">
                  <c:v>1059</c:v>
                </c:pt>
                <c:pt idx="12">
                  <c:v>1105</c:v>
                </c:pt>
              </c:numCache>
            </c:numRef>
          </c:val>
          <c:smooth val="0"/>
          <c:extLst>
            <c:ext xmlns:c16="http://schemas.microsoft.com/office/drawing/2014/chart" uri="{C3380CC4-5D6E-409C-BE32-E72D297353CC}">
              <c16:uniqueId val="{00000006-C86C-4281-9FF7-84DC5DEBA1EF}"/>
            </c:ext>
          </c:extLst>
        </c:ser>
        <c:ser>
          <c:idx val="9"/>
          <c:order val="7"/>
          <c:tx>
            <c:strRef>
              <c:f>'人文社会科学(電子)'!$A$32</c:f>
              <c:strCache>
                <c:ptCount val="1"/>
                <c:pt idx="0">
                  <c:v>Recreation</c:v>
                </c:pt>
              </c:strCache>
            </c:strRef>
          </c:tx>
          <c:cat>
            <c:strRef>
              <c:f>'人文社会科学(電子)'!$B$3:$N$3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'人文社会科学(電子)'!$B$32:$N$32</c:f>
              <c:numCache>
                <c:formatCode>#,##0.00_ </c:formatCode>
                <c:ptCount val="13"/>
                <c:pt idx="0">
                  <c:v>549</c:v>
                </c:pt>
                <c:pt idx="1">
                  <c:v>581</c:v>
                </c:pt>
                <c:pt idx="2">
                  <c:v>602</c:v>
                </c:pt>
                <c:pt idx="3">
                  <c:v>654</c:v>
                </c:pt>
                <c:pt idx="4">
                  <c:v>698</c:v>
                </c:pt>
                <c:pt idx="5">
                  <c:v>731</c:v>
                </c:pt>
                <c:pt idx="6">
                  <c:v>835</c:v>
                </c:pt>
                <c:pt idx="7">
                  <c:v>841</c:v>
                </c:pt>
                <c:pt idx="8">
                  <c:v>910</c:v>
                </c:pt>
                <c:pt idx="9">
                  <c:v>942</c:v>
                </c:pt>
                <c:pt idx="10">
                  <c:v>991</c:v>
                </c:pt>
                <c:pt idx="11">
                  <c:v>1049</c:v>
                </c:pt>
                <c:pt idx="12">
                  <c:v>1107</c:v>
                </c:pt>
              </c:numCache>
            </c:numRef>
          </c:val>
          <c:smooth val="0"/>
          <c:extLst>
            <c:ext xmlns:c16="http://schemas.microsoft.com/office/drawing/2014/chart" uri="{C3380CC4-5D6E-409C-BE32-E72D297353CC}">
              <c16:uniqueId val="{00000007-C86C-4281-9FF7-84DC5DEBA1EF}"/>
            </c:ext>
          </c:extLst>
        </c:ser>
        <c:ser>
          <c:idx val="4"/>
          <c:order val="8"/>
          <c:tx>
            <c:strRef>
              <c:f>'人文社会科学(電子)'!$A$20</c:f>
              <c:strCache>
                <c:ptCount val="1"/>
                <c:pt idx="0">
                  <c:v>Library Science</c:v>
                </c:pt>
              </c:strCache>
            </c:strRef>
          </c:tx>
          <c:cat>
            <c:strRef>
              <c:f>'人文社会科学(電子)'!$B$3:$N$3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'人文社会科学(電子)'!$B$20:$N$20</c:f>
              <c:numCache>
                <c:formatCode>#,##0.00_ </c:formatCode>
                <c:ptCount val="13"/>
                <c:pt idx="0">
                  <c:v>491</c:v>
                </c:pt>
                <c:pt idx="1">
                  <c:v>493</c:v>
                </c:pt>
                <c:pt idx="2">
                  <c:v>496</c:v>
                </c:pt>
                <c:pt idx="3">
                  <c:v>485</c:v>
                </c:pt>
                <c:pt idx="4">
                  <c:v>522</c:v>
                </c:pt>
                <c:pt idx="5">
                  <c:v>594</c:v>
                </c:pt>
                <c:pt idx="6">
                  <c:v>650</c:v>
                </c:pt>
                <c:pt idx="7">
                  <c:v>650</c:v>
                </c:pt>
                <c:pt idx="8">
                  <c:v>703</c:v>
                </c:pt>
                <c:pt idx="9">
                  <c:v>704</c:v>
                </c:pt>
                <c:pt idx="10">
                  <c:v>720</c:v>
                </c:pt>
                <c:pt idx="11">
                  <c:v>741</c:v>
                </c:pt>
                <c:pt idx="12">
                  <c:v>779</c:v>
                </c:pt>
              </c:numCache>
            </c:numRef>
          </c:val>
          <c:smooth val="0"/>
          <c:extLst>
            <c:ext xmlns:c16="http://schemas.microsoft.com/office/drawing/2014/chart" uri="{C3380CC4-5D6E-409C-BE32-E72D297353CC}">
              <c16:uniqueId val="{00000008-C86C-4281-9FF7-84DC5DEBA1EF}"/>
            </c:ext>
          </c:extLst>
        </c:ser>
        <c:ser>
          <c:idx val="8"/>
          <c:order val="9"/>
          <c:tx>
            <c:strRef>
              <c:f>'人文社会科学(電子)'!$A$4</c:f>
              <c:strCache>
                <c:ptCount val="1"/>
                <c:pt idx="0">
                  <c:v>Anthropology</c:v>
                </c:pt>
              </c:strCache>
            </c:strRef>
          </c:tx>
          <c:cat>
            <c:strRef>
              <c:f>'人文社会科学(電子)'!$B$3:$N$3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'人文社会科学(電子)'!$B$4:$N$4</c:f>
              <c:numCache>
                <c:formatCode>#,##0.00_ </c:formatCode>
                <c:ptCount val="13"/>
                <c:pt idx="0">
                  <c:v>570</c:v>
                </c:pt>
                <c:pt idx="1">
                  <c:v>589</c:v>
                </c:pt>
                <c:pt idx="2">
                  <c:v>604</c:v>
                </c:pt>
                <c:pt idx="3">
                  <c:v>489</c:v>
                </c:pt>
                <c:pt idx="4">
                  <c:v>517</c:v>
                </c:pt>
                <c:pt idx="5">
                  <c:v>465</c:v>
                </c:pt>
                <c:pt idx="6">
                  <c:v>601</c:v>
                </c:pt>
                <c:pt idx="7">
                  <c:v>544</c:v>
                </c:pt>
                <c:pt idx="8">
                  <c:v>682</c:v>
                </c:pt>
                <c:pt idx="9">
                  <c:v>601</c:v>
                </c:pt>
                <c:pt idx="10">
                  <c:v>626</c:v>
                </c:pt>
                <c:pt idx="11">
                  <c:v>647</c:v>
                </c:pt>
                <c:pt idx="12">
                  <c:v>681</c:v>
                </c:pt>
              </c:numCache>
            </c:numRef>
          </c:val>
          <c:smooth val="0"/>
          <c:extLst>
            <c:ext xmlns:c16="http://schemas.microsoft.com/office/drawing/2014/chart" uri="{C3380CC4-5D6E-409C-BE32-E72D297353CC}">
              <c16:uniqueId val="{00000009-C86C-4281-9FF7-84DC5DEBA1EF}"/>
            </c:ext>
          </c:extLst>
        </c:ser>
        <c:ser>
          <c:idx val="7"/>
          <c:order val="10"/>
          <c:tx>
            <c:strRef>
              <c:f>'人文社会科学(電子)'!$A$18</c:f>
              <c:strCache>
                <c:ptCount val="1"/>
                <c:pt idx="0">
                  <c:v>Law</c:v>
                </c:pt>
              </c:strCache>
            </c:strRef>
          </c:tx>
          <c:cat>
            <c:strRef>
              <c:f>'人文社会科学(電子)'!$B$3:$N$3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'人文社会科学(電子)'!$B$18:$N$18</c:f>
              <c:numCache>
                <c:formatCode>#,##0.00_ </c:formatCode>
                <c:ptCount val="13"/>
                <c:pt idx="0">
                  <c:v>565</c:v>
                </c:pt>
                <c:pt idx="1">
                  <c:v>565</c:v>
                </c:pt>
                <c:pt idx="2">
                  <c:v>569</c:v>
                </c:pt>
                <c:pt idx="3">
                  <c:v>550</c:v>
                </c:pt>
                <c:pt idx="4">
                  <c:v>583</c:v>
                </c:pt>
                <c:pt idx="5">
                  <c:v>418</c:v>
                </c:pt>
                <c:pt idx="6">
                  <c:v>600</c:v>
                </c:pt>
                <c:pt idx="7">
                  <c:v>474</c:v>
                </c:pt>
                <c:pt idx="8">
                  <c:v>645</c:v>
                </c:pt>
                <c:pt idx="9">
                  <c:v>496</c:v>
                </c:pt>
                <c:pt idx="10">
                  <c:v>549</c:v>
                </c:pt>
                <c:pt idx="11">
                  <c:v>564</c:v>
                </c:pt>
                <c:pt idx="12">
                  <c:v>588</c:v>
                </c:pt>
              </c:numCache>
            </c:numRef>
          </c:val>
          <c:smooth val="0"/>
          <c:extLst>
            <c:ext xmlns:c16="http://schemas.microsoft.com/office/drawing/2014/chart" uri="{C3380CC4-5D6E-409C-BE32-E72D297353CC}">
              <c16:uniqueId val="{0000000A-C86C-4281-9FF7-84DC5DEBA1EF}"/>
            </c:ext>
          </c:extLst>
        </c:ser>
        <c:ser>
          <c:idx val="11"/>
          <c:order val="11"/>
          <c:tx>
            <c:strRef>
              <c:f>'人文社会科学(電子)'!$A$6</c:f>
              <c:strCache>
                <c:ptCount val="1"/>
                <c:pt idx="0">
                  <c:v>Arts &amp; Architecture</c:v>
                </c:pt>
              </c:strCache>
            </c:strRef>
          </c:tx>
          <c:cat>
            <c:strRef>
              <c:f>'人文社会科学(電子)'!$B$3:$N$3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'人文社会科学(電子)'!$B$6:$N$6</c:f>
              <c:numCache>
                <c:formatCode>#,##0.00_ </c:formatCode>
                <c:ptCount val="13"/>
                <c:pt idx="0">
                  <c:v>481</c:v>
                </c:pt>
                <c:pt idx="1">
                  <c:v>455</c:v>
                </c:pt>
                <c:pt idx="2">
                  <c:v>463</c:v>
                </c:pt>
                <c:pt idx="3">
                  <c:v>523</c:v>
                </c:pt>
                <c:pt idx="4">
                  <c:v>556</c:v>
                </c:pt>
                <c:pt idx="5">
                  <c:v>375</c:v>
                </c:pt>
                <c:pt idx="6">
                  <c:v>505</c:v>
                </c:pt>
                <c:pt idx="7">
                  <c:v>437</c:v>
                </c:pt>
                <c:pt idx="8">
                  <c:v>583</c:v>
                </c:pt>
                <c:pt idx="9">
                  <c:v>483</c:v>
                </c:pt>
                <c:pt idx="10">
                  <c:v>500</c:v>
                </c:pt>
                <c:pt idx="11">
                  <c:v>529</c:v>
                </c:pt>
                <c:pt idx="12">
                  <c:v>554</c:v>
                </c:pt>
              </c:numCache>
            </c:numRef>
          </c:val>
          <c:smooth val="0"/>
          <c:extLst>
            <c:ext xmlns:c16="http://schemas.microsoft.com/office/drawing/2014/chart" uri="{C3380CC4-5D6E-409C-BE32-E72D297353CC}">
              <c16:uniqueId val="{0000000B-C86C-4281-9FF7-84DC5DEBA1EF}"/>
            </c:ext>
          </c:extLst>
        </c:ser>
        <c:ser>
          <c:idx val="14"/>
          <c:order val="12"/>
          <c:tx>
            <c:strRef>
              <c:f>'人文社会科学(電子)'!$A$14</c:f>
              <c:strCache>
                <c:ptCount val="1"/>
                <c:pt idx="0">
                  <c:v>History</c:v>
                </c:pt>
              </c:strCache>
            </c:strRef>
          </c:tx>
          <c:cat>
            <c:strRef>
              <c:f>'人文社会科学(電子)'!$B$3:$N$3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'人文社会科学(電子)'!$B$14:$N$14</c:f>
              <c:numCache>
                <c:formatCode>#,##0.00_ </c:formatCode>
                <c:ptCount val="13"/>
                <c:pt idx="0">
                  <c:v>383</c:v>
                </c:pt>
                <c:pt idx="1">
                  <c:v>433</c:v>
                </c:pt>
                <c:pt idx="2">
                  <c:v>434</c:v>
                </c:pt>
                <c:pt idx="3">
                  <c:v>440</c:v>
                </c:pt>
                <c:pt idx="4">
                  <c:v>468</c:v>
                </c:pt>
                <c:pt idx="5">
                  <c:v>412</c:v>
                </c:pt>
                <c:pt idx="6">
                  <c:v>491</c:v>
                </c:pt>
                <c:pt idx="7">
                  <c:v>480</c:v>
                </c:pt>
                <c:pt idx="8">
                  <c:v>549</c:v>
                </c:pt>
                <c:pt idx="9">
                  <c:v>525</c:v>
                </c:pt>
                <c:pt idx="10">
                  <c:v>552</c:v>
                </c:pt>
                <c:pt idx="11">
                  <c:v>569</c:v>
                </c:pt>
                <c:pt idx="12">
                  <c:v>598</c:v>
                </c:pt>
              </c:numCache>
            </c:numRef>
          </c:val>
          <c:smooth val="0"/>
          <c:extLst>
            <c:ext xmlns:c16="http://schemas.microsoft.com/office/drawing/2014/chart" uri="{C3380CC4-5D6E-409C-BE32-E72D297353CC}">
              <c16:uniqueId val="{0000000C-C86C-4281-9FF7-84DC5DEBA1EF}"/>
            </c:ext>
          </c:extLst>
        </c:ser>
        <c:ser>
          <c:idx val="6"/>
          <c:order val="13"/>
          <c:tx>
            <c:strRef>
              <c:f>'人文社会科学(電子)'!$A$12</c:f>
              <c:strCache>
                <c:ptCount val="1"/>
                <c:pt idx="0">
                  <c:v>General Works</c:v>
                </c:pt>
              </c:strCache>
            </c:strRef>
          </c:tx>
          <c:cat>
            <c:strRef>
              <c:f>'人文社会科学(電子)'!$B$3:$N$3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'人文社会科学(電子)'!$B$12:$N$12</c:f>
              <c:numCache>
                <c:formatCode>#,##0.00_ </c:formatCode>
                <c:ptCount val="13"/>
                <c:pt idx="0">
                  <c:v>482</c:v>
                </c:pt>
                <c:pt idx="1">
                  <c:v>472</c:v>
                </c:pt>
                <c:pt idx="2">
                  <c:v>495</c:v>
                </c:pt>
                <c:pt idx="3">
                  <c:v>410</c:v>
                </c:pt>
                <c:pt idx="4">
                  <c:v>434</c:v>
                </c:pt>
                <c:pt idx="5">
                  <c:v>218</c:v>
                </c:pt>
                <c:pt idx="6">
                  <c:v>453</c:v>
                </c:pt>
                <c:pt idx="7">
                  <c:v>247</c:v>
                </c:pt>
                <c:pt idx="8">
                  <c:v>457</c:v>
                </c:pt>
                <c:pt idx="9">
                  <c:v>276</c:v>
                </c:pt>
                <c:pt idx="10">
                  <c:v>261</c:v>
                </c:pt>
                <c:pt idx="11">
                  <c:v>270</c:v>
                </c:pt>
                <c:pt idx="12">
                  <c:v>284</c:v>
                </c:pt>
              </c:numCache>
            </c:numRef>
          </c:val>
          <c:smooth val="0"/>
          <c:extLst>
            <c:ext xmlns:c16="http://schemas.microsoft.com/office/drawing/2014/chart" uri="{C3380CC4-5D6E-409C-BE32-E72D297353CC}">
              <c16:uniqueId val="{0000000D-C86C-4281-9FF7-84DC5DEBA1EF}"/>
            </c:ext>
          </c:extLst>
        </c:ser>
        <c:ser>
          <c:idx val="12"/>
          <c:order val="14"/>
          <c:tx>
            <c:strRef>
              <c:f>'人文社会科学(電子)'!$A$26</c:f>
              <c:strCache>
                <c:ptCount val="1"/>
                <c:pt idx="0">
                  <c:v>Philosophy &amp; Religion</c:v>
                </c:pt>
              </c:strCache>
            </c:strRef>
          </c:tx>
          <c:cat>
            <c:strRef>
              <c:f>'人文社会科学(電子)'!$B$3:$N$3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'人文社会科学(電子)'!$B$26:$N$26</c:f>
              <c:numCache>
                <c:formatCode>#,##0.00_ </c:formatCode>
                <c:ptCount val="13"/>
                <c:pt idx="0">
                  <c:v>404</c:v>
                </c:pt>
                <c:pt idx="1">
                  <c:v>426</c:v>
                </c:pt>
                <c:pt idx="2">
                  <c:v>417</c:v>
                </c:pt>
                <c:pt idx="3">
                  <c:v>406</c:v>
                </c:pt>
                <c:pt idx="4">
                  <c:v>429</c:v>
                </c:pt>
                <c:pt idx="5">
                  <c:v>371</c:v>
                </c:pt>
                <c:pt idx="6">
                  <c:v>446</c:v>
                </c:pt>
                <c:pt idx="7">
                  <c:v>424</c:v>
                </c:pt>
                <c:pt idx="8">
                  <c:v>478</c:v>
                </c:pt>
                <c:pt idx="9">
                  <c:v>440</c:v>
                </c:pt>
                <c:pt idx="10">
                  <c:v>473</c:v>
                </c:pt>
                <c:pt idx="11">
                  <c:v>489</c:v>
                </c:pt>
                <c:pt idx="12">
                  <c:v>507</c:v>
                </c:pt>
              </c:numCache>
            </c:numRef>
          </c:val>
          <c:smooth val="0"/>
          <c:extLst>
            <c:ext xmlns:c16="http://schemas.microsoft.com/office/drawing/2014/chart" uri="{C3380CC4-5D6E-409C-BE32-E72D297353CC}">
              <c16:uniqueId val="{0000000E-C86C-4281-9FF7-84DC5DEBA1EF}"/>
            </c:ext>
          </c:extLst>
        </c:ser>
        <c:ser>
          <c:idx val="15"/>
          <c:order val="15"/>
          <c:tx>
            <c:strRef>
              <c:f>'人文社会科学(電子)'!$A$16</c:f>
              <c:strCache>
                <c:ptCount val="1"/>
                <c:pt idx="0">
                  <c:v>Language &amp; Literature</c:v>
                </c:pt>
              </c:strCache>
            </c:strRef>
          </c:tx>
          <c:cat>
            <c:strRef>
              <c:f>'人文社会科学(電子)'!$B$3:$N$3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'人文社会科学(電子)'!$B$16:$N$16</c:f>
              <c:numCache>
                <c:formatCode>#,##0.00_ </c:formatCode>
                <c:ptCount val="13"/>
                <c:pt idx="0">
                  <c:v>351</c:v>
                </c:pt>
                <c:pt idx="1">
                  <c:v>361</c:v>
                </c:pt>
                <c:pt idx="2">
                  <c:v>358</c:v>
                </c:pt>
                <c:pt idx="3">
                  <c:v>359</c:v>
                </c:pt>
                <c:pt idx="4">
                  <c:v>381</c:v>
                </c:pt>
                <c:pt idx="5">
                  <c:v>340</c:v>
                </c:pt>
                <c:pt idx="6">
                  <c:v>412</c:v>
                </c:pt>
                <c:pt idx="7">
                  <c:v>391</c:v>
                </c:pt>
                <c:pt idx="8">
                  <c:v>451</c:v>
                </c:pt>
                <c:pt idx="9">
                  <c:v>431</c:v>
                </c:pt>
                <c:pt idx="10">
                  <c:v>450</c:v>
                </c:pt>
                <c:pt idx="11">
                  <c:v>471</c:v>
                </c:pt>
                <c:pt idx="12">
                  <c:v>490</c:v>
                </c:pt>
              </c:numCache>
            </c:numRef>
          </c:val>
          <c:smooth val="0"/>
          <c:extLst>
            <c:ext xmlns:c16="http://schemas.microsoft.com/office/drawing/2014/chart" uri="{C3380CC4-5D6E-409C-BE32-E72D297353CC}">
              <c16:uniqueId val="{0000000F-C86C-4281-9FF7-84DC5DEBA1EF}"/>
            </c:ext>
          </c:extLst>
        </c:ser>
        <c:ser>
          <c:idx val="17"/>
          <c:order val="16"/>
          <c:tx>
            <c:strRef>
              <c:f>'人文社会科学(電子)'!$A$24</c:f>
              <c:strCache>
                <c:ptCount val="1"/>
                <c:pt idx="0">
                  <c:v>Music</c:v>
                </c:pt>
              </c:strCache>
            </c:strRef>
          </c:tx>
          <c:cat>
            <c:strRef>
              <c:f>'人文社会科学(電子)'!$B$3:$N$3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'人文社会科学(電子)'!$B$24:$N$24</c:f>
              <c:numCache>
                <c:formatCode>#,##0.00_ </c:formatCode>
                <c:ptCount val="13"/>
                <c:pt idx="0">
                  <c:v>295</c:v>
                </c:pt>
                <c:pt idx="1">
                  <c:v>278</c:v>
                </c:pt>
                <c:pt idx="2">
                  <c:v>300</c:v>
                </c:pt>
                <c:pt idx="3">
                  <c:v>340</c:v>
                </c:pt>
                <c:pt idx="4">
                  <c:v>359</c:v>
                </c:pt>
                <c:pt idx="5">
                  <c:v>293</c:v>
                </c:pt>
                <c:pt idx="6">
                  <c:v>392</c:v>
                </c:pt>
                <c:pt idx="7">
                  <c:v>329</c:v>
                </c:pt>
                <c:pt idx="8">
                  <c:v>429</c:v>
                </c:pt>
                <c:pt idx="9">
                  <c:v>365</c:v>
                </c:pt>
                <c:pt idx="10">
                  <c:v>374</c:v>
                </c:pt>
                <c:pt idx="11">
                  <c:v>383</c:v>
                </c:pt>
                <c:pt idx="12">
                  <c:v>404</c:v>
                </c:pt>
              </c:numCache>
            </c:numRef>
          </c:val>
          <c:smooth val="0"/>
          <c:extLst>
            <c:ext xmlns:c16="http://schemas.microsoft.com/office/drawing/2014/chart" uri="{C3380CC4-5D6E-409C-BE32-E72D297353CC}">
              <c16:uniqueId val="{00000010-C86C-4281-9FF7-84DC5DEBA1EF}"/>
            </c:ext>
          </c:extLst>
        </c:ser>
        <c:ser>
          <c:idx val="13"/>
          <c:order val="17"/>
          <c:tx>
            <c:strRef>
              <c:f>'人文社会科学(電子)'!$A$38</c:f>
              <c:strCache>
                <c:ptCount val="1"/>
                <c:pt idx="0">
                  <c:v>Average</c:v>
                </c:pt>
              </c:strCache>
            </c:strRef>
          </c:tx>
          <c:spPr>
            <a:ln w="50800">
              <a:solidFill>
                <a:schemeClr val="tx1"/>
              </a:solidFill>
            </a:ln>
          </c:spPr>
          <c:marker>
            <c:spPr>
              <a:solidFill>
                <a:schemeClr val="tx1"/>
              </a:solidFill>
            </c:spPr>
          </c:marker>
          <c:cat>
            <c:strRef>
              <c:f>'人文社会科学(電子)'!$B$3:$N$3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'人文社会科学(電子)'!$B$38:$N$38</c:f>
              <c:numCache>
                <c:formatCode>#,##0.00_ </c:formatCode>
                <c:ptCount val="13"/>
                <c:pt idx="0">
                  <c:v>537.93260393873084</c:v>
                </c:pt>
                <c:pt idx="1">
                  <c:v>560.67177242888408</c:v>
                </c:pt>
                <c:pt idx="2">
                  <c:v>577.04814004376362</c:v>
                </c:pt>
                <c:pt idx="3">
                  <c:v>589.32428884026262</c:v>
                </c:pt>
                <c:pt idx="4">
                  <c:v>629.3330415754923</c:v>
                </c:pt>
                <c:pt idx="5">
                  <c:v>621.31115973741794</c:v>
                </c:pt>
                <c:pt idx="6">
                  <c:v>715.48402625820574</c:v>
                </c:pt>
                <c:pt idx="7">
                  <c:v>706.37199124726476</c:v>
                </c:pt>
                <c:pt idx="8">
                  <c:v>803.06258205689278</c:v>
                </c:pt>
                <c:pt idx="9">
                  <c:v>772.59781181619257</c:v>
                </c:pt>
                <c:pt idx="10">
                  <c:v>811.30284463894964</c:v>
                </c:pt>
                <c:pt idx="11">
                  <c:v>845.64551422319471</c:v>
                </c:pt>
                <c:pt idx="12">
                  <c:v>889.82538293216635</c:v>
                </c:pt>
              </c:numCache>
            </c:numRef>
          </c:val>
          <c:smooth val="0"/>
          <c:extLst>
            <c:ext xmlns:c16="http://schemas.microsoft.com/office/drawing/2014/chart" uri="{C3380CC4-5D6E-409C-BE32-E72D297353CC}">
              <c16:uniqueId val="{00000011-C86C-4281-9FF7-84DC5DEBA1EF}"/>
            </c:ext>
          </c:extLst>
        </c:ser>
        <c:dLbls>
          <c:showLegendKey val="0"/>
          <c:showVal val="0"/>
          <c:showCatName val="0"/>
          <c:showSerName val="0"/>
          <c:showPercent val="0"/>
          <c:showBubbleSize val="0"/>
        </c:dLbls>
        <c:marker val="1"/>
        <c:smooth val="0"/>
        <c:axId val="202726784"/>
        <c:axId val="203236864"/>
      </c:lineChart>
      <c:catAx>
        <c:axId val="202726784"/>
        <c:scaling>
          <c:orientation val="minMax"/>
        </c:scaling>
        <c:delete val="0"/>
        <c:axPos val="b"/>
        <c:numFmt formatCode="General" sourceLinked="1"/>
        <c:majorTickMark val="out"/>
        <c:minorTickMark val="none"/>
        <c:tickLblPos val="nextTo"/>
        <c:txPr>
          <a:bodyPr/>
          <a:lstStyle/>
          <a:p>
            <a:pPr>
              <a:defRPr sz="900"/>
            </a:pPr>
            <a:endParaRPr lang="ja-JP"/>
          </a:p>
        </c:txPr>
        <c:crossAx val="203236864"/>
        <c:crosses val="autoZero"/>
        <c:auto val="1"/>
        <c:lblAlgn val="ctr"/>
        <c:lblOffset val="100"/>
        <c:noMultiLvlLbl val="0"/>
      </c:catAx>
      <c:valAx>
        <c:axId val="203236864"/>
        <c:scaling>
          <c:orientation val="minMax"/>
          <c:max val="2500"/>
          <c:min val="0"/>
        </c:scaling>
        <c:delete val="0"/>
        <c:axPos val="l"/>
        <c:majorGridlines/>
        <c:numFmt formatCode="#,##0_ " sourceLinked="0"/>
        <c:majorTickMark val="out"/>
        <c:minorTickMark val="none"/>
        <c:tickLblPos val="nextTo"/>
        <c:txPr>
          <a:bodyPr/>
          <a:lstStyle/>
          <a:p>
            <a:pPr>
              <a:defRPr sz="900"/>
            </a:pPr>
            <a:endParaRPr lang="ja-JP"/>
          </a:p>
        </c:txPr>
        <c:crossAx val="202726784"/>
        <c:crosses val="autoZero"/>
        <c:crossBetween val="between"/>
        <c:majorUnit val="500"/>
      </c:valAx>
    </c:plotArea>
    <c:legend>
      <c:legendPos val="r"/>
      <c:layout>
        <c:manualLayout>
          <c:xMode val="edge"/>
          <c:yMode val="edge"/>
          <c:x val="0.71200297679932101"/>
          <c:y val="4.242711131892702E-2"/>
          <c:w val="0.28196553765885041"/>
          <c:h val="0.91512704760441654"/>
        </c:manualLayout>
      </c:layout>
      <c:overlay val="0"/>
      <c:txPr>
        <a:bodyPr/>
        <a:lstStyle/>
        <a:p>
          <a:pPr>
            <a:defRPr sz="800">
              <a:latin typeface="+mn-lt"/>
            </a:defRPr>
          </a:pPr>
          <a:endParaRPr lang="ja-JP"/>
        </a:p>
      </c:txPr>
    </c:legend>
    <c:plotVisOnly val="1"/>
    <c:dispBlanksAs val="gap"/>
    <c:showDLblsOverMax val="0"/>
  </c:chart>
  <c:spPr>
    <a:ln>
      <a:solidFill>
        <a:schemeClr val="tx1"/>
      </a:solidFill>
    </a:ln>
  </c:sp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mj-lt"/>
                <a:ea typeface="ＭＳ ゴシック" panose="020B0609070205080204" pitchFamily="49" charset="-128"/>
              </a:defRPr>
            </a:pPr>
            <a:r>
              <a:rPr lang="ja-JP" altLang="en-US" sz="1200" dirty="0">
                <a:latin typeface="+mj-ea"/>
                <a:ea typeface="+mj-ea"/>
              </a:rPr>
              <a:t>米ドル（</a:t>
            </a:r>
            <a:r>
              <a:rPr lang="en-US" altLang="ja-JP" sz="1200" dirty="0">
                <a:latin typeface="+mj-ea"/>
                <a:ea typeface="+mj-ea"/>
              </a:rPr>
              <a:t>USD</a:t>
            </a:r>
            <a:r>
              <a:rPr lang="ja-JP" altLang="en-US" sz="1200" dirty="0">
                <a:latin typeface="+mj-ea"/>
                <a:ea typeface="+mj-ea"/>
              </a:rPr>
              <a:t>）</a:t>
            </a:r>
          </a:p>
        </c:rich>
      </c:tx>
      <c:layout>
        <c:manualLayout>
          <c:xMode val="edge"/>
          <c:yMode val="edge"/>
          <c:x val="0.29396164595038832"/>
          <c:y val="1.497813428270855E-2"/>
        </c:manualLayout>
      </c:layout>
      <c:overlay val="0"/>
    </c:title>
    <c:autoTitleDeleted val="0"/>
    <c:plotArea>
      <c:layout>
        <c:manualLayout>
          <c:layoutTarget val="inner"/>
          <c:xMode val="edge"/>
          <c:yMode val="edge"/>
          <c:x val="0.10617433712392681"/>
          <c:y val="0.1131790566802577"/>
          <c:w val="0.85869590910622562"/>
          <c:h val="0.77107359739684478"/>
        </c:manualLayout>
      </c:layout>
      <c:stockChart>
        <c:ser>
          <c:idx val="0"/>
          <c:order val="0"/>
          <c:tx>
            <c:strRef>
              <c:f>各年の値!$C$5</c:f>
              <c:strCache>
                <c:ptCount val="1"/>
                <c:pt idx="0">
                  <c:v>年間最高値</c:v>
                </c:pt>
              </c:strCache>
            </c:strRef>
          </c:tx>
          <c:spPr>
            <a:ln w="28575">
              <a:noFill/>
            </a:ln>
          </c:spPr>
          <c:marker>
            <c:symbol val="none"/>
          </c:marker>
          <c:cat>
            <c:strRef>
              <c:f>各年の値!$B$6:$B$34</c:f>
              <c:strCache>
                <c:ptCount val="12"/>
                <c:pt idx="0">
                  <c:v>13</c:v>
                </c:pt>
                <c:pt idx="1">
                  <c:v>14</c:v>
                </c:pt>
                <c:pt idx="2">
                  <c:v>15</c:v>
                </c:pt>
                <c:pt idx="3">
                  <c:v>16</c:v>
                </c:pt>
                <c:pt idx="4">
                  <c:v>17</c:v>
                </c:pt>
                <c:pt idx="5">
                  <c:v>18</c:v>
                </c:pt>
                <c:pt idx="6">
                  <c:v>19</c:v>
                </c:pt>
                <c:pt idx="7">
                  <c:v>20</c:v>
                </c:pt>
                <c:pt idx="8">
                  <c:v>21</c:v>
                </c:pt>
                <c:pt idx="9">
                  <c:v>22</c:v>
                </c:pt>
                <c:pt idx="10">
                  <c:v>23</c:v>
                </c:pt>
                <c:pt idx="11">
                  <c:v>24</c:v>
                </c:pt>
              </c:strCache>
            </c:strRef>
          </c:cat>
          <c:val>
            <c:numRef>
              <c:f>各年の値!$C$6:$C$34</c:f>
              <c:numCache>
                <c:formatCode>0.00_);[Red]\(0.00\)</c:formatCode>
                <c:ptCount val="12"/>
                <c:pt idx="0">
                  <c:v>106.39</c:v>
                </c:pt>
                <c:pt idx="1">
                  <c:v>122.58</c:v>
                </c:pt>
                <c:pt idx="2" formatCode="0.00_ ">
                  <c:v>126.49</c:v>
                </c:pt>
                <c:pt idx="3" formatCode="0.00_ ">
                  <c:v>122.17</c:v>
                </c:pt>
                <c:pt idx="4" formatCode="0.00_ ">
                  <c:v>118.96</c:v>
                </c:pt>
                <c:pt idx="5" formatCode="0.00_ ">
                  <c:v>115.42</c:v>
                </c:pt>
                <c:pt idx="6" formatCode="0.00_ ">
                  <c:v>113.28</c:v>
                </c:pt>
                <c:pt idx="7" formatCode="0.00_ ">
                  <c:v>113.11</c:v>
                </c:pt>
                <c:pt idx="8" formatCode="0.00_ ">
                  <c:v>116.33</c:v>
                </c:pt>
                <c:pt idx="9" formatCode="0.00_ ">
                  <c:v>151.26</c:v>
                </c:pt>
                <c:pt idx="10" formatCode="0.00_ ">
                  <c:v>152.77000000000001</c:v>
                </c:pt>
                <c:pt idx="11" formatCode="0.00_ ">
                  <c:v>162.72999999999999</c:v>
                </c:pt>
              </c:numCache>
            </c:numRef>
          </c:val>
          <c:smooth val="0"/>
          <c:extLst>
            <c:ext xmlns:c16="http://schemas.microsoft.com/office/drawing/2014/chart" uri="{C3380CC4-5D6E-409C-BE32-E72D297353CC}">
              <c16:uniqueId val="{00000000-118F-4371-BA49-68D67C641FE2}"/>
            </c:ext>
          </c:extLst>
        </c:ser>
        <c:ser>
          <c:idx val="1"/>
          <c:order val="1"/>
          <c:tx>
            <c:strRef>
              <c:f>各年の値!$D$5</c:f>
              <c:strCache>
                <c:ptCount val="1"/>
                <c:pt idx="0">
                  <c:v>年間最安値</c:v>
                </c:pt>
              </c:strCache>
            </c:strRef>
          </c:tx>
          <c:spPr>
            <a:ln w="28575">
              <a:noFill/>
            </a:ln>
          </c:spPr>
          <c:marker>
            <c:symbol val="none"/>
          </c:marker>
          <c:cat>
            <c:strRef>
              <c:f>各年の値!$B$6:$B$34</c:f>
              <c:strCache>
                <c:ptCount val="12"/>
                <c:pt idx="0">
                  <c:v>13</c:v>
                </c:pt>
                <c:pt idx="1">
                  <c:v>14</c:v>
                </c:pt>
                <c:pt idx="2">
                  <c:v>15</c:v>
                </c:pt>
                <c:pt idx="3">
                  <c:v>16</c:v>
                </c:pt>
                <c:pt idx="4">
                  <c:v>17</c:v>
                </c:pt>
                <c:pt idx="5">
                  <c:v>18</c:v>
                </c:pt>
                <c:pt idx="6">
                  <c:v>19</c:v>
                </c:pt>
                <c:pt idx="7">
                  <c:v>20</c:v>
                </c:pt>
                <c:pt idx="8">
                  <c:v>21</c:v>
                </c:pt>
                <c:pt idx="9">
                  <c:v>22</c:v>
                </c:pt>
                <c:pt idx="10">
                  <c:v>23</c:v>
                </c:pt>
                <c:pt idx="11">
                  <c:v>24</c:v>
                </c:pt>
              </c:strCache>
            </c:strRef>
          </c:cat>
          <c:val>
            <c:numRef>
              <c:f>各年の値!$D$6:$D$34</c:f>
              <c:numCache>
                <c:formatCode>0.00_);[Red]\(0.00\)</c:formatCode>
                <c:ptCount val="12"/>
                <c:pt idx="0">
                  <c:v>88.15</c:v>
                </c:pt>
                <c:pt idx="1">
                  <c:v>102.23</c:v>
                </c:pt>
                <c:pt idx="2" formatCode="0.00_ ">
                  <c:v>117.44</c:v>
                </c:pt>
                <c:pt idx="3" formatCode="0.00_ ">
                  <c:v>100.78</c:v>
                </c:pt>
                <c:pt idx="4" formatCode="0.00_ ">
                  <c:v>109.29</c:v>
                </c:pt>
                <c:pt idx="5" formatCode="0.00_ ">
                  <c:v>105.93</c:v>
                </c:pt>
                <c:pt idx="6" formatCode="0.00_ ">
                  <c:v>106.08</c:v>
                </c:pt>
                <c:pt idx="7" formatCode="0.00_ ">
                  <c:v>103.01</c:v>
                </c:pt>
                <c:pt idx="8" formatCode="0.00_ ">
                  <c:v>103.68</c:v>
                </c:pt>
                <c:pt idx="9" formatCode="0.00_ ">
                  <c:v>114.84</c:v>
                </c:pt>
                <c:pt idx="10" formatCode="0.00_ ">
                  <c:v>128.91999999999999</c:v>
                </c:pt>
                <c:pt idx="11" formatCode="0.00_ ">
                  <c:v>141.77000000000001</c:v>
                </c:pt>
              </c:numCache>
            </c:numRef>
          </c:val>
          <c:smooth val="0"/>
          <c:extLst>
            <c:ext xmlns:c16="http://schemas.microsoft.com/office/drawing/2014/chart" uri="{C3380CC4-5D6E-409C-BE32-E72D297353CC}">
              <c16:uniqueId val="{00000001-118F-4371-BA49-68D67C641FE2}"/>
            </c:ext>
          </c:extLst>
        </c:ser>
        <c:ser>
          <c:idx val="2"/>
          <c:order val="2"/>
          <c:tx>
            <c:strRef>
              <c:f>各年の値!$E$5</c:f>
              <c:strCache>
                <c:ptCount val="1"/>
                <c:pt idx="0">
                  <c:v>年間平均値</c:v>
                </c:pt>
              </c:strCache>
            </c:strRef>
          </c:tx>
          <c:spPr>
            <a:ln w="28575">
              <a:solidFill>
                <a:srgbClr val="FF0000"/>
              </a:solidFill>
              <a:prstDash val="sysDot"/>
            </a:ln>
          </c:spPr>
          <c:marker>
            <c:symbol val="circle"/>
            <c:size val="3"/>
          </c:marker>
          <c:cat>
            <c:strRef>
              <c:f>各年の値!$B$6:$B$34</c:f>
              <c:strCache>
                <c:ptCount val="12"/>
                <c:pt idx="0">
                  <c:v>13</c:v>
                </c:pt>
                <c:pt idx="1">
                  <c:v>14</c:v>
                </c:pt>
                <c:pt idx="2">
                  <c:v>15</c:v>
                </c:pt>
                <c:pt idx="3">
                  <c:v>16</c:v>
                </c:pt>
                <c:pt idx="4">
                  <c:v>17</c:v>
                </c:pt>
                <c:pt idx="5">
                  <c:v>18</c:v>
                </c:pt>
                <c:pt idx="6">
                  <c:v>19</c:v>
                </c:pt>
                <c:pt idx="7">
                  <c:v>20</c:v>
                </c:pt>
                <c:pt idx="8">
                  <c:v>21</c:v>
                </c:pt>
                <c:pt idx="9">
                  <c:v>22</c:v>
                </c:pt>
                <c:pt idx="10">
                  <c:v>23</c:v>
                </c:pt>
                <c:pt idx="11">
                  <c:v>24</c:v>
                </c:pt>
              </c:strCache>
            </c:strRef>
          </c:cat>
          <c:val>
            <c:numRef>
              <c:f>各年の値!$E$6:$E$34</c:f>
              <c:numCache>
                <c:formatCode>0.00_);[Red]\(0.00\)</c:formatCode>
                <c:ptCount val="12"/>
                <c:pt idx="0">
                  <c:v>98.73</c:v>
                </c:pt>
                <c:pt idx="1">
                  <c:v>106.79</c:v>
                </c:pt>
                <c:pt idx="2" formatCode="0.00_ ">
                  <c:v>122.1</c:v>
                </c:pt>
                <c:pt idx="3" formatCode="0.00_ ">
                  <c:v>109.84</c:v>
                </c:pt>
                <c:pt idx="4" formatCode="0.00_ ">
                  <c:v>113.16060728744937</c:v>
                </c:pt>
                <c:pt idx="5" formatCode="0.00_ ">
                  <c:v>111.42999999999999</c:v>
                </c:pt>
                <c:pt idx="6" formatCode="0.00_ ">
                  <c:v>110.05416666666669</c:v>
                </c:pt>
                <c:pt idx="7" formatCode="0.00_ ">
                  <c:v>107.81666666666666</c:v>
                </c:pt>
                <c:pt idx="8" formatCode="0.00_ ">
                  <c:v>110.80166666666666</c:v>
                </c:pt>
                <c:pt idx="9" formatCode="0.00_ ">
                  <c:v>130.96300000000002</c:v>
                </c:pt>
                <c:pt idx="10" formatCode="0.00_ ">
                  <c:v>141.56</c:v>
                </c:pt>
                <c:pt idx="11" formatCode="0.00_ ">
                  <c:v>152.69</c:v>
                </c:pt>
              </c:numCache>
            </c:numRef>
          </c:val>
          <c:smooth val="0"/>
          <c:extLst>
            <c:ext xmlns:c16="http://schemas.microsoft.com/office/drawing/2014/chart" uri="{C3380CC4-5D6E-409C-BE32-E72D297353CC}">
              <c16:uniqueId val="{00000002-118F-4371-BA49-68D67C641FE2}"/>
            </c:ext>
          </c:extLst>
        </c:ser>
        <c:dLbls>
          <c:showLegendKey val="0"/>
          <c:showVal val="0"/>
          <c:showCatName val="0"/>
          <c:showSerName val="0"/>
          <c:showPercent val="0"/>
          <c:showBubbleSize val="0"/>
        </c:dLbls>
        <c:hiLowLines>
          <c:spPr>
            <a:ln w="31750">
              <a:solidFill>
                <a:schemeClr val="tx1"/>
              </a:solidFill>
            </a:ln>
          </c:spPr>
        </c:hiLowLines>
        <c:axId val="201553024"/>
        <c:axId val="201554560"/>
      </c:stockChart>
      <c:catAx>
        <c:axId val="201553024"/>
        <c:scaling>
          <c:orientation val="minMax"/>
        </c:scaling>
        <c:delete val="0"/>
        <c:axPos val="b"/>
        <c:numFmt formatCode="General" sourceLinked="1"/>
        <c:majorTickMark val="out"/>
        <c:minorTickMark val="none"/>
        <c:tickLblPos val="nextTo"/>
        <c:txPr>
          <a:bodyPr/>
          <a:lstStyle/>
          <a:p>
            <a:pPr>
              <a:defRPr sz="800"/>
            </a:pPr>
            <a:endParaRPr lang="ja-JP"/>
          </a:p>
        </c:txPr>
        <c:crossAx val="201554560"/>
        <c:crosses val="autoZero"/>
        <c:auto val="1"/>
        <c:lblAlgn val="ctr"/>
        <c:lblOffset val="100"/>
        <c:noMultiLvlLbl val="0"/>
      </c:catAx>
      <c:valAx>
        <c:axId val="201554560"/>
        <c:scaling>
          <c:orientation val="minMax"/>
        </c:scaling>
        <c:delete val="0"/>
        <c:axPos val="l"/>
        <c:majorGridlines/>
        <c:title>
          <c:tx>
            <c:rich>
              <a:bodyPr rot="0" vert="horz"/>
              <a:lstStyle/>
              <a:p>
                <a:pPr>
                  <a:defRPr/>
                </a:pPr>
                <a:r>
                  <a:rPr lang="ja-JP" altLang="en-US"/>
                  <a:t>円</a:t>
                </a:r>
              </a:p>
            </c:rich>
          </c:tx>
          <c:layout>
            <c:manualLayout>
              <c:xMode val="edge"/>
              <c:yMode val="edge"/>
              <c:x val="7.9840349476926267E-2"/>
              <c:y val="5.0373117719415592E-2"/>
            </c:manualLayout>
          </c:layout>
          <c:overlay val="0"/>
        </c:title>
        <c:numFmt formatCode="#,##0_);[Red]\(#,##0\)" sourceLinked="0"/>
        <c:majorTickMark val="out"/>
        <c:minorTickMark val="none"/>
        <c:tickLblPos val="nextTo"/>
        <c:txPr>
          <a:bodyPr/>
          <a:lstStyle/>
          <a:p>
            <a:pPr>
              <a:defRPr sz="800"/>
            </a:pPr>
            <a:endParaRPr lang="ja-JP"/>
          </a:p>
        </c:txPr>
        <c:crossAx val="201553024"/>
        <c:crosses val="autoZero"/>
        <c:crossBetween val="between"/>
        <c:majorUnit val="10"/>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ja-JP" altLang="en-US" sz="1200" dirty="0">
                <a:latin typeface="+mj-ea"/>
                <a:ea typeface="+mj-ea"/>
              </a:rPr>
              <a:t>ユーロ（</a:t>
            </a:r>
            <a:r>
              <a:rPr lang="en-US" altLang="ja-JP" sz="1200" dirty="0">
                <a:latin typeface="+mj-ea"/>
                <a:ea typeface="+mj-ea"/>
              </a:rPr>
              <a:t>EUR</a:t>
            </a:r>
            <a:r>
              <a:rPr lang="ja-JP" altLang="en-US" sz="1200" dirty="0">
                <a:latin typeface="+mj-ea"/>
                <a:ea typeface="+mj-ea"/>
              </a:rPr>
              <a:t>）</a:t>
            </a:r>
          </a:p>
        </c:rich>
      </c:tx>
      <c:layout>
        <c:manualLayout>
          <c:xMode val="edge"/>
          <c:yMode val="edge"/>
          <c:x val="0.33172501230380119"/>
          <c:y val="2.0468674436044956E-2"/>
        </c:manualLayout>
      </c:layout>
      <c:overlay val="0"/>
    </c:title>
    <c:autoTitleDeleted val="0"/>
    <c:plotArea>
      <c:layout>
        <c:manualLayout>
          <c:layoutTarget val="inner"/>
          <c:xMode val="edge"/>
          <c:yMode val="edge"/>
          <c:x val="0.10642915028742188"/>
          <c:y val="0.10822955063191907"/>
          <c:w val="0.85835678626928802"/>
          <c:h val="0.78195456823219456"/>
        </c:manualLayout>
      </c:layout>
      <c:stockChart>
        <c:ser>
          <c:idx val="0"/>
          <c:order val="0"/>
          <c:tx>
            <c:strRef>
              <c:f>各年の値!$I$5</c:f>
              <c:strCache>
                <c:ptCount val="1"/>
                <c:pt idx="0">
                  <c:v>年間最高値</c:v>
                </c:pt>
              </c:strCache>
            </c:strRef>
          </c:tx>
          <c:spPr>
            <a:ln w="28575">
              <a:noFill/>
            </a:ln>
          </c:spPr>
          <c:marker>
            <c:symbol val="none"/>
          </c:marker>
          <c:cat>
            <c:strRef>
              <c:f>各年の値!$H$6:$H$34</c:f>
              <c:strCache>
                <c:ptCount val="12"/>
                <c:pt idx="0">
                  <c:v>13</c:v>
                </c:pt>
                <c:pt idx="1">
                  <c:v>14</c:v>
                </c:pt>
                <c:pt idx="2">
                  <c:v>15</c:v>
                </c:pt>
                <c:pt idx="3">
                  <c:v>16</c:v>
                </c:pt>
                <c:pt idx="4">
                  <c:v>17</c:v>
                </c:pt>
                <c:pt idx="5">
                  <c:v>18</c:v>
                </c:pt>
                <c:pt idx="6">
                  <c:v>19</c:v>
                </c:pt>
                <c:pt idx="7">
                  <c:v>20</c:v>
                </c:pt>
                <c:pt idx="8">
                  <c:v>21</c:v>
                </c:pt>
                <c:pt idx="9">
                  <c:v>22</c:v>
                </c:pt>
                <c:pt idx="10">
                  <c:v>23</c:v>
                </c:pt>
                <c:pt idx="11">
                  <c:v>24</c:v>
                </c:pt>
              </c:strCache>
            </c:strRef>
          </c:cat>
          <c:val>
            <c:numRef>
              <c:f>各年の値!$I$6:$I$34</c:f>
              <c:numCache>
                <c:formatCode>0.00_);[Red]\(0.00\)</c:formatCode>
                <c:ptCount val="12"/>
                <c:pt idx="0">
                  <c:v>146.55000000000001</c:v>
                </c:pt>
                <c:pt idx="1">
                  <c:v>150.91999999999999</c:v>
                </c:pt>
                <c:pt idx="2" formatCode="0.00_ ">
                  <c:v>145.44</c:v>
                </c:pt>
                <c:pt idx="3" formatCode="0.00_ ">
                  <c:v>133.66999999999999</c:v>
                </c:pt>
                <c:pt idx="4" formatCode="0.00_ ">
                  <c:v>136.44</c:v>
                </c:pt>
                <c:pt idx="5" formatCode="0.00_ ">
                  <c:v>138.36000000000001</c:v>
                </c:pt>
                <c:pt idx="6" formatCode="0.00_ ">
                  <c:v>128.84</c:v>
                </c:pt>
                <c:pt idx="7" formatCode="0.00_ ">
                  <c:v>128.44999999999999</c:v>
                </c:pt>
                <c:pt idx="8" formatCode="0.00_ ">
                  <c:v>135.5</c:v>
                </c:pt>
                <c:pt idx="9" formatCode="0.00_ ">
                  <c:v>149.09</c:v>
                </c:pt>
                <c:pt idx="10" formatCode="0.00_ ">
                  <c:v>165.69</c:v>
                </c:pt>
                <c:pt idx="11" formatCode="0.00_ ">
                  <c:v>176.7</c:v>
                </c:pt>
              </c:numCache>
            </c:numRef>
          </c:val>
          <c:smooth val="0"/>
          <c:extLst>
            <c:ext xmlns:c16="http://schemas.microsoft.com/office/drawing/2014/chart" uri="{C3380CC4-5D6E-409C-BE32-E72D297353CC}">
              <c16:uniqueId val="{00000000-29E1-42EA-928F-75F8F0290446}"/>
            </c:ext>
          </c:extLst>
        </c:ser>
        <c:ser>
          <c:idx val="1"/>
          <c:order val="1"/>
          <c:tx>
            <c:strRef>
              <c:f>各年の値!$J$5</c:f>
              <c:strCache>
                <c:ptCount val="1"/>
                <c:pt idx="0">
                  <c:v>年間最安値</c:v>
                </c:pt>
              </c:strCache>
            </c:strRef>
          </c:tx>
          <c:spPr>
            <a:ln w="28575">
              <a:noFill/>
            </a:ln>
          </c:spPr>
          <c:marker>
            <c:symbol val="none"/>
          </c:marker>
          <c:cat>
            <c:strRef>
              <c:f>各年の値!$H$6:$H$34</c:f>
              <c:strCache>
                <c:ptCount val="12"/>
                <c:pt idx="0">
                  <c:v>13</c:v>
                </c:pt>
                <c:pt idx="1">
                  <c:v>14</c:v>
                </c:pt>
                <c:pt idx="2">
                  <c:v>15</c:v>
                </c:pt>
                <c:pt idx="3">
                  <c:v>16</c:v>
                </c:pt>
                <c:pt idx="4">
                  <c:v>17</c:v>
                </c:pt>
                <c:pt idx="5">
                  <c:v>18</c:v>
                </c:pt>
                <c:pt idx="6">
                  <c:v>19</c:v>
                </c:pt>
                <c:pt idx="7">
                  <c:v>20</c:v>
                </c:pt>
                <c:pt idx="8">
                  <c:v>21</c:v>
                </c:pt>
                <c:pt idx="9">
                  <c:v>22</c:v>
                </c:pt>
                <c:pt idx="10">
                  <c:v>23</c:v>
                </c:pt>
                <c:pt idx="11">
                  <c:v>24</c:v>
                </c:pt>
              </c:strCache>
            </c:strRef>
          </c:cat>
          <c:val>
            <c:numRef>
              <c:f>各年の値!$J$6:$J$34</c:f>
              <c:numCache>
                <c:formatCode>0.00_);[Red]\(0.00\)</c:formatCode>
                <c:ptCount val="12"/>
                <c:pt idx="0">
                  <c:v>115.37</c:v>
                </c:pt>
                <c:pt idx="1">
                  <c:v>136.91999999999999</c:v>
                </c:pt>
                <c:pt idx="2" formatCode="0.00_ ">
                  <c:v>128.44999999999999</c:v>
                </c:pt>
                <c:pt idx="3" formatCode="0.00_ ">
                  <c:v>112.72</c:v>
                </c:pt>
                <c:pt idx="4" formatCode="0.00_ ">
                  <c:v>116.47</c:v>
                </c:pt>
                <c:pt idx="5" formatCode="0.00_ ">
                  <c:v>126.55</c:v>
                </c:pt>
                <c:pt idx="6" formatCode="0.00_ ">
                  <c:v>117.77</c:v>
                </c:pt>
                <c:pt idx="7" formatCode="0.00_ ">
                  <c:v>116.21</c:v>
                </c:pt>
                <c:pt idx="8" formatCode="0.00_ ">
                  <c:v>126.86</c:v>
                </c:pt>
                <c:pt idx="9" formatCode="0.00_ ">
                  <c:v>126.52</c:v>
                </c:pt>
                <c:pt idx="10" formatCode="0.00_ ">
                  <c:v>139.83000000000001</c:v>
                </c:pt>
                <c:pt idx="11" formatCode="0.00_ ">
                  <c:v>158.05000000000001</c:v>
                </c:pt>
              </c:numCache>
            </c:numRef>
          </c:val>
          <c:smooth val="0"/>
          <c:extLst>
            <c:ext xmlns:c16="http://schemas.microsoft.com/office/drawing/2014/chart" uri="{C3380CC4-5D6E-409C-BE32-E72D297353CC}">
              <c16:uniqueId val="{00000001-29E1-42EA-928F-75F8F0290446}"/>
            </c:ext>
          </c:extLst>
        </c:ser>
        <c:ser>
          <c:idx val="2"/>
          <c:order val="2"/>
          <c:tx>
            <c:strRef>
              <c:f>各年の値!$K$5</c:f>
              <c:strCache>
                <c:ptCount val="1"/>
                <c:pt idx="0">
                  <c:v>年間平均値</c:v>
                </c:pt>
              </c:strCache>
            </c:strRef>
          </c:tx>
          <c:spPr>
            <a:ln w="28575">
              <a:solidFill>
                <a:srgbClr val="0070C0"/>
              </a:solidFill>
              <a:prstDash val="sysDot"/>
            </a:ln>
          </c:spPr>
          <c:marker>
            <c:symbol val="circle"/>
            <c:size val="3"/>
          </c:marker>
          <c:cat>
            <c:strRef>
              <c:f>各年の値!$H$6:$H$34</c:f>
              <c:strCache>
                <c:ptCount val="12"/>
                <c:pt idx="0">
                  <c:v>13</c:v>
                </c:pt>
                <c:pt idx="1">
                  <c:v>14</c:v>
                </c:pt>
                <c:pt idx="2">
                  <c:v>15</c:v>
                </c:pt>
                <c:pt idx="3">
                  <c:v>16</c:v>
                </c:pt>
                <c:pt idx="4">
                  <c:v>17</c:v>
                </c:pt>
                <c:pt idx="5">
                  <c:v>18</c:v>
                </c:pt>
                <c:pt idx="6">
                  <c:v>19</c:v>
                </c:pt>
                <c:pt idx="7">
                  <c:v>20</c:v>
                </c:pt>
                <c:pt idx="8">
                  <c:v>21</c:v>
                </c:pt>
                <c:pt idx="9">
                  <c:v>22</c:v>
                </c:pt>
                <c:pt idx="10">
                  <c:v>23</c:v>
                </c:pt>
                <c:pt idx="11">
                  <c:v>24</c:v>
                </c:pt>
              </c:strCache>
            </c:strRef>
          </c:cat>
          <c:val>
            <c:numRef>
              <c:f>各年の値!$K$6:$K$34</c:f>
              <c:numCache>
                <c:formatCode>0.00_);[Red]\(0.00\)</c:formatCode>
                <c:ptCount val="12"/>
                <c:pt idx="0">
                  <c:v>131.28</c:v>
                </c:pt>
                <c:pt idx="1">
                  <c:v>141.85</c:v>
                </c:pt>
                <c:pt idx="2" formatCode="0.00_ ">
                  <c:v>135.81</c:v>
                </c:pt>
                <c:pt idx="3" formatCode="0.00_ ">
                  <c:v>121.83</c:v>
                </c:pt>
                <c:pt idx="4" formatCode="0.00_ ">
                  <c:v>128.19882591093111</c:v>
                </c:pt>
                <c:pt idx="5" formatCode="0.00_ ">
                  <c:v>131.92416666666668</c:v>
                </c:pt>
                <c:pt idx="6" formatCode="0.00_ ">
                  <c:v>123.57416666666666</c:v>
                </c:pt>
                <c:pt idx="7" formatCode="0.00_ ">
                  <c:v>123.31</c:v>
                </c:pt>
                <c:pt idx="8" formatCode="0.00_ ">
                  <c:v>131.38833333333332</c:v>
                </c:pt>
                <c:pt idx="9" formatCode="0.00_ ">
                  <c:v>138.339</c:v>
                </c:pt>
                <c:pt idx="10" formatCode="0.00_ ">
                  <c:v>153.5</c:v>
                </c:pt>
                <c:pt idx="11" formatCode="0.00_ ">
                  <c:v>165.55</c:v>
                </c:pt>
              </c:numCache>
            </c:numRef>
          </c:val>
          <c:smooth val="0"/>
          <c:extLst>
            <c:ext xmlns:c16="http://schemas.microsoft.com/office/drawing/2014/chart" uri="{C3380CC4-5D6E-409C-BE32-E72D297353CC}">
              <c16:uniqueId val="{00000002-29E1-42EA-928F-75F8F0290446}"/>
            </c:ext>
          </c:extLst>
        </c:ser>
        <c:dLbls>
          <c:showLegendKey val="0"/>
          <c:showVal val="0"/>
          <c:showCatName val="0"/>
          <c:showSerName val="0"/>
          <c:showPercent val="0"/>
          <c:showBubbleSize val="0"/>
        </c:dLbls>
        <c:hiLowLines>
          <c:spPr>
            <a:ln w="31750">
              <a:solidFill>
                <a:schemeClr val="tx1"/>
              </a:solidFill>
            </a:ln>
          </c:spPr>
        </c:hiLowLines>
        <c:axId val="203690368"/>
        <c:axId val="203691904"/>
      </c:stockChart>
      <c:catAx>
        <c:axId val="203690368"/>
        <c:scaling>
          <c:orientation val="minMax"/>
        </c:scaling>
        <c:delete val="0"/>
        <c:axPos val="b"/>
        <c:numFmt formatCode="General" sourceLinked="1"/>
        <c:majorTickMark val="out"/>
        <c:minorTickMark val="none"/>
        <c:tickLblPos val="nextTo"/>
        <c:txPr>
          <a:bodyPr/>
          <a:lstStyle/>
          <a:p>
            <a:pPr>
              <a:defRPr sz="800"/>
            </a:pPr>
            <a:endParaRPr lang="ja-JP"/>
          </a:p>
        </c:txPr>
        <c:crossAx val="203691904"/>
        <c:crosses val="autoZero"/>
        <c:auto val="1"/>
        <c:lblAlgn val="ctr"/>
        <c:lblOffset val="100"/>
        <c:noMultiLvlLbl val="0"/>
      </c:catAx>
      <c:valAx>
        <c:axId val="203691904"/>
        <c:scaling>
          <c:orientation val="minMax"/>
          <c:max val="180"/>
        </c:scaling>
        <c:delete val="0"/>
        <c:axPos val="l"/>
        <c:majorGridlines/>
        <c:title>
          <c:tx>
            <c:rich>
              <a:bodyPr rot="0" vert="horz"/>
              <a:lstStyle/>
              <a:p>
                <a:pPr>
                  <a:defRPr/>
                </a:pPr>
                <a:r>
                  <a:rPr lang="ja-JP" altLang="en-US"/>
                  <a:t>円</a:t>
                </a:r>
              </a:p>
            </c:rich>
          </c:tx>
          <c:layout>
            <c:manualLayout>
              <c:xMode val="edge"/>
              <c:yMode val="edge"/>
              <c:x val="8.323324086595843E-2"/>
              <c:y val="4.6303327297489233E-2"/>
            </c:manualLayout>
          </c:layout>
          <c:overlay val="0"/>
        </c:title>
        <c:numFmt formatCode="#,##0_);[Red]\(#,##0\)" sourceLinked="0"/>
        <c:majorTickMark val="out"/>
        <c:minorTickMark val="none"/>
        <c:tickLblPos val="nextTo"/>
        <c:txPr>
          <a:bodyPr/>
          <a:lstStyle/>
          <a:p>
            <a:pPr>
              <a:defRPr sz="800"/>
            </a:pPr>
            <a:endParaRPr lang="ja-JP"/>
          </a:p>
        </c:txPr>
        <c:crossAx val="203690368"/>
        <c:crosses val="autoZero"/>
        <c:crossBetween val="between"/>
        <c:majorUnit val="10"/>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ＭＳ ゴシック" panose="020B0609070205080204" pitchFamily="49" charset="-128"/>
                <a:ea typeface="ＭＳ ゴシック" panose="020B0609070205080204" pitchFamily="49" charset="-128"/>
              </a:defRPr>
            </a:pPr>
            <a:r>
              <a:rPr lang="ja-JP" altLang="en-US" sz="1200" dirty="0">
                <a:latin typeface="+mj-ea"/>
                <a:ea typeface="+mj-ea"/>
              </a:rPr>
              <a:t>英ポンド（</a:t>
            </a:r>
            <a:r>
              <a:rPr lang="en-US" altLang="ja-JP" sz="1200" dirty="0">
                <a:latin typeface="+mj-ea"/>
                <a:ea typeface="+mj-ea"/>
              </a:rPr>
              <a:t>GBP</a:t>
            </a:r>
            <a:r>
              <a:rPr lang="ja-JP" altLang="en-US" sz="1200" dirty="0">
                <a:latin typeface="+mj-ea"/>
                <a:ea typeface="+mj-ea"/>
              </a:rPr>
              <a:t>）</a:t>
            </a:r>
          </a:p>
        </c:rich>
      </c:tx>
      <c:layout>
        <c:manualLayout>
          <c:xMode val="edge"/>
          <c:yMode val="edge"/>
          <c:x val="0.35540179418105833"/>
          <c:y val="1.574794036779914E-2"/>
        </c:manualLayout>
      </c:layout>
      <c:overlay val="0"/>
    </c:title>
    <c:autoTitleDeleted val="0"/>
    <c:plotArea>
      <c:layout>
        <c:manualLayout>
          <c:layoutTarget val="inner"/>
          <c:xMode val="edge"/>
          <c:yMode val="edge"/>
          <c:x val="0.10642917711493652"/>
          <c:y val="0.10566281233969935"/>
          <c:w val="0.85835675056539129"/>
          <c:h val="0.78468180544218646"/>
        </c:manualLayout>
      </c:layout>
      <c:stockChart>
        <c:ser>
          <c:idx val="0"/>
          <c:order val="0"/>
          <c:tx>
            <c:strRef>
              <c:f>各年の値!$O$5</c:f>
              <c:strCache>
                <c:ptCount val="1"/>
                <c:pt idx="0">
                  <c:v>年間最高値</c:v>
                </c:pt>
              </c:strCache>
            </c:strRef>
          </c:tx>
          <c:spPr>
            <a:ln w="28575">
              <a:noFill/>
            </a:ln>
          </c:spPr>
          <c:marker>
            <c:symbol val="none"/>
          </c:marker>
          <c:cat>
            <c:strRef>
              <c:f>各年の値!$N$6:$N$34</c:f>
              <c:strCache>
                <c:ptCount val="12"/>
                <c:pt idx="0">
                  <c:v>13</c:v>
                </c:pt>
                <c:pt idx="1">
                  <c:v>14</c:v>
                </c:pt>
                <c:pt idx="2">
                  <c:v>15</c:v>
                </c:pt>
                <c:pt idx="3">
                  <c:v>16</c:v>
                </c:pt>
                <c:pt idx="4">
                  <c:v>17</c:v>
                </c:pt>
                <c:pt idx="5">
                  <c:v>18</c:v>
                </c:pt>
                <c:pt idx="6">
                  <c:v>19</c:v>
                </c:pt>
                <c:pt idx="7">
                  <c:v>20</c:v>
                </c:pt>
                <c:pt idx="8">
                  <c:v>21</c:v>
                </c:pt>
                <c:pt idx="9">
                  <c:v>22</c:v>
                </c:pt>
                <c:pt idx="10">
                  <c:v>23</c:v>
                </c:pt>
                <c:pt idx="11">
                  <c:v>24</c:v>
                </c:pt>
              </c:strCache>
            </c:strRef>
          </c:cat>
          <c:val>
            <c:numRef>
              <c:f>各年の値!$O$6:$O$34</c:f>
              <c:numCache>
                <c:formatCode>0.00_);[Red]\(0.00\)</c:formatCode>
                <c:ptCount val="12"/>
                <c:pt idx="0">
                  <c:v>177.76</c:v>
                </c:pt>
                <c:pt idx="1">
                  <c:v>193.42</c:v>
                </c:pt>
                <c:pt idx="2" formatCode="0.00_ ">
                  <c:v>199.54</c:v>
                </c:pt>
                <c:pt idx="3" formatCode="0.00_ ">
                  <c:v>181.26</c:v>
                </c:pt>
                <c:pt idx="4" formatCode="0.00_ ">
                  <c:v>156.57</c:v>
                </c:pt>
                <c:pt idx="5" formatCode="0.00_ ">
                  <c:v>160.12</c:v>
                </c:pt>
                <c:pt idx="6" formatCode="0.00_ ">
                  <c:v>152.31</c:v>
                </c:pt>
                <c:pt idx="7" formatCode="0.00_ ">
                  <c:v>148.44</c:v>
                </c:pt>
                <c:pt idx="8" formatCode="0.00_ ">
                  <c:v>162.19</c:v>
                </c:pt>
                <c:pt idx="9" formatCode="0.00_ ">
                  <c:v>176.2</c:v>
                </c:pt>
                <c:pt idx="10" formatCode="0.00_ ">
                  <c:v>192.35</c:v>
                </c:pt>
                <c:pt idx="11" formatCode="0.00_ ">
                  <c:v>211.94</c:v>
                </c:pt>
              </c:numCache>
            </c:numRef>
          </c:val>
          <c:smooth val="0"/>
          <c:extLst>
            <c:ext xmlns:c16="http://schemas.microsoft.com/office/drawing/2014/chart" uri="{C3380CC4-5D6E-409C-BE32-E72D297353CC}">
              <c16:uniqueId val="{00000000-284A-4CEF-8537-35F1A6C971B1}"/>
            </c:ext>
          </c:extLst>
        </c:ser>
        <c:ser>
          <c:idx val="1"/>
          <c:order val="1"/>
          <c:tx>
            <c:strRef>
              <c:f>各年の値!$P$5</c:f>
              <c:strCache>
                <c:ptCount val="1"/>
                <c:pt idx="0">
                  <c:v>年間最安値</c:v>
                </c:pt>
              </c:strCache>
            </c:strRef>
          </c:tx>
          <c:spPr>
            <a:ln w="28575">
              <a:noFill/>
            </a:ln>
          </c:spPr>
          <c:marker>
            <c:symbol val="none"/>
          </c:marker>
          <c:cat>
            <c:strRef>
              <c:f>各年の値!$N$6:$N$34</c:f>
              <c:strCache>
                <c:ptCount val="12"/>
                <c:pt idx="0">
                  <c:v>13</c:v>
                </c:pt>
                <c:pt idx="1">
                  <c:v>14</c:v>
                </c:pt>
                <c:pt idx="2">
                  <c:v>15</c:v>
                </c:pt>
                <c:pt idx="3">
                  <c:v>16</c:v>
                </c:pt>
                <c:pt idx="4">
                  <c:v>17</c:v>
                </c:pt>
                <c:pt idx="5">
                  <c:v>18</c:v>
                </c:pt>
                <c:pt idx="6">
                  <c:v>19</c:v>
                </c:pt>
                <c:pt idx="7">
                  <c:v>20</c:v>
                </c:pt>
                <c:pt idx="8">
                  <c:v>21</c:v>
                </c:pt>
                <c:pt idx="9">
                  <c:v>22</c:v>
                </c:pt>
                <c:pt idx="10">
                  <c:v>23</c:v>
                </c:pt>
                <c:pt idx="11">
                  <c:v>24</c:v>
                </c:pt>
              </c:strCache>
            </c:strRef>
          </c:cat>
          <c:val>
            <c:numRef>
              <c:f>各年の値!$P$6:$P$34</c:f>
              <c:numCache>
                <c:formatCode>0.00_);[Red]\(0.00\)</c:formatCode>
                <c:ptCount val="12"/>
                <c:pt idx="0">
                  <c:v>143.36000000000001</c:v>
                </c:pt>
                <c:pt idx="1">
                  <c:v>169.15</c:v>
                </c:pt>
                <c:pt idx="2" formatCode="0.00_ ">
                  <c:v>179.97</c:v>
                </c:pt>
                <c:pt idx="3" formatCode="0.00_ ">
                  <c:v>130.51</c:v>
                </c:pt>
                <c:pt idx="4" formatCode="0.00_ ">
                  <c:v>139.81</c:v>
                </c:pt>
                <c:pt idx="5" formatCode="0.00_ ">
                  <c:v>143.68</c:v>
                </c:pt>
                <c:pt idx="6" formatCode="0.00_ ">
                  <c:v>131.33000000000001</c:v>
                </c:pt>
                <c:pt idx="7" formatCode="0.00_ ">
                  <c:v>130.22999999999999</c:v>
                </c:pt>
                <c:pt idx="8" formatCode="0.00_ ">
                  <c:v>143.93</c:v>
                </c:pt>
                <c:pt idx="9" formatCode="0.00_ ">
                  <c:v>155.34</c:v>
                </c:pt>
                <c:pt idx="10" formatCode="0.00_ ">
                  <c:v>160.6</c:v>
                </c:pt>
                <c:pt idx="11" formatCode="0.00_ ">
                  <c:v>185.71</c:v>
                </c:pt>
              </c:numCache>
            </c:numRef>
          </c:val>
          <c:smooth val="0"/>
          <c:extLst>
            <c:ext xmlns:c16="http://schemas.microsoft.com/office/drawing/2014/chart" uri="{C3380CC4-5D6E-409C-BE32-E72D297353CC}">
              <c16:uniqueId val="{00000001-284A-4CEF-8537-35F1A6C971B1}"/>
            </c:ext>
          </c:extLst>
        </c:ser>
        <c:ser>
          <c:idx val="2"/>
          <c:order val="2"/>
          <c:tx>
            <c:strRef>
              <c:f>各年の値!$Q$5</c:f>
              <c:strCache>
                <c:ptCount val="1"/>
                <c:pt idx="0">
                  <c:v>年間平均値</c:v>
                </c:pt>
              </c:strCache>
            </c:strRef>
          </c:tx>
          <c:spPr>
            <a:ln w="28575">
              <a:solidFill>
                <a:srgbClr val="00B050"/>
              </a:solidFill>
              <a:prstDash val="sysDot"/>
            </a:ln>
          </c:spPr>
          <c:marker>
            <c:symbol val="circle"/>
            <c:size val="3"/>
          </c:marker>
          <c:cat>
            <c:strRef>
              <c:f>各年の値!$N$6:$N$34</c:f>
              <c:strCache>
                <c:ptCount val="12"/>
                <c:pt idx="0">
                  <c:v>13</c:v>
                </c:pt>
                <c:pt idx="1">
                  <c:v>14</c:v>
                </c:pt>
                <c:pt idx="2">
                  <c:v>15</c:v>
                </c:pt>
                <c:pt idx="3">
                  <c:v>16</c:v>
                </c:pt>
                <c:pt idx="4">
                  <c:v>17</c:v>
                </c:pt>
                <c:pt idx="5">
                  <c:v>18</c:v>
                </c:pt>
                <c:pt idx="6">
                  <c:v>19</c:v>
                </c:pt>
                <c:pt idx="7">
                  <c:v>20</c:v>
                </c:pt>
                <c:pt idx="8">
                  <c:v>21</c:v>
                </c:pt>
                <c:pt idx="9">
                  <c:v>22</c:v>
                </c:pt>
                <c:pt idx="10">
                  <c:v>23</c:v>
                </c:pt>
                <c:pt idx="11">
                  <c:v>24</c:v>
                </c:pt>
              </c:strCache>
            </c:strRef>
          </c:cat>
          <c:val>
            <c:numRef>
              <c:f>各年の値!$Q$6:$Q$34</c:f>
              <c:numCache>
                <c:formatCode>0.00_);[Red]\(0.00\)</c:formatCode>
                <c:ptCount val="12"/>
                <c:pt idx="0">
                  <c:v>156.78</c:v>
                </c:pt>
                <c:pt idx="1">
                  <c:v>178.18</c:v>
                </c:pt>
                <c:pt idx="2" formatCode="0.00_ ">
                  <c:v>189.19</c:v>
                </c:pt>
                <c:pt idx="3" formatCode="0.00_ ">
                  <c:v>151.72</c:v>
                </c:pt>
                <c:pt idx="4" formatCode="0.00_ ">
                  <c:v>148.49336032388661</c:v>
                </c:pt>
                <c:pt idx="5" formatCode="0.00_ ">
                  <c:v>151.47666666666666</c:v>
                </c:pt>
                <c:pt idx="6" formatCode="0.00_ ">
                  <c:v>143.26</c:v>
                </c:pt>
                <c:pt idx="7" formatCode="0.00_ ">
                  <c:v>141.08083333333335</c:v>
                </c:pt>
                <c:pt idx="8" formatCode="0.00_ ">
                  <c:v>155.07333333333332</c:v>
                </c:pt>
                <c:pt idx="9" formatCode="0.00_ ">
                  <c:v>165.15199999999999</c:v>
                </c:pt>
                <c:pt idx="10" formatCode="0.00_ ">
                  <c:v>178.86</c:v>
                </c:pt>
                <c:pt idx="11" formatCode="0.00_ ">
                  <c:v>197.85</c:v>
                </c:pt>
              </c:numCache>
            </c:numRef>
          </c:val>
          <c:smooth val="0"/>
          <c:extLst>
            <c:ext xmlns:c16="http://schemas.microsoft.com/office/drawing/2014/chart" uri="{C3380CC4-5D6E-409C-BE32-E72D297353CC}">
              <c16:uniqueId val="{00000002-284A-4CEF-8537-35F1A6C971B1}"/>
            </c:ext>
          </c:extLst>
        </c:ser>
        <c:dLbls>
          <c:showLegendKey val="0"/>
          <c:showVal val="0"/>
          <c:showCatName val="0"/>
          <c:showSerName val="0"/>
          <c:showPercent val="0"/>
          <c:showBubbleSize val="0"/>
        </c:dLbls>
        <c:hiLowLines>
          <c:spPr>
            <a:ln w="31750">
              <a:solidFill>
                <a:schemeClr val="tx1"/>
              </a:solidFill>
            </a:ln>
          </c:spPr>
        </c:hiLowLines>
        <c:axId val="203729920"/>
        <c:axId val="203744000"/>
      </c:stockChart>
      <c:catAx>
        <c:axId val="203729920"/>
        <c:scaling>
          <c:orientation val="minMax"/>
        </c:scaling>
        <c:delete val="0"/>
        <c:axPos val="b"/>
        <c:numFmt formatCode="General" sourceLinked="1"/>
        <c:majorTickMark val="out"/>
        <c:minorTickMark val="none"/>
        <c:tickLblPos val="nextTo"/>
        <c:txPr>
          <a:bodyPr/>
          <a:lstStyle/>
          <a:p>
            <a:pPr>
              <a:defRPr sz="800"/>
            </a:pPr>
            <a:endParaRPr lang="ja-JP"/>
          </a:p>
        </c:txPr>
        <c:crossAx val="203744000"/>
        <c:crosses val="autoZero"/>
        <c:auto val="1"/>
        <c:lblAlgn val="ctr"/>
        <c:lblOffset val="100"/>
        <c:noMultiLvlLbl val="0"/>
      </c:catAx>
      <c:valAx>
        <c:axId val="203744000"/>
        <c:scaling>
          <c:orientation val="minMax"/>
          <c:max val="220"/>
        </c:scaling>
        <c:delete val="0"/>
        <c:axPos val="l"/>
        <c:majorGridlines/>
        <c:title>
          <c:tx>
            <c:rich>
              <a:bodyPr rot="0" vert="horz"/>
              <a:lstStyle/>
              <a:p>
                <a:pPr>
                  <a:defRPr/>
                </a:pPr>
                <a:r>
                  <a:rPr lang="ja-JP" altLang="en-US"/>
                  <a:t>円</a:t>
                </a:r>
              </a:p>
            </c:rich>
          </c:tx>
          <c:layout>
            <c:manualLayout>
              <c:xMode val="edge"/>
              <c:yMode val="edge"/>
              <c:x val="8.0031982544709515E-2"/>
              <c:y val="4.1863350719605001E-2"/>
            </c:manualLayout>
          </c:layout>
          <c:overlay val="0"/>
        </c:title>
        <c:numFmt formatCode="#,##0_);[Red]\(#,##0\)" sourceLinked="0"/>
        <c:majorTickMark val="out"/>
        <c:minorTickMark val="none"/>
        <c:tickLblPos val="nextTo"/>
        <c:txPr>
          <a:bodyPr/>
          <a:lstStyle/>
          <a:p>
            <a:pPr>
              <a:defRPr sz="800"/>
            </a:pPr>
            <a:endParaRPr lang="ja-JP"/>
          </a:p>
        </c:txPr>
        <c:crossAx val="203729920"/>
        <c:crosses val="autoZero"/>
        <c:crossBetween val="between"/>
        <c:majorUnit val="1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'3_1_1'!$A$3</c:f>
              <c:strCache>
                <c:ptCount val="1"/>
                <c:pt idx="0">
                  <c:v>フルOA論文</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'3_1_1'!$B$2:$L$2</c:f>
              <c:strCache>
                <c:ptCount val="11"/>
                <c:pt idx="0">
                  <c:v>2012年</c:v>
                </c:pt>
                <c:pt idx="1">
                  <c:v>2013年</c:v>
                </c:pt>
                <c:pt idx="2">
                  <c:v>2014年</c:v>
                </c:pt>
                <c:pt idx="3">
                  <c:v>2015年</c:v>
                </c:pt>
                <c:pt idx="4">
                  <c:v>2016年</c:v>
                </c:pt>
                <c:pt idx="5">
                  <c:v>2017年</c:v>
                </c:pt>
                <c:pt idx="6">
                  <c:v>2018年</c:v>
                </c:pt>
                <c:pt idx="7">
                  <c:v>2019年</c:v>
                </c:pt>
                <c:pt idx="8">
                  <c:v>2020年</c:v>
                </c:pt>
                <c:pt idx="9">
                  <c:v>2021年</c:v>
                </c:pt>
                <c:pt idx="10">
                  <c:v>2022年</c:v>
                </c:pt>
              </c:strCache>
            </c:strRef>
          </c:cat>
          <c:val>
            <c:numRef>
              <c:f>'3_1_1'!$B$3:$L$3</c:f>
              <c:numCache>
                <c:formatCode>#,##0_);[Red]\(#,##0\)</c:formatCode>
                <c:ptCount val="11"/>
                <c:pt idx="0">
                  <c:v>7010</c:v>
                </c:pt>
                <c:pt idx="1">
                  <c:v>9122</c:v>
                </c:pt>
                <c:pt idx="2">
                  <c:v>11838</c:v>
                </c:pt>
                <c:pt idx="3">
                  <c:v>14925</c:v>
                </c:pt>
                <c:pt idx="4">
                  <c:v>17044</c:v>
                </c:pt>
                <c:pt idx="5">
                  <c:v>20040</c:v>
                </c:pt>
                <c:pt idx="6">
                  <c:v>22128</c:v>
                </c:pt>
                <c:pt idx="7">
                  <c:v>24193</c:v>
                </c:pt>
                <c:pt idx="8">
                  <c:v>29021</c:v>
                </c:pt>
                <c:pt idx="9">
                  <c:v>33473</c:v>
                </c:pt>
                <c:pt idx="10">
                  <c:v>31594</c:v>
                </c:pt>
              </c:numCache>
            </c:numRef>
          </c:val>
          <c:extLst>
            <c:ext xmlns:c16="http://schemas.microsoft.com/office/drawing/2014/chart" uri="{C3380CC4-5D6E-409C-BE32-E72D297353CC}">
              <c16:uniqueId val="{00000000-5155-4BF7-BA84-DF961C6CC3D1}"/>
            </c:ext>
          </c:extLst>
        </c:ser>
        <c:ser>
          <c:idx val="1"/>
          <c:order val="1"/>
          <c:tx>
            <c:strRef>
              <c:f>'3_1_1'!$A$4</c:f>
              <c:strCache>
                <c:ptCount val="1"/>
                <c:pt idx="0">
                  <c:v>ハイブリッドOA論文</c:v>
                </c:pt>
              </c:strCache>
            </c:strRef>
          </c:tx>
          <c:spPr>
            <a:pattFill prst="pct80">
              <a:fgClr>
                <a:srgbClr val="FFC000"/>
              </a:fgClr>
              <a:bgClr>
                <a:srgbClr val="FFFFFF"/>
              </a:bgClr>
            </a:patt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'3_1_1'!$B$2:$L$2</c:f>
              <c:strCache>
                <c:ptCount val="11"/>
                <c:pt idx="0">
                  <c:v>2012年</c:v>
                </c:pt>
                <c:pt idx="1">
                  <c:v>2013年</c:v>
                </c:pt>
                <c:pt idx="2">
                  <c:v>2014年</c:v>
                </c:pt>
                <c:pt idx="3">
                  <c:v>2015年</c:v>
                </c:pt>
                <c:pt idx="4">
                  <c:v>2016年</c:v>
                </c:pt>
                <c:pt idx="5">
                  <c:v>2017年</c:v>
                </c:pt>
                <c:pt idx="6">
                  <c:v>2018年</c:v>
                </c:pt>
                <c:pt idx="7">
                  <c:v>2019年</c:v>
                </c:pt>
                <c:pt idx="8">
                  <c:v>2020年</c:v>
                </c:pt>
                <c:pt idx="9">
                  <c:v>2021年</c:v>
                </c:pt>
                <c:pt idx="10">
                  <c:v>2022年</c:v>
                </c:pt>
              </c:strCache>
            </c:strRef>
          </c:cat>
          <c:val>
            <c:numRef>
              <c:f>'3_1_1'!$B$4:$L$4</c:f>
              <c:numCache>
                <c:formatCode>#,##0_);[Red]\(#,##0\)</c:formatCode>
                <c:ptCount val="11"/>
                <c:pt idx="0">
                  <c:v>2533</c:v>
                </c:pt>
                <c:pt idx="1">
                  <c:v>2868</c:v>
                </c:pt>
                <c:pt idx="2">
                  <c:v>3130</c:v>
                </c:pt>
                <c:pt idx="3">
                  <c:v>2848</c:v>
                </c:pt>
                <c:pt idx="4">
                  <c:v>3334</c:v>
                </c:pt>
                <c:pt idx="5">
                  <c:v>3604</c:v>
                </c:pt>
                <c:pt idx="6">
                  <c:v>3781</c:v>
                </c:pt>
                <c:pt idx="7">
                  <c:v>4030</c:v>
                </c:pt>
                <c:pt idx="8">
                  <c:v>4839</c:v>
                </c:pt>
                <c:pt idx="9">
                  <c:v>6097</c:v>
                </c:pt>
                <c:pt idx="10">
                  <c:v>6699</c:v>
                </c:pt>
              </c:numCache>
            </c:numRef>
          </c:val>
          <c:extLst>
            <c:ext xmlns:c16="http://schemas.microsoft.com/office/drawing/2014/chart" uri="{C3380CC4-5D6E-409C-BE32-E72D297353CC}">
              <c16:uniqueId val="{00000001-5155-4BF7-BA84-DF961C6CC3D1}"/>
            </c:ext>
          </c:extLst>
        </c:ser>
        <c:ser>
          <c:idx val="2"/>
          <c:order val="2"/>
          <c:tx>
            <c:strRef>
              <c:f>'3_1_1'!$A$5</c:f>
              <c:strCache>
                <c:ptCount val="1"/>
                <c:pt idx="0">
                  <c:v>ブロンズOA論文</c:v>
                </c:pt>
              </c:strCache>
            </c:strRef>
          </c:tx>
          <c:spPr>
            <a:solidFill>
              <a:srgbClr val="F1597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'3_1_1'!$B$2:$L$2</c:f>
              <c:strCache>
                <c:ptCount val="11"/>
                <c:pt idx="0">
                  <c:v>2012年</c:v>
                </c:pt>
                <c:pt idx="1">
                  <c:v>2013年</c:v>
                </c:pt>
                <c:pt idx="2">
                  <c:v>2014年</c:v>
                </c:pt>
                <c:pt idx="3">
                  <c:v>2015年</c:v>
                </c:pt>
                <c:pt idx="4">
                  <c:v>2016年</c:v>
                </c:pt>
                <c:pt idx="5">
                  <c:v>2017年</c:v>
                </c:pt>
                <c:pt idx="6">
                  <c:v>2018年</c:v>
                </c:pt>
                <c:pt idx="7">
                  <c:v>2019年</c:v>
                </c:pt>
                <c:pt idx="8">
                  <c:v>2020年</c:v>
                </c:pt>
                <c:pt idx="9">
                  <c:v>2021年</c:v>
                </c:pt>
                <c:pt idx="10">
                  <c:v>2022年</c:v>
                </c:pt>
              </c:strCache>
            </c:strRef>
          </c:cat>
          <c:val>
            <c:numRef>
              <c:f>'3_1_1'!$B$5:$L$5</c:f>
              <c:numCache>
                <c:formatCode>#,##0_);[Red]\(#,##0\)</c:formatCode>
                <c:ptCount val="11"/>
                <c:pt idx="0">
                  <c:v>10985</c:v>
                </c:pt>
                <c:pt idx="1">
                  <c:v>9733</c:v>
                </c:pt>
                <c:pt idx="2">
                  <c:v>9182</c:v>
                </c:pt>
                <c:pt idx="3">
                  <c:v>7861</c:v>
                </c:pt>
                <c:pt idx="4">
                  <c:v>7658</c:v>
                </c:pt>
                <c:pt idx="5">
                  <c:v>6896</c:v>
                </c:pt>
                <c:pt idx="6">
                  <c:v>6832</c:v>
                </c:pt>
                <c:pt idx="7">
                  <c:v>7270</c:v>
                </c:pt>
                <c:pt idx="8">
                  <c:v>6064</c:v>
                </c:pt>
                <c:pt idx="9">
                  <c:v>5507</c:v>
                </c:pt>
                <c:pt idx="10">
                  <c:v>3358</c:v>
                </c:pt>
              </c:numCache>
            </c:numRef>
          </c:val>
          <c:extLst>
            <c:ext xmlns:c16="http://schemas.microsoft.com/office/drawing/2014/chart" uri="{C3380CC4-5D6E-409C-BE32-E72D297353CC}">
              <c16:uniqueId val="{00000002-5155-4BF7-BA84-DF961C6CC3D1}"/>
            </c:ext>
          </c:extLst>
        </c:ser>
        <c:ser>
          <c:idx val="3"/>
          <c:order val="3"/>
          <c:tx>
            <c:strRef>
              <c:f>'3_1_1'!$A$6</c:f>
              <c:strCache>
                <c:ptCount val="1"/>
                <c:pt idx="0">
                  <c:v>非OA論文</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'3_1_1'!$B$2:$L$2</c:f>
              <c:strCache>
                <c:ptCount val="11"/>
                <c:pt idx="0">
                  <c:v>2012年</c:v>
                </c:pt>
                <c:pt idx="1">
                  <c:v>2013年</c:v>
                </c:pt>
                <c:pt idx="2">
                  <c:v>2014年</c:v>
                </c:pt>
                <c:pt idx="3">
                  <c:v>2015年</c:v>
                </c:pt>
                <c:pt idx="4">
                  <c:v>2016年</c:v>
                </c:pt>
                <c:pt idx="5">
                  <c:v>2017年</c:v>
                </c:pt>
                <c:pt idx="6">
                  <c:v>2018年</c:v>
                </c:pt>
                <c:pt idx="7">
                  <c:v>2019年</c:v>
                </c:pt>
                <c:pt idx="8">
                  <c:v>2020年</c:v>
                </c:pt>
                <c:pt idx="9">
                  <c:v>2021年</c:v>
                </c:pt>
                <c:pt idx="10">
                  <c:v>2022年</c:v>
                </c:pt>
              </c:strCache>
            </c:strRef>
          </c:cat>
          <c:val>
            <c:numRef>
              <c:f>'3_1_1'!$B$6:$L$6</c:f>
              <c:numCache>
                <c:formatCode>#,##0_);[Red]\(#,##0\)</c:formatCode>
                <c:ptCount val="11"/>
                <c:pt idx="0">
                  <c:v>49339</c:v>
                </c:pt>
                <c:pt idx="1">
                  <c:v>49906</c:v>
                </c:pt>
                <c:pt idx="2">
                  <c:v>46781</c:v>
                </c:pt>
                <c:pt idx="3">
                  <c:v>44459</c:v>
                </c:pt>
                <c:pt idx="4">
                  <c:v>44024</c:v>
                </c:pt>
                <c:pt idx="5">
                  <c:v>43589</c:v>
                </c:pt>
                <c:pt idx="6">
                  <c:v>42319</c:v>
                </c:pt>
                <c:pt idx="7">
                  <c:v>40391</c:v>
                </c:pt>
                <c:pt idx="8">
                  <c:v>41292</c:v>
                </c:pt>
                <c:pt idx="9">
                  <c:v>42387</c:v>
                </c:pt>
                <c:pt idx="10">
                  <c:v>43437</c:v>
                </c:pt>
              </c:numCache>
            </c:numRef>
          </c:val>
          <c:extLst>
            <c:ext xmlns:c16="http://schemas.microsoft.com/office/drawing/2014/chart" uri="{C3380CC4-5D6E-409C-BE32-E72D297353CC}">
              <c16:uniqueId val="{00000003-5155-4BF7-BA84-DF961C6CC3D1}"/>
            </c:ext>
          </c:extLst>
        </c:ser>
        <c:dLbls>
          <c:showLegendKey val="0"/>
          <c:showVal val="0"/>
          <c:showCatName val="0"/>
          <c:showSerName val="0"/>
          <c:showPercent val="0"/>
          <c:showBubbleSize val="0"/>
        </c:dLbls>
        <c:gapWidth val="150"/>
        <c:overlap val="100"/>
        <c:axId val="444939504"/>
        <c:axId val="444943768"/>
      </c:barChart>
      <c:catAx>
        <c:axId val="44493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44943768"/>
        <c:crosses val="autoZero"/>
        <c:auto val="1"/>
        <c:lblAlgn val="ctr"/>
        <c:lblOffset val="100"/>
        <c:noMultiLvlLbl val="0"/>
      </c:catAx>
      <c:valAx>
        <c:axId val="444943768"/>
        <c:scaling>
          <c:orientation val="minMax"/>
          <c:max val="9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449395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rgbClr val="000000"/>
      </a:solidFill>
    </a:ln>
    <a:effectLst/>
  </c:spPr>
  <c:txPr>
    <a:bodyPr/>
    <a:lstStyle/>
    <a:p>
      <a:pPr>
        <a:defRPr sz="1100">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'3_1_2'!$A$3</c:f>
              <c:strCache>
                <c:ptCount val="1"/>
                <c:pt idx="0">
                  <c:v>フルOA論文</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'3_1_2'!$B$2:$L$2</c:f>
              <c:strCache>
                <c:ptCount val="11"/>
                <c:pt idx="0">
                  <c:v>2012年</c:v>
                </c:pt>
                <c:pt idx="1">
                  <c:v>2013年</c:v>
                </c:pt>
                <c:pt idx="2">
                  <c:v>2014年</c:v>
                </c:pt>
                <c:pt idx="3">
                  <c:v>2015年</c:v>
                </c:pt>
                <c:pt idx="4">
                  <c:v>2016年</c:v>
                </c:pt>
                <c:pt idx="5">
                  <c:v>2017年</c:v>
                </c:pt>
                <c:pt idx="6">
                  <c:v>2018年</c:v>
                </c:pt>
                <c:pt idx="7">
                  <c:v>2019年</c:v>
                </c:pt>
                <c:pt idx="8">
                  <c:v>2020年</c:v>
                </c:pt>
                <c:pt idx="9">
                  <c:v>2021年</c:v>
                </c:pt>
                <c:pt idx="10">
                  <c:v>2022年</c:v>
                </c:pt>
              </c:strCache>
            </c:strRef>
          </c:cat>
          <c:val>
            <c:numRef>
              <c:f>'3_1_2'!$B$3:$L$3</c:f>
              <c:numCache>
                <c:formatCode>#,##0_);[Red]\(#,##0\)</c:formatCode>
                <c:ptCount val="11"/>
                <c:pt idx="0">
                  <c:v>844197012</c:v>
                </c:pt>
                <c:pt idx="1">
                  <c:v>1337571546</c:v>
                </c:pt>
                <c:pt idx="2">
                  <c:v>1752894393</c:v>
                </c:pt>
                <c:pt idx="3">
                  <c:v>2453557131</c:v>
                </c:pt>
                <c:pt idx="4">
                  <c:v>2489611706</c:v>
                </c:pt>
                <c:pt idx="5">
                  <c:v>3006768431</c:v>
                </c:pt>
                <c:pt idx="6">
                  <c:v>3244769286</c:v>
                </c:pt>
                <c:pt idx="7">
                  <c:v>3735405023</c:v>
                </c:pt>
                <c:pt idx="8">
                  <c:v>4879185322</c:v>
                </c:pt>
                <c:pt idx="9">
                  <c:v>6391407353</c:v>
                </c:pt>
                <c:pt idx="10">
                  <c:v>7681395883</c:v>
                </c:pt>
              </c:numCache>
            </c:numRef>
          </c:val>
          <c:extLst>
            <c:ext xmlns:c16="http://schemas.microsoft.com/office/drawing/2014/chart" uri="{C3380CC4-5D6E-409C-BE32-E72D297353CC}">
              <c16:uniqueId val="{00000000-F07A-4001-90AF-D039870989C4}"/>
            </c:ext>
          </c:extLst>
        </c:ser>
        <c:ser>
          <c:idx val="1"/>
          <c:order val="1"/>
          <c:tx>
            <c:strRef>
              <c:f>'3_1_2'!$A$4</c:f>
              <c:strCache>
                <c:ptCount val="1"/>
                <c:pt idx="0">
                  <c:v>ハイブリッドOA論文</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'3_1_2'!$B$2:$L$2</c:f>
              <c:strCache>
                <c:ptCount val="11"/>
                <c:pt idx="0">
                  <c:v>2012年</c:v>
                </c:pt>
                <c:pt idx="1">
                  <c:v>2013年</c:v>
                </c:pt>
                <c:pt idx="2">
                  <c:v>2014年</c:v>
                </c:pt>
                <c:pt idx="3">
                  <c:v>2015年</c:v>
                </c:pt>
                <c:pt idx="4">
                  <c:v>2016年</c:v>
                </c:pt>
                <c:pt idx="5">
                  <c:v>2017年</c:v>
                </c:pt>
                <c:pt idx="6">
                  <c:v>2018年</c:v>
                </c:pt>
                <c:pt idx="7">
                  <c:v>2019年</c:v>
                </c:pt>
                <c:pt idx="8">
                  <c:v>2020年</c:v>
                </c:pt>
                <c:pt idx="9">
                  <c:v>2021年</c:v>
                </c:pt>
                <c:pt idx="10">
                  <c:v>2022年</c:v>
                </c:pt>
              </c:strCache>
            </c:strRef>
          </c:cat>
          <c:val>
            <c:numRef>
              <c:f>'3_1_2'!$B$4:$L$4</c:f>
              <c:numCache>
                <c:formatCode>#,##0_);[Red]\(#,##0\)</c:formatCode>
                <c:ptCount val="11"/>
                <c:pt idx="0">
                  <c:v>408023268</c:v>
                </c:pt>
                <c:pt idx="1">
                  <c:v>614845180</c:v>
                </c:pt>
                <c:pt idx="2">
                  <c:v>782711200</c:v>
                </c:pt>
                <c:pt idx="3">
                  <c:v>827292572</c:v>
                </c:pt>
                <c:pt idx="4">
                  <c:v>893865773</c:v>
                </c:pt>
                <c:pt idx="5">
                  <c:v>999025874</c:v>
                </c:pt>
                <c:pt idx="6">
                  <c:v>1057091804</c:v>
                </c:pt>
                <c:pt idx="7">
                  <c:v>1209074017</c:v>
                </c:pt>
                <c:pt idx="8">
                  <c:v>1497073551</c:v>
                </c:pt>
                <c:pt idx="9">
                  <c:v>2023670011</c:v>
                </c:pt>
                <c:pt idx="10">
                  <c:v>2667071661</c:v>
                </c:pt>
              </c:numCache>
            </c:numRef>
          </c:val>
          <c:extLst>
            <c:ext xmlns:c16="http://schemas.microsoft.com/office/drawing/2014/chart" uri="{C3380CC4-5D6E-409C-BE32-E72D297353CC}">
              <c16:uniqueId val="{00000001-F07A-4001-90AF-D039870989C4}"/>
            </c:ext>
          </c:extLst>
        </c:ser>
        <c:dLbls>
          <c:showLegendKey val="0"/>
          <c:showVal val="0"/>
          <c:showCatName val="0"/>
          <c:showSerName val="0"/>
          <c:showPercent val="0"/>
          <c:showBubbleSize val="0"/>
        </c:dLbls>
        <c:gapWidth val="150"/>
        <c:overlap val="100"/>
        <c:axId val="444863080"/>
        <c:axId val="444860456"/>
      </c:barChart>
      <c:catAx>
        <c:axId val="444863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44860456"/>
        <c:crosses val="autoZero"/>
        <c:auto val="1"/>
        <c:lblAlgn val="ctr"/>
        <c:lblOffset val="100"/>
        <c:noMultiLvlLbl val="0"/>
      </c:catAx>
      <c:valAx>
        <c:axId val="444860456"/>
        <c:scaling>
          <c:orientation val="minMax"/>
          <c:max val="1100000000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44863080"/>
        <c:crosses val="autoZero"/>
        <c:crossBetween val="between"/>
        <c:majorUnit val="1000000000"/>
        <c:dispUnits>
          <c:builtInUnit val="thousands"/>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rgbClr val="000000"/>
      </a:solid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dirty="0"/>
              <a:t>JUSTICE</a:t>
            </a:r>
            <a:r>
              <a:rPr lang="ja-JP" altLang="en-US" dirty="0"/>
              <a:t>会員館構成（</a:t>
            </a:r>
            <a:r>
              <a:rPr lang="en-US" altLang="ja-JP" dirty="0"/>
              <a:t>2025.1.10</a:t>
            </a:r>
            <a:r>
              <a:rPr lang="ja-JP" altLang="en-US" dirty="0"/>
              <a:t>時点）</a:t>
            </a:r>
          </a:p>
        </c:rich>
      </c:tx>
      <c:layout>
        <c:manualLayout>
          <c:xMode val="edge"/>
          <c:yMode val="edge"/>
          <c:x val="0.22996362595149134"/>
          <c:y val="2.792696183241917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Sheet1!$A$7</c:f>
              <c:strCache>
                <c:ptCount val="1"/>
                <c:pt idx="0">
                  <c:v>会費区分A</c:v>
                </c:pt>
              </c:strCache>
            </c:strRef>
          </c:tx>
          <c:spPr>
            <a:solidFill>
              <a:schemeClr val="accent1"/>
            </a:solidFill>
            <a:ln>
              <a:noFill/>
            </a:ln>
            <a:effectLst/>
          </c:spPr>
          <c:invertIfNegative val="0"/>
          <c:cat>
            <c:strRef>
              <c:f>Sheet1!$B$4:$E$4</c:f>
              <c:strCache>
                <c:ptCount val="4"/>
                <c:pt idx="0">
                  <c:v>国立大学</c:v>
                </c:pt>
                <c:pt idx="1">
                  <c:v>公立大学</c:v>
                </c:pt>
                <c:pt idx="2">
                  <c:v>私立大学</c:v>
                </c:pt>
                <c:pt idx="3">
                  <c:v>その他</c:v>
                </c:pt>
              </c:strCache>
            </c:strRef>
          </c:cat>
          <c:val>
            <c:numRef>
              <c:f>Sheet1!$B$7:$E$7</c:f>
              <c:numCache>
                <c:formatCode>General</c:formatCode>
                <c:ptCount val="4"/>
                <c:pt idx="0">
                  <c:v>11</c:v>
                </c:pt>
                <c:pt idx="1">
                  <c:v>0</c:v>
                </c:pt>
                <c:pt idx="2">
                  <c:v>4</c:v>
                </c:pt>
                <c:pt idx="3">
                  <c:v>0</c:v>
                </c:pt>
              </c:numCache>
            </c:numRef>
          </c:val>
          <c:extLst>
            <c:ext xmlns:c16="http://schemas.microsoft.com/office/drawing/2014/chart" uri="{C3380CC4-5D6E-409C-BE32-E72D297353CC}">
              <c16:uniqueId val="{00000000-1B1A-4A28-BF06-ECD0E9DC217C}"/>
            </c:ext>
          </c:extLst>
        </c:ser>
        <c:ser>
          <c:idx val="1"/>
          <c:order val="1"/>
          <c:tx>
            <c:strRef>
              <c:f>Sheet1!$A$6</c:f>
              <c:strCache>
                <c:ptCount val="1"/>
                <c:pt idx="0">
                  <c:v>会費区分B</c:v>
                </c:pt>
              </c:strCache>
            </c:strRef>
          </c:tx>
          <c:spPr>
            <a:pattFill prst="pct75">
              <a:fgClr>
                <a:schemeClr val="accent5"/>
              </a:fgClr>
              <a:bgClr>
                <a:schemeClr val="bg1"/>
              </a:bgClr>
            </a:pattFill>
            <a:ln>
              <a:noFill/>
            </a:ln>
            <a:effectLst/>
          </c:spPr>
          <c:invertIfNegative val="0"/>
          <c:cat>
            <c:strRef>
              <c:f>Sheet1!$B$4:$E$4</c:f>
              <c:strCache>
                <c:ptCount val="4"/>
                <c:pt idx="0">
                  <c:v>国立大学</c:v>
                </c:pt>
                <c:pt idx="1">
                  <c:v>公立大学</c:v>
                </c:pt>
                <c:pt idx="2">
                  <c:v>私立大学</c:v>
                </c:pt>
                <c:pt idx="3">
                  <c:v>その他</c:v>
                </c:pt>
              </c:strCache>
            </c:strRef>
          </c:cat>
          <c:val>
            <c:numRef>
              <c:f>Sheet1!$B$6:$E$6</c:f>
              <c:numCache>
                <c:formatCode>General</c:formatCode>
                <c:ptCount val="4"/>
                <c:pt idx="0">
                  <c:v>45</c:v>
                </c:pt>
                <c:pt idx="1">
                  <c:v>6</c:v>
                </c:pt>
                <c:pt idx="2">
                  <c:v>39</c:v>
                </c:pt>
                <c:pt idx="3">
                  <c:v>0</c:v>
                </c:pt>
              </c:numCache>
            </c:numRef>
          </c:val>
          <c:extLst>
            <c:ext xmlns:c16="http://schemas.microsoft.com/office/drawing/2014/chart" uri="{C3380CC4-5D6E-409C-BE32-E72D297353CC}">
              <c16:uniqueId val="{00000001-1B1A-4A28-BF06-ECD0E9DC217C}"/>
            </c:ext>
          </c:extLst>
        </c:ser>
        <c:ser>
          <c:idx val="2"/>
          <c:order val="2"/>
          <c:tx>
            <c:strRef>
              <c:f>Sheet1!$A$5</c:f>
              <c:strCache>
                <c:ptCount val="1"/>
                <c:pt idx="0">
                  <c:v>会費区分C</c:v>
                </c:pt>
              </c:strCache>
            </c:strRef>
          </c:tx>
          <c:spPr>
            <a:solidFill>
              <a:schemeClr val="accent3"/>
            </a:solidFill>
            <a:ln>
              <a:noFill/>
            </a:ln>
            <a:effectLst/>
          </c:spPr>
          <c:invertIfNegative val="0"/>
          <c:cat>
            <c:strRef>
              <c:f>Sheet1!$B$4:$E$4</c:f>
              <c:strCache>
                <c:ptCount val="4"/>
                <c:pt idx="0">
                  <c:v>国立大学</c:v>
                </c:pt>
                <c:pt idx="1">
                  <c:v>公立大学</c:v>
                </c:pt>
                <c:pt idx="2">
                  <c:v>私立大学</c:v>
                </c:pt>
                <c:pt idx="3">
                  <c:v>その他</c:v>
                </c:pt>
              </c:strCache>
            </c:strRef>
          </c:cat>
          <c:val>
            <c:numRef>
              <c:f>Sheet1!$B$5:$E$5</c:f>
              <c:numCache>
                <c:formatCode>General</c:formatCode>
                <c:ptCount val="4"/>
                <c:pt idx="0">
                  <c:v>30</c:v>
                </c:pt>
                <c:pt idx="1">
                  <c:v>76</c:v>
                </c:pt>
                <c:pt idx="2">
                  <c:v>335</c:v>
                </c:pt>
                <c:pt idx="3">
                  <c:v>16</c:v>
                </c:pt>
              </c:numCache>
            </c:numRef>
          </c:val>
          <c:extLst>
            <c:ext xmlns:c16="http://schemas.microsoft.com/office/drawing/2014/chart" uri="{C3380CC4-5D6E-409C-BE32-E72D297353CC}">
              <c16:uniqueId val="{00000002-1B1A-4A28-BF06-ECD0E9DC217C}"/>
            </c:ext>
          </c:extLst>
        </c:ser>
        <c:dLbls>
          <c:showLegendKey val="0"/>
          <c:showVal val="0"/>
          <c:showCatName val="0"/>
          <c:showSerName val="0"/>
          <c:showPercent val="0"/>
          <c:showBubbleSize val="0"/>
        </c:dLbls>
        <c:gapWidth val="150"/>
        <c:overlap val="100"/>
        <c:axId val="544979160"/>
        <c:axId val="544981456"/>
      </c:barChart>
      <c:catAx>
        <c:axId val="544979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44981456"/>
        <c:crosses val="autoZero"/>
        <c:auto val="1"/>
        <c:lblAlgn val="ctr"/>
        <c:lblOffset val="100"/>
        <c:noMultiLvlLbl val="0"/>
      </c:catAx>
      <c:valAx>
        <c:axId val="544981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quot;館&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44979160"/>
        <c:crosses val="autoZero"/>
        <c:crossBetween val="between"/>
        <c:majorUnit val="1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bg2"/>
      </a:solid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77205776477182E-2"/>
          <c:y val="1.2067679344866267E-2"/>
          <c:w val="0.90059213543131955"/>
          <c:h val="0.87460339538530418"/>
        </c:manualLayout>
      </c:layout>
      <c:lineChart>
        <c:grouping val="standard"/>
        <c:varyColors val="0"/>
        <c:ser>
          <c:idx val="0"/>
          <c:order val="0"/>
          <c:tx>
            <c:strRef>
              <c:f>'1-1（下部）.大学雑誌の受入れ数（推移）'!$B$2</c:f>
              <c:strCache>
                <c:ptCount val="1"/>
                <c:pt idx="0">
                  <c:v>和雑誌（冊子）</c:v>
                </c:pt>
              </c:strCache>
            </c:strRef>
          </c:tx>
          <c:spPr>
            <a:ln w="28575" cap="rnd">
              <a:solidFill>
                <a:schemeClr val="accent1"/>
              </a:solidFill>
              <a:round/>
            </a:ln>
            <a:effectLst/>
          </c:spPr>
          <c:marker>
            <c:symbol val="circle"/>
            <c:size val="6"/>
            <c:spPr>
              <a:solidFill>
                <a:schemeClr val="accent1"/>
              </a:solidFill>
              <a:ln w="9525">
                <a:solidFill>
                  <a:schemeClr val="accent1"/>
                </a:solidFill>
              </a:ln>
              <a:effectLst/>
            </c:spPr>
          </c:marker>
          <c:dLbls>
            <c:dLbl>
              <c:idx val="34"/>
              <c:layout>
                <c:manualLayout>
                  <c:x val="-8.6956521739130349E-2"/>
                  <c:y val="-0.13402426896822869"/>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23B5-47DE-994F-7929D355C00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'1-1（下部）.大学雑誌の受入れ数（推移）'!$C$1:$AL$1</c:f>
              <c:strCache>
                <c:ptCount val="35"/>
                <c:pt idx="0">
                  <c:v>1986</c:v>
                </c:pt>
                <c:pt idx="1">
                  <c:v>87</c:v>
                </c:pt>
                <c:pt idx="2">
                  <c:v>88</c:v>
                </c:pt>
                <c:pt idx="3">
                  <c:v>89</c:v>
                </c:pt>
                <c:pt idx="4">
                  <c:v>90</c:v>
                </c:pt>
                <c:pt idx="5">
                  <c:v>91</c:v>
                </c:pt>
                <c:pt idx="6">
                  <c:v>92</c:v>
                </c:pt>
                <c:pt idx="7">
                  <c:v>93</c:v>
                </c:pt>
                <c:pt idx="8">
                  <c:v>94</c:v>
                </c:pt>
                <c:pt idx="9">
                  <c:v>95</c:v>
                </c:pt>
                <c:pt idx="10">
                  <c:v>96</c:v>
                </c:pt>
                <c:pt idx="11">
                  <c:v>97</c:v>
                </c:pt>
                <c:pt idx="12">
                  <c:v>98</c:v>
                </c:pt>
                <c:pt idx="13">
                  <c:v>99</c:v>
                </c:pt>
                <c:pt idx="14">
                  <c:v>2000</c:v>
                </c:pt>
                <c:pt idx="15">
                  <c:v>01</c:v>
                </c:pt>
                <c:pt idx="16">
                  <c:v>02</c:v>
                </c:pt>
                <c:pt idx="17">
                  <c:v>03</c:v>
                </c:pt>
                <c:pt idx="18">
                  <c:v>04</c:v>
                </c:pt>
                <c:pt idx="19">
                  <c:v>05</c:v>
                </c:pt>
                <c:pt idx="20">
                  <c:v>06</c:v>
                </c:pt>
                <c:pt idx="21">
                  <c:v>07</c:v>
                </c:pt>
                <c:pt idx="22">
                  <c:v>08</c:v>
                </c:pt>
                <c:pt idx="23">
                  <c:v>09</c:v>
                </c:pt>
                <c:pt idx="24">
                  <c:v>10</c:v>
                </c:pt>
                <c:pt idx="25">
                  <c:v>11</c:v>
                </c:pt>
                <c:pt idx="26">
                  <c:v>12</c:v>
                </c:pt>
                <c:pt idx="27">
                  <c:v>13</c:v>
                </c:pt>
                <c:pt idx="28">
                  <c:v>14</c:v>
                </c:pt>
                <c:pt idx="29">
                  <c:v>15</c:v>
                </c:pt>
                <c:pt idx="30">
                  <c:v>16</c:v>
                </c:pt>
                <c:pt idx="31">
                  <c:v>17</c:v>
                </c:pt>
                <c:pt idx="32">
                  <c:v>18</c:v>
                </c:pt>
                <c:pt idx="33">
                  <c:v>19</c:v>
                </c:pt>
                <c:pt idx="34">
                  <c:v>20</c:v>
                </c:pt>
              </c:strCache>
            </c:strRef>
          </c:cat>
          <c:val>
            <c:numRef>
              <c:f>'1-1（下部）.大学雑誌の受入れ数（推移）'!$C$2:$AL$2</c:f>
              <c:numCache>
                <c:formatCode>#,##0_);[Red]\(#,##0\)</c:formatCode>
                <c:ptCount val="36"/>
                <c:pt idx="0">
                  <c:v>497</c:v>
                </c:pt>
                <c:pt idx="1">
                  <c:v>505</c:v>
                </c:pt>
                <c:pt idx="2">
                  <c:v>517</c:v>
                </c:pt>
                <c:pt idx="3">
                  <c:v>518</c:v>
                </c:pt>
                <c:pt idx="4">
                  <c:v>536</c:v>
                </c:pt>
                <c:pt idx="5">
                  <c:v>547</c:v>
                </c:pt>
                <c:pt idx="6">
                  <c:v>556</c:v>
                </c:pt>
                <c:pt idx="7">
                  <c:v>538</c:v>
                </c:pt>
                <c:pt idx="8">
                  <c:v>532</c:v>
                </c:pt>
                <c:pt idx="9">
                  <c:v>533</c:v>
                </c:pt>
                <c:pt idx="10">
                  <c:v>550</c:v>
                </c:pt>
                <c:pt idx="11">
                  <c:v>542</c:v>
                </c:pt>
                <c:pt idx="12">
                  <c:v>535</c:v>
                </c:pt>
                <c:pt idx="13">
                  <c:v>517</c:v>
                </c:pt>
                <c:pt idx="14">
                  <c:v>517</c:v>
                </c:pt>
                <c:pt idx="15">
                  <c:v>500</c:v>
                </c:pt>
                <c:pt idx="16">
                  <c:v>486</c:v>
                </c:pt>
                <c:pt idx="17">
                  <c:v>508</c:v>
                </c:pt>
                <c:pt idx="18">
                  <c:v>491</c:v>
                </c:pt>
                <c:pt idx="19">
                  <c:v>472</c:v>
                </c:pt>
                <c:pt idx="20">
                  <c:v>447</c:v>
                </c:pt>
                <c:pt idx="21">
                  <c:v>447</c:v>
                </c:pt>
                <c:pt idx="22">
                  <c:v>453</c:v>
                </c:pt>
                <c:pt idx="23">
                  <c:v>426</c:v>
                </c:pt>
                <c:pt idx="24">
                  <c:v>408</c:v>
                </c:pt>
                <c:pt idx="25">
                  <c:v>389</c:v>
                </c:pt>
                <c:pt idx="26">
                  <c:v>387</c:v>
                </c:pt>
                <c:pt idx="27">
                  <c:v>368</c:v>
                </c:pt>
                <c:pt idx="28">
                  <c:v>357</c:v>
                </c:pt>
                <c:pt idx="29">
                  <c:v>349</c:v>
                </c:pt>
                <c:pt idx="30">
                  <c:v>334</c:v>
                </c:pt>
                <c:pt idx="31">
                  <c:v>322</c:v>
                </c:pt>
                <c:pt idx="32">
                  <c:v>304</c:v>
                </c:pt>
                <c:pt idx="33">
                  <c:v>290</c:v>
                </c:pt>
                <c:pt idx="34">
                  <c:v>275</c:v>
                </c:pt>
              </c:numCache>
            </c:numRef>
          </c:val>
          <c:smooth val="0"/>
          <c:extLst>
            <c:ext xmlns:c16="http://schemas.microsoft.com/office/drawing/2014/chart" uri="{C3380CC4-5D6E-409C-BE32-E72D297353CC}">
              <c16:uniqueId val="{00000000-23B5-47DE-994F-7929D355C008}"/>
            </c:ext>
          </c:extLst>
        </c:ser>
        <c:ser>
          <c:idx val="1"/>
          <c:order val="1"/>
          <c:tx>
            <c:strRef>
              <c:f>'1-1（下部）.大学雑誌の受入れ数（推移）'!$B$3</c:f>
              <c:strCache>
                <c:ptCount val="1"/>
                <c:pt idx="0">
                  <c:v>洋雑誌（冊子）</c:v>
                </c:pt>
              </c:strCache>
            </c:strRef>
          </c:tx>
          <c:spPr>
            <a:ln w="28575" cap="rnd" cmpd="sng">
              <a:solidFill>
                <a:schemeClr val="accent2"/>
              </a:solidFill>
              <a:round/>
            </a:ln>
            <a:effectLst/>
          </c:spPr>
          <c:marker>
            <c:symbol val="triangle"/>
            <c:size val="6"/>
            <c:spPr>
              <a:solidFill>
                <a:schemeClr val="accent2"/>
              </a:solidFill>
              <a:ln w="9525">
                <a:solidFill>
                  <a:schemeClr val="accent2"/>
                </a:solidFill>
              </a:ln>
              <a:effectLst/>
            </c:spPr>
          </c:marker>
          <c:dLbls>
            <c:dLbl>
              <c:idx val="34"/>
              <c:layout>
                <c:manualLayout>
                  <c:x val="-0.19927536231884058"/>
                  <c:y val="-1.425790095406709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23B5-47DE-994F-7929D355C0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'1-1（下部）.大学雑誌の受入れ数（推移）'!$C$1:$AL$1</c:f>
              <c:strCache>
                <c:ptCount val="35"/>
                <c:pt idx="0">
                  <c:v>1986</c:v>
                </c:pt>
                <c:pt idx="1">
                  <c:v>87</c:v>
                </c:pt>
                <c:pt idx="2">
                  <c:v>88</c:v>
                </c:pt>
                <c:pt idx="3">
                  <c:v>89</c:v>
                </c:pt>
                <c:pt idx="4">
                  <c:v>90</c:v>
                </c:pt>
                <c:pt idx="5">
                  <c:v>91</c:v>
                </c:pt>
                <c:pt idx="6">
                  <c:v>92</c:v>
                </c:pt>
                <c:pt idx="7">
                  <c:v>93</c:v>
                </c:pt>
                <c:pt idx="8">
                  <c:v>94</c:v>
                </c:pt>
                <c:pt idx="9">
                  <c:v>95</c:v>
                </c:pt>
                <c:pt idx="10">
                  <c:v>96</c:v>
                </c:pt>
                <c:pt idx="11">
                  <c:v>97</c:v>
                </c:pt>
                <c:pt idx="12">
                  <c:v>98</c:v>
                </c:pt>
                <c:pt idx="13">
                  <c:v>99</c:v>
                </c:pt>
                <c:pt idx="14">
                  <c:v>2000</c:v>
                </c:pt>
                <c:pt idx="15">
                  <c:v>01</c:v>
                </c:pt>
                <c:pt idx="16">
                  <c:v>02</c:v>
                </c:pt>
                <c:pt idx="17">
                  <c:v>03</c:v>
                </c:pt>
                <c:pt idx="18">
                  <c:v>04</c:v>
                </c:pt>
                <c:pt idx="19">
                  <c:v>05</c:v>
                </c:pt>
                <c:pt idx="20">
                  <c:v>06</c:v>
                </c:pt>
                <c:pt idx="21">
                  <c:v>07</c:v>
                </c:pt>
                <c:pt idx="22">
                  <c:v>08</c:v>
                </c:pt>
                <c:pt idx="23">
                  <c:v>09</c:v>
                </c:pt>
                <c:pt idx="24">
                  <c:v>10</c:v>
                </c:pt>
                <c:pt idx="25">
                  <c:v>11</c:v>
                </c:pt>
                <c:pt idx="26">
                  <c:v>12</c:v>
                </c:pt>
                <c:pt idx="27">
                  <c:v>13</c:v>
                </c:pt>
                <c:pt idx="28">
                  <c:v>14</c:v>
                </c:pt>
                <c:pt idx="29">
                  <c:v>15</c:v>
                </c:pt>
                <c:pt idx="30">
                  <c:v>16</c:v>
                </c:pt>
                <c:pt idx="31">
                  <c:v>17</c:v>
                </c:pt>
                <c:pt idx="32">
                  <c:v>18</c:v>
                </c:pt>
                <c:pt idx="33">
                  <c:v>19</c:v>
                </c:pt>
                <c:pt idx="34">
                  <c:v>20</c:v>
                </c:pt>
              </c:strCache>
            </c:strRef>
          </c:cat>
          <c:val>
            <c:numRef>
              <c:f>'1-1（下部）.大学雑誌の受入れ数（推移）'!$C$3:$AL$3</c:f>
              <c:numCache>
                <c:formatCode>#,##0_);[Red]\(#,##0\)</c:formatCode>
                <c:ptCount val="36"/>
                <c:pt idx="0">
                  <c:v>726</c:v>
                </c:pt>
                <c:pt idx="1">
                  <c:v>733</c:v>
                </c:pt>
                <c:pt idx="2">
                  <c:v>750</c:v>
                </c:pt>
                <c:pt idx="3">
                  <c:v>762</c:v>
                </c:pt>
                <c:pt idx="4">
                  <c:v>774</c:v>
                </c:pt>
                <c:pt idx="5">
                  <c:v>771</c:v>
                </c:pt>
                <c:pt idx="6">
                  <c:v>760</c:v>
                </c:pt>
                <c:pt idx="7">
                  <c:v>739</c:v>
                </c:pt>
                <c:pt idx="8">
                  <c:v>727</c:v>
                </c:pt>
                <c:pt idx="9">
                  <c:v>720</c:v>
                </c:pt>
                <c:pt idx="10">
                  <c:v>724</c:v>
                </c:pt>
                <c:pt idx="11">
                  <c:v>697</c:v>
                </c:pt>
                <c:pt idx="12">
                  <c:v>631</c:v>
                </c:pt>
                <c:pt idx="13">
                  <c:v>609</c:v>
                </c:pt>
                <c:pt idx="14">
                  <c:v>587</c:v>
                </c:pt>
                <c:pt idx="15">
                  <c:v>551</c:v>
                </c:pt>
                <c:pt idx="16">
                  <c:v>516</c:v>
                </c:pt>
                <c:pt idx="17">
                  <c:v>507</c:v>
                </c:pt>
                <c:pt idx="18">
                  <c:v>457</c:v>
                </c:pt>
                <c:pt idx="19">
                  <c:v>418</c:v>
                </c:pt>
                <c:pt idx="20">
                  <c:v>381</c:v>
                </c:pt>
                <c:pt idx="21">
                  <c:v>361</c:v>
                </c:pt>
                <c:pt idx="22">
                  <c:v>330</c:v>
                </c:pt>
                <c:pt idx="23">
                  <c:v>301</c:v>
                </c:pt>
                <c:pt idx="24">
                  <c:v>274</c:v>
                </c:pt>
                <c:pt idx="25">
                  <c:v>253</c:v>
                </c:pt>
                <c:pt idx="26">
                  <c:v>240</c:v>
                </c:pt>
                <c:pt idx="27">
                  <c:v>219</c:v>
                </c:pt>
                <c:pt idx="28">
                  <c:v>201</c:v>
                </c:pt>
                <c:pt idx="29">
                  <c:v>179</c:v>
                </c:pt>
                <c:pt idx="30">
                  <c:v>153</c:v>
                </c:pt>
                <c:pt idx="31">
                  <c:v>141</c:v>
                </c:pt>
                <c:pt idx="32">
                  <c:v>124</c:v>
                </c:pt>
                <c:pt idx="33">
                  <c:v>113</c:v>
                </c:pt>
                <c:pt idx="34">
                  <c:v>101</c:v>
                </c:pt>
              </c:numCache>
            </c:numRef>
          </c:val>
          <c:smooth val="0"/>
          <c:extLst>
            <c:ext xmlns:c16="http://schemas.microsoft.com/office/drawing/2014/chart" uri="{C3380CC4-5D6E-409C-BE32-E72D297353CC}">
              <c16:uniqueId val="{00000001-23B5-47DE-994F-7929D355C008}"/>
            </c:ext>
          </c:extLst>
        </c:ser>
        <c:dLbls>
          <c:showLegendKey val="0"/>
          <c:showVal val="0"/>
          <c:showCatName val="0"/>
          <c:showSerName val="0"/>
          <c:showPercent val="0"/>
          <c:showBubbleSize val="0"/>
        </c:dLbls>
        <c:marker val="1"/>
        <c:smooth val="0"/>
        <c:axId val="550346168"/>
        <c:axId val="550338952"/>
      </c:lineChart>
      <c:lineChart>
        <c:grouping val="standard"/>
        <c:varyColors val="0"/>
        <c:ser>
          <c:idx val="2"/>
          <c:order val="2"/>
          <c:tx>
            <c:strRef>
              <c:f>'1-1（下部）.大学雑誌の受入れ数（推移）'!$B$4</c:f>
              <c:strCache>
                <c:ptCount val="1"/>
                <c:pt idx="0">
                  <c:v>電子ジャーナル</c:v>
                </c:pt>
              </c:strCache>
            </c:strRef>
          </c:tx>
          <c:spPr>
            <a:ln w="28575" cap="rnd">
              <a:solidFill>
                <a:schemeClr val="accent3"/>
              </a:solidFill>
              <a:round/>
            </a:ln>
            <a:effectLst/>
          </c:spPr>
          <c:marker>
            <c:symbol val="square"/>
            <c:size val="6"/>
            <c:spPr>
              <a:solidFill>
                <a:schemeClr val="accent3"/>
              </a:solidFill>
              <a:ln w="9525">
                <a:solidFill>
                  <a:schemeClr val="accent3"/>
                </a:solidFill>
              </a:ln>
              <a:effectLst/>
            </c:spPr>
          </c:marker>
          <c:dLbls>
            <c:dLbl>
              <c:idx val="34"/>
              <c:layout>
                <c:manualLayout>
                  <c:x val="-0.17391304347826086"/>
                  <c:y val="9.41021462968414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23B5-47DE-994F-7929D355C00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'1-1（下部）.大学雑誌の受入れ数（推移）'!$C$1:$AL$1</c:f>
              <c:strCache>
                <c:ptCount val="35"/>
                <c:pt idx="0">
                  <c:v>1986</c:v>
                </c:pt>
                <c:pt idx="1">
                  <c:v>87</c:v>
                </c:pt>
                <c:pt idx="2">
                  <c:v>88</c:v>
                </c:pt>
                <c:pt idx="3">
                  <c:v>89</c:v>
                </c:pt>
                <c:pt idx="4">
                  <c:v>90</c:v>
                </c:pt>
                <c:pt idx="5">
                  <c:v>91</c:v>
                </c:pt>
                <c:pt idx="6">
                  <c:v>92</c:v>
                </c:pt>
                <c:pt idx="7">
                  <c:v>93</c:v>
                </c:pt>
                <c:pt idx="8">
                  <c:v>94</c:v>
                </c:pt>
                <c:pt idx="9">
                  <c:v>95</c:v>
                </c:pt>
                <c:pt idx="10">
                  <c:v>96</c:v>
                </c:pt>
                <c:pt idx="11">
                  <c:v>97</c:v>
                </c:pt>
                <c:pt idx="12">
                  <c:v>98</c:v>
                </c:pt>
                <c:pt idx="13">
                  <c:v>99</c:v>
                </c:pt>
                <c:pt idx="14">
                  <c:v>2000</c:v>
                </c:pt>
                <c:pt idx="15">
                  <c:v>01</c:v>
                </c:pt>
                <c:pt idx="16">
                  <c:v>02</c:v>
                </c:pt>
                <c:pt idx="17">
                  <c:v>03</c:v>
                </c:pt>
                <c:pt idx="18">
                  <c:v>04</c:v>
                </c:pt>
                <c:pt idx="19">
                  <c:v>05</c:v>
                </c:pt>
                <c:pt idx="20">
                  <c:v>06</c:v>
                </c:pt>
                <c:pt idx="21">
                  <c:v>07</c:v>
                </c:pt>
                <c:pt idx="22">
                  <c:v>08</c:v>
                </c:pt>
                <c:pt idx="23">
                  <c:v>09</c:v>
                </c:pt>
                <c:pt idx="24">
                  <c:v>10</c:v>
                </c:pt>
                <c:pt idx="25">
                  <c:v>11</c:v>
                </c:pt>
                <c:pt idx="26">
                  <c:v>12</c:v>
                </c:pt>
                <c:pt idx="27">
                  <c:v>13</c:v>
                </c:pt>
                <c:pt idx="28">
                  <c:v>14</c:v>
                </c:pt>
                <c:pt idx="29">
                  <c:v>15</c:v>
                </c:pt>
                <c:pt idx="30">
                  <c:v>16</c:v>
                </c:pt>
                <c:pt idx="31">
                  <c:v>17</c:v>
                </c:pt>
                <c:pt idx="32">
                  <c:v>18</c:v>
                </c:pt>
                <c:pt idx="33">
                  <c:v>19</c:v>
                </c:pt>
                <c:pt idx="34">
                  <c:v>20</c:v>
                </c:pt>
              </c:strCache>
            </c:strRef>
          </c:cat>
          <c:val>
            <c:numRef>
              <c:f>'1-1（下部）.大学雑誌の受入れ数（推移）'!$C$4:$AL$4</c:f>
              <c:numCache>
                <c:formatCode>General</c:formatCode>
                <c:ptCount val="36"/>
                <c:pt idx="15" formatCode="#,##0_);[Red]\(#,##0\)">
                  <c:v>466</c:v>
                </c:pt>
                <c:pt idx="16" formatCode="#,##0_);[Red]\(#,##0\)">
                  <c:v>853</c:v>
                </c:pt>
                <c:pt idx="17" formatCode="#,##0_);[Red]\(#,##0\)">
                  <c:v>1201</c:v>
                </c:pt>
                <c:pt idx="18" formatCode="#,##0_);[Red]\(#,##0\)">
                  <c:v>1714</c:v>
                </c:pt>
                <c:pt idx="19" formatCode="#,##0_);[Red]\(#,##0\)">
                  <c:v>2103</c:v>
                </c:pt>
                <c:pt idx="20" formatCode="#,##0_);[Red]\(#,##0\)">
                  <c:v>2593</c:v>
                </c:pt>
                <c:pt idx="21" formatCode="#,##0_);[Red]\(#,##0\)">
                  <c:v>2846</c:v>
                </c:pt>
                <c:pt idx="22" formatCode="#,##0_);[Red]\(#,##0\)">
                  <c:v>3254</c:v>
                </c:pt>
                <c:pt idx="23" formatCode="#,##0_);[Red]\(#,##0\)">
                  <c:v>3752</c:v>
                </c:pt>
                <c:pt idx="24" formatCode="#,##0_);[Red]\(#,##0\)">
                  <c:v>4256</c:v>
                </c:pt>
                <c:pt idx="25" formatCode="#,##0_);[Red]\(#,##0\)">
                  <c:v>4523</c:v>
                </c:pt>
                <c:pt idx="26" formatCode="#,##0_);[Red]\(#,##0\)">
                  <c:v>4970</c:v>
                </c:pt>
                <c:pt idx="27" formatCode="#,##0_);[Red]\(#,##0\)">
                  <c:v>5194</c:v>
                </c:pt>
                <c:pt idx="28" formatCode="#,##0_);[Red]\(#,##0\)">
                  <c:v>5313</c:v>
                </c:pt>
                <c:pt idx="29" formatCode="#,##0_);[Red]\(#,##0\)">
                  <c:v>5445</c:v>
                </c:pt>
                <c:pt idx="30" formatCode="#,##0_);[Red]\(#,##0\)">
                  <c:v>5547</c:v>
                </c:pt>
                <c:pt idx="31" formatCode="#,##0_);[Red]\(#,##0\)">
                  <c:v>5876</c:v>
                </c:pt>
                <c:pt idx="32" formatCode="#,##0_);[Red]\(#,##0\)">
                  <c:v>6194</c:v>
                </c:pt>
                <c:pt idx="33" formatCode="#,##0_);[Red]\(#,##0\)">
                  <c:v>6595</c:v>
                </c:pt>
                <c:pt idx="34" formatCode="#,##0_);[Red]\(#,##0\)">
                  <c:v>7227</c:v>
                </c:pt>
              </c:numCache>
            </c:numRef>
          </c:val>
          <c:smooth val="0"/>
          <c:extLst>
            <c:ext xmlns:c16="http://schemas.microsoft.com/office/drawing/2014/chart" uri="{C3380CC4-5D6E-409C-BE32-E72D297353CC}">
              <c16:uniqueId val="{00000002-23B5-47DE-994F-7929D355C008}"/>
            </c:ext>
          </c:extLst>
        </c:ser>
        <c:dLbls>
          <c:showLegendKey val="0"/>
          <c:showVal val="0"/>
          <c:showCatName val="0"/>
          <c:showSerName val="0"/>
          <c:showPercent val="0"/>
          <c:showBubbleSize val="0"/>
        </c:dLbls>
        <c:marker val="1"/>
        <c:smooth val="0"/>
        <c:axId val="507089472"/>
        <c:axId val="507089800"/>
      </c:lineChart>
      <c:catAx>
        <c:axId val="550346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0338952"/>
        <c:crosses val="autoZero"/>
        <c:auto val="1"/>
        <c:lblAlgn val="ctr"/>
        <c:lblOffset val="100"/>
        <c:noMultiLvlLbl val="0"/>
      </c:catAx>
      <c:valAx>
        <c:axId val="55033895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0346168"/>
        <c:crosses val="autoZero"/>
        <c:crossBetween val="between"/>
      </c:valAx>
      <c:valAx>
        <c:axId val="50708980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7089472"/>
        <c:crosses val="max"/>
        <c:crossBetween val="between"/>
      </c:valAx>
      <c:catAx>
        <c:axId val="507089472"/>
        <c:scaling>
          <c:orientation val="minMax"/>
        </c:scaling>
        <c:delete val="1"/>
        <c:axPos val="b"/>
        <c:numFmt formatCode="General" sourceLinked="1"/>
        <c:majorTickMark val="out"/>
        <c:minorTickMark val="none"/>
        <c:tickLblPos val="nextTo"/>
        <c:crossAx val="507089800"/>
        <c:crosses val="autoZero"/>
        <c:auto val="1"/>
        <c:lblAlgn val="ctr"/>
        <c:lblOffset val="100"/>
        <c:noMultiLvlLbl val="0"/>
      </c:cat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73671278701066E-2"/>
          <c:y val="5.5066605033500422E-2"/>
          <c:w val="0.71044305944107389"/>
          <c:h val="0.9027326446565096"/>
        </c:manualLayout>
      </c:layout>
      <c:lineChart>
        <c:grouping val="standard"/>
        <c:varyColors val="0"/>
        <c:ser>
          <c:idx val="0"/>
          <c:order val="0"/>
          <c:tx>
            <c:strRef>
              <c:f>'自然科学(電子)'!$A$12</c:f>
              <c:strCache>
                <c:ptCount val="1"/>
                <c:pt idx="0">
                  <c:v>Chemistry</c:v>
                </c:pt>
              </c:strCache>
            </c:strRef>
          </c:tx>
          <c:cat>
            <c:strRef>
              <c:f>'自然科学(電子)'!$B$3:$N$3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'自然科学(電子)'!$B$12:$N$12</c:f>
              <c:numCache>
                <c:formatCode>#,##0.00_ </c:formatCode>
                <c:ptCount val="13"/>
                <c:pt idx="0">
                  <c:v>3890</c:v>
                </c:pt>
                <c:pt idx="1">
                  <c:v>3906</c:v>
                </c:pt>
                <c:pt idx="2">
                  <c:v>4333</c:v>
                </c:pt>
                <c:pt idx="3">
                  <c:v>4311</c:v>
                </c:pt>
                <c:pt idx="4">
                  <c:v>4506</c:v>
                </c:pt>
                <c:pt idx="5">
                  <c:v>4588</c:v>
                </c:pt>
                <c:pt idx="6">
                  <c:v>5381</c:v>
                </c:pt>
                <c:pt idx="7">
                  <c:v>5393</c:v>
                </c:pt>
                <c:pt idx="8">
                  <c:v>5818</c:v>
                </c:pt>
                <c:pt idx="9">
                  <c:v>5737</c:v>
                </c:pt>
                <c:pt idx="10">
                  <c:v>6013</c:v>
                </c:pt>
                <c:pt idx="11">
                  <c:v>6269</c:v>
                </c:pt>
                <c:pt idx="12">
                  <c:v>6615</c:v>
                </c:pt>
              </c:numCache>
            </c:numRef>
          </c:val>
          <c:smooth val="0"/>
          <c:extLst>
            <c:ext xmlns:c16="http://schemas.microsoft.com/office/drawing/2014/chart" uri="{C3380CC4-5D6E-409C-BE32-E72D297353CC}">
              <c16:uniqueId val="{00000000-D1BB-48C4-A000-8A88C6FFEA96}"/>
            </c:ext>
          </c:extLst>
        </c:ser>
        <c:ser>
          <c:idx val="1"/>
          <c:order val="1"/>
          <c:tx>
            <c:strRef>
              <c:f>'自然科学(電子)'!$A$28</c:f>
              <c:strCache>
                <c:ptCount val="1"/>
                <c:pt idx="0">
                  <c:v>Physics</c:v>
                </c:pt>
              </c:strCache>
            </c:strRef>
          </c:tx>
          <c:cat>
            <c:strRef>
              <c:f>'自然科学(電子)'!$B$3:$N$3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'自然科学(電子)'!$B$28:$N$28</c:f>
              <c:numCache>
                <c:formatCode>#,##0.00_ </c:formatCode>
                <c:ptCount val="13"/>
                <c:pt idx="0">
                  <c:v>3185</c:v>
                </c:pt>
                <c:pt idx="1">
                  <c:v>3500</c:v>
                </c:pt>
                <c:pt idx="2">
                  <c:v>3852</c:v>
                </c:pt>
                <c:pt idx="3">
                  <c:v>4057</c:v>
                </c:pt>
                <c:pt idx="4">
                  <c:v>4251</c:v>
                </c:pt>
                <c:pt idx="5">
                  <c:v>3564</c:v>
                </c:pt>
                <c:pt idx="6">
                  <c:v>3910</c:v>
                </c:pt>
                <c:pt idx="7">
                  <c:v>4076</c:v>
                </c:pt>
                <c:pt idx="8">
                  <c:v>4438</c:v>
                </c:pt>
                <c:pt idx="9">
                  <c:v>4586</c:v>
                </c:pt>
                <c:pt idx="10">
                  <c:v>4764</c:v>
                </c:pt>
                <c:pt idx="11">
                  <c:v>4960</c:v>
                </c:pt>
                <c:pt idx="12">
                  <c:v>5169</c:v>
                </c:pt>
              </c:numCache>
            </c:numRef>
          </c:val>
          <c:smooth val="0"/>
          <c:extLst>
            <c:ext xmlns:c16="http://schemas.microsoft.com/office/drawing/2014/chart" uri="{C3380CC4-5D6E-409C-BE32-E72D297353CC}">
              <c16:uniqueId val="{00000001-D1BB-48C4-A000-8A88C6FFEA96}"/>
            </c:ext>
          </c:extLst>
        </c:ser>
        <c:ser>
          <c:idx val="3"/>
          <c:order val="2"/>
          <c:tx>
            <c:strRef>
              <c:f>'自然科学(電子)'!$A$8</c:f>
              <c:strCache>
                <c:ptCount val="1"/>
                <c:pt idx="0">
                  <c:v>Biology</c:v>
                </c:pt>
              </c:strCache>
            </c:strRef>
          </c:tx>
          <c:cat>
            <c:strRef>
              <c:f>'自然科学(電子)'!$B$3:$N$3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'自然科学(電子)'!$B$8:$M$8</c:f>
              <c:numCache>
                <c:formatCode>#,##0.00_ </c:formatCode>
                <c:ptCount val="12"/>
                <c:pt idx="0">
                  <c:v>2070</c:v>
                </c:pt>
                <c:pt idx="1">
                  <c:v>2163</c:v>
                </c:pt>
                <c:pt idx="2">
                  <c:v>2360</c:v>
                </c:pt>
                <c:pt idx="3">
                  <c:v>2375</c:v>
                </c:pt>
                <c:pt idx="4">
                  <c:v>2497</c:v>
                </c:pt>
                <c:pt idx="5">
                  <c:v>2507</c:v>
                </c:pt>
                <c:pt idx="6">
                  <c:v>2738</c:v>
                </c:pt>
                <c:pt idx="7">
                  <c:v>2890</c:v>
                </c:pt>
                <c:pt idx="8">
                  <c:v>3084</c:v>
                </c:pt>
                <c:pt idx="9">
                  <c:v>3154</c:v>
                </c:pt>
                <c:pt idx="10">
                  <c:v>3308</c:v>
                </c:pt>
                <c:pt idx="11">
                  <c:v>3393</c:v>
                </c:pt>
              </c:numCache>
            </c:numRef>
          </c:val>
          <c:smooth val="0"/>
          <c:extLst>
            <c:ext xmlns:c16="http://schemas.microsoft.com/office/drawing/2014/chart" uri="{C3380CC4-5D6E-409C-BE32-E72D297353CC}">
              <c16:uniqueId val="{00000002-D1BB-48C4-A000-8A88C6FFEA96}"/>
            </c:ext>
          </c:extLst>
        </c:ser>
        <c:ser>
          <c:idx val="10"/>
          <c:order val="3"/>
          <c:tx>
            <c:strRef>
              <c:f>'自然科学(電子)'!$A$16</c:f>
              <c:strCache>
                <c:ptCount val="1"/>
                <c:pt idx="0">
                  <c:v>Food Science</c:v>
                </c:pt>
              </c:strCache>
            </c:strRef>
          </c:tx>
          <c:cat>
            <c:strRef>
              <c:f>'自然科学(電子)'!$B$3:$N$3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'自然科学(電子)'!$B$16:$N$16</c:f>
              <c:numCache>
                <c:formatCode>#,##0.00_ </c:formatCode>
                <c:ptCount val="13"/>
                <c:pt idx="0">
                  <c:v>1277</c:v>
                </c:pt>
                <c:pt idx="1">
                  <c:v>1284</c:v>
                </c:pt>
                <c:pt idx="2">
                  <c:v>1384</c:v>
                </c:pt>
                <c:pt idx="3">
                  <c:v>1486</c:v>
                </c:pt>
                <c:pt idx="4">
                  <c:v>1569</c:v>
                </c:pt>
                <c:pt idx="5">
                  <c:v>2531</c:v>
                </c:pt>
                <c:pt idx="6">
                  <c:v>2673</c:v>
                </c:pt>
                <c:pt idx="7">
                  <c:v>2702</c:v>
                </c:pt>
                <c:pt idx="8">
                  <c:v>2832</c:v>
                </c:pt>
                <c:pt idx="9">
                  <c:v>3068</c:v>
                </c:pt>
                <c:pt idx="10">
                  <c:v>2895</c:v>
                </c:pt>
                <c:pt idx="11">
                  <c:v>3040</c:v>
                </c:pt>
                <c:pt idx="12">
                  <c:v>3303</c:v>
                </c:pt>
              </c:numCache>
            </c:numRef>
          </c:val>
          <c:smooth val="0"/>
          <c:extLst>
            <c:ext xmlns:c16="http://schemas.microsoft.com/office/drawing/2014/chart" uri="{C3380CC4-5D6E-409C-BE32-E72D297353CC}">
              <c16:uniqueId val="{00000003-D1BB-48C4-A000-8A88C6FFEA96}"/>
            </c:ext>
          </c:extLst>
        </c:ser>
        <c:ser>
          <c:idx val="5"/>
          <c:order val="4"/>
          <c:tx>
            <c:strRef>
              <c:f>'自然科学(電子)'!$A$14</c:f>
              <c:strCache>
                <c:ptCount val="1"/>
                <c:pt idx="0">
                  <c:v>Engineering</c:v>
                </c:pt>
              </c:strCache>
            </c:strRef>
          </c:tx>
          <c:cat>
            <c:strRef>
              <c:f>'自然科学(電子)'!$B$3:$N$3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'自然科学(電子)'!$B$14:$N$14</c:f>
              <c:numCache>
                <c:formatCode>#,##0.00_ </c:formatCode>
                <c:ptCount val="13"/>
                <c:pt idx="0">
                  <c:v>2009</c:v>
                </c:pt>
                <c:pt idx="1">
                  <c:v>1942</c:v>
                </c:pt>
                <c:pt idx="2">
                  <c:v>2140</c:v>
                </c:pt>
                <c:pt idx="3">
                  <c:v>2087</c:v>
                </c:pt>
                <c:pt idx="4">
                  <c:v>2209</c:v>
                </c:pt>
                <c:pt idx="5">
                  <c:v>2149</c:v>
                </c:pt>
                <c:pt idx="6">
                  <c:v>2376</c:v>
                </c:pt>
                <c:pt idx="7">
                  <c:v>2473</c:v>
                </c:pt>
                <c:pt idx="8">
                  <c:v>2645</c:v>
                </c:pt>
                <c:pt idx="9">
                  <c:v>2687</c:v>
                </c:pt>
                <c:pt idx="10">
                  <c:v>2776</c:v>
                </c:pt>
                <c:pt idx="11">
                  <c:v>2889</c:v>
                </c:pt>
                <c:pt idx="12">
                  <c:v>3032</c:v>
                </c:pt>
              </c:numCache>
            </c:numRef>
          </c:val>
          <c:smooth val="0"/>
          <c:extLst>
            <c:ext xmlns:c16="http://schemas.microsoft.com/office/drawing/2014/chart" uri="{C3380CC4-5D6E-409C-BE32-E72D297353CC}">
              <c16:uniqueId val="{00000005-D1BB-48C4-A000-8A88C6FFEA96}"/>
            </c:ext>
          </c:extLst>
        </c:ser>
        <c:ser>
          <c:idx val="8"/>
          <c:order val="5"/>
          <c:tx>
            <c:strRef>
              <c:f>'自然科学(電子)'!$A$32</c:f>
              <c:strCache>
                <c:ptCount val="1"/>
                <c:pt idx="0">
                  <c:v>Zoology</c:v>
                </c:pt>
              </c:strCache>
            </c:strRef>
          </c:tx>
          <c:cat>
            <c:strRef>
              <c:f>'自然科学(電子)'!$B$3:$N$3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'自然科学(電子)'!$B$32:$M$32</c:f>
              <c:numCache>
                <c:formatCode>#,##0.00_ </c:formatCode>
                <c:ptCount val="12"/>
                <c:pt idx="0">
                  <c:v>1842</c:v>
                </c:pt>
                <c:pt idx="1">
                  <c:v>1884</c:v>
                </c:pt>
                <c:pt idx="2">
                  <c:v>1931</c:v>
                </c:pt>
                <c:pt idx="3">
                  <c:v>2104</c:v>
                </c:pt>
                <c:pt idx="4">
                  <c:v>2191</c:v>
                </c:pt>
                <c:pt idx="5">
                  <c:v>2319</c:v>
                </c:pt>
                <c:pt idx="6">
                  <c:v>2649</c:v>
                </c:pt>
                <c:pt idx="7">
                  <c:v>2583</c:v>
                </c:pt>
                <c:pt idx="8">
                  <c:v>2952</c:v>
                </c:pt>
                <c:pt idx="9">
                  <c:v>2735</c:v>
                </c:pt>
                <c:pt idx="10">
                  <c:v>2847</c:v>
                </c:pt>
                <c:pt idx="11">
                  <c:v>2884</c:v>
                </c:pt>
              </c:numCache>
            </c:numRef>
          </c:val>
          <c:smooth val="0"/>
          <c:extLst>
            <c:ext xmlns:c16="http://schemas.microsoft.com/office/drawing/2014/chart" uri="{C3380CC4-5D6E-409C-BE32-E72D297353CC}">
              <c16:uniqueId val="{00000004-D1BB-48C4-A000-8A88C6FFEA96}"/>
            </c:ext>
          </c:extLst>
        </c:ser>
        <c:ser>
          <c:idx val="6"/>
          <c:order val="6"/>
          <c:tx>
            <c:strRef>
              <c:f>'自然科学(電子)'!$A$30</c:f>
              <c:strCache>
                <c:ptCount val="1"/>
                <c:pt idx="0">
                  <c:v>Technology</c:v>
                </c:pt>
              </c:strCache>
            </c:strRef>
          </c:tx>
          <c:cat>
            <c:strRef>
              <c:f>'自然科学(電子)'!$B$3:$N$3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'自然科学(電子)'!$B$30:$N$30</c:f>
              <c:numCache>
                <c:formatCode>#,##0.00_ </c:formatCode>
                <c:ptCount val="13"/>
                <c:pt idx="0">
                  <c:v>1341</c:v>
                </c:pt>
                <c:pt idx="1">
                  <c:v>1318</c:v>
                </c:pt>
                <c:pt idx="2">
                  <c:v>1462</c:v>
                </c:pt>
                <c:pt idx="3">
                  <c:v>1389</c:v>
                </c:pt>
                <c:pt idx="4">
                  <c:v>1450</c:v>
                </c:pt>
                <c:pt idx="5">
                  <c:v>2019</c:v>
                </c:pt>
                <c:pt idx="6">
                  <c:v>2190</c:v>
                </c:pt>
                <c:pt idx="7">
                  <c:v>2372</c:v>
                </c:pt>
                <c:pt idx="8">
                  <c:v>2588</c:v>
                </c:pt>
                <c:pt idx="9">
                  <c:v>2601</c:v>
                </c:pt>
                <c:pt idx="10">
                  <c:v>2630</c:v>
                </c:pt>
                <c:pt idx="11">
                  <c:v>2768</c:v>
                </c:pt>
                <c:pt idx="12">
                  <c:v>2900</c:v>
                </c:pt>
              </c:numCache>
            </c:numRef>
          </c:val>
          <c:smooth val="0"/>
          <c:extLst>
            <c:ext xmlns:c16="http://schemas.microsoft.com/office/drawing/2014/chart" uri="{C3380CC4-5D6E-409C-BE32-E72D297353CC}">
              <c16:uniqueId val="{00000006-D1BB-48C4-A000-8A88C6FFEA96}"/>
            </c:ext>
          </c:extLst>
        </c:ser>
        <c:ser>
          <c:idx val="7"/>
          <c:order val="7"/>
          <c:tx>
            <c:strRef>
              <c:f>'自然科学(電子)'!$A$10</c:f>
              <c:strCache>
                <c:ptCount val="1"/>
                <c:pt idx="0">
                  <c:v>Botany</c:v>
                </c:pt>
              </c:strCache>
            </c:strRef>
          </c:tx>
          <c:cat>
            <c:strRef>
              <c:f>'自然科学(電子)'!$B$3:$N$3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'自然科学(電子)'!$B$10:$N$10</c:f>
              <c:numCache>
                <c:formatCode>#,##0.00_ </c:formatCode>
                <c:ptCount val="13"/>
                <c:pt idx="0">
                  <c:v>1760</c:v>
                </c:pt>
                <c:pt idx="1">
                  <c:v>1885</c:v>
                </c:pt>
                <c:pt idx="2">
                  <c:v>2085</c:v>
                </c:pt>
                <c:pt idx="3">
                  <c:v>1845</c:v>
                </c:pt>
                <c:pt idx="4">
                  <c:v>1940</c:v>
                </c:pt>
                <c:pt idx="5">
                  <c:v>1977</c:v>
                </c:pt>
                <c:pt idx="6">
                  <c:v>2184</c:v>
                </c:pt>
                <c:pt idx="7">
                  <c:v>2215</c:v>
                </c:pt>
                <c:pt idx="8">
                  <c:v>2419</c:v>
                </c:pt>
                <c:pt idx="9">
                  <c:v>2346</c:v>
                </c:pt>
                <c:pt idx="10">
                  <c:v>2499</c:v>
                </c:pt>
                <c:pt idx="11">
                  <c:v>2552</c:v>
                </c:pt>
                <c:pt idx="12">
                  <c:v>2659</c:v>
                </c:pt>
              </c:numCache>
            </c:numRef>
          </c:val>
          <c:smooth val="0"/>
          <c:extLst>
            <c:ext xmlns:c16="http://schemas.microsoft.com/office/drawing/2014/chart" uri="{C3380CC4-5D6E-409C-BE32-E72D297353CC}">
              <c16:uniqueId val="{00000007-D1BB-48C4-A000-8A88C6FFEA96}"/>
            </c:ext>
          </c:extLst>
        </c:ser>
        <c:ser>
          <c:idx val="11"/>
          <c:order val="8"/>
          <c:tx>
            <c:strRef>
              <c:f>'自然科学(電子)'!$A$24</c:f>
              <c:strCache>
                <c:ptCount val="1"/>
                <c:pt idx="0">
                  <c:v>Health Sciences</c:v>
                </c:pt>
              </c:strCache>
            </c:strRef>
          </c:tx>
          <c:cat>
            <c:strRef>
              <c:f>'自然科学(電子)'!$B$3:$N$3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'自然科学(電子)'!$B$24:$N$24</c:f>
              <c:numCache>
                <c:formatCode>#,##0.00_ </c:formatCode>
                <c:ptCount val="13"/>
                <c:pt idx="0">
                  <c:v>1593</c:v>
                </c:pt>
                <c:pt idx="1">
                  <c:v>1661</c:v>
                </c:pt>
                <c:pt idx="2">
                  <c:v>1544</c:v>
                </c:pt>
                <c:pt idx="3">
                  <c:v>1561</c:v>
                </c:pt>
                <c:pt idx="4">
                  <c:v>1649</c:v>
                </c:pt>
                <c:pt idx="5">
                  <c:v>1699</c:v>
                </c:pt>
                <c:pt idx="6">
                  <c:v>1865</c:v>
                </c:pt>
                <c:pt idx="7">
                  <c:v>1926</c:v>
                </c:pt>
                <c:pt idx="8">
                  <c:v>2070</c:v>
                </c:pt>
                <c:pt idx="9">
                  <c:v>2055</c:v>
                </c:pt>
                <c:pt idx="10">
                  <c:v>2142</c:v>
                </c:pt>
                <c:pt idx="11">
                  <c:v>2213</c:v>
                </c:pt>
                <c:pt idx="12">
                  <c:v>2327</c:v>
                </c:pt>
              </c:numCache>
            </c:numRef>
          </c:val>
          <c:smooth val="0"/>
          <c:extLst>
            <c:ext xmlns:c16="http://schemas.microsoft.com/office/drawing/2014/chart" uri="{C3380CC4-5D6E-409C-BE32-E72D297353CC}">
              <c16:uniqueId val="{00000008-D1BB-48C4-A000-8A88C6FFEA96}"/>
            </c:ext>
          </c:extLst>
        </c:ser>
        <c:ser>
          <c:idx val="4"/>
          <c:order val="9"/>
          <c:tx>
            <c:strRef>
              <c:f>'自然科学(電子)'!$A$26</c:f>
              <c:strCache>
                <c:ptCount val="1"/>
                <c:pt idx="0">
                  <c:v>Math &amp; Computer Science</c:v>
                </c:pt>
              </c:strCache>
            </c:strRef>
          </c:tx>
          <c:cat>
            <c:strRef>
              <c:f>'自然科学(電子)'!$B$3:$N$3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'自然科学(電子)'!$B$26:$N$26</c:f>
              <c:numCache>
                <c:formatCode>#,##0.00_ </c:formatCode>
                <c:ptCount val="13"/>
                <c:pt idx="0">
                  <c:v>1328</c:v>
                </c:pt>
                <c:pt idx="1">
                  <c:v>1366</c:v>
                </c:pt>
                <c:pt idx="2">
                  <c:v>1480</c:v>
                </c:pt>
                <c:pt idx="3">
                  <c:v>1472</c:v>
                </c:pt>
                <c:pt idx="4">
                  <c:v>1540</c:v>
                </c:pt>
                <c:pt idx="5">
                  <c:v>1518</c:v>
                </c:pt>
                <c:pt idx="6">
                  <c:v>1602</c:v>
                </c:pt>
                <c:pt idx="7">
                  <c:v>1691</c:v>
                </c:pt>
                <c:pt idx="8">
                  <c:v>1809</c:v>
                </c:pt>
                <c:pt idx="9">
                  <c:v>1799</c:v>
                </c:pt>
                <c:pt idx="10">
                  <c:v>1883</c:v>
                </c:pt>
                <c:pt idx="11">
                  <c:v>1956</c:v>
                </c:pt>
                <c:pt idx="12">
                  <c:v>2057</c:v>
                </c:pt>
              </c:numCache>
            </c:numRef>
          </c:val>
          <c:smooth val="0"/>
          <c:extLst>
            <c:ext xmlns:c16="http://schemas.microsoft.com/office/drawing/2014/chart" uri="{C3380CC4-5D6E-409C-BE32-E72D297353CC}">
              <c16:uniqueId val="{0000000A-D1BB-48C4-A000-8A88C6FFEA96}"/>
            </c:ext>
          </c:extLst>
        </c:ser>
        <c:ser>
          <c:idx val="14"/>
          <c:order val="10"/>
          <c:tx>
            <c:strRef>
              <c:f>'自然科学(電子)'!$A$20</c:f>
              <c:strCache>
                <c:ptCount val="1"/>
                <c:pt idx="0">
                  <c:v>Geography</c:v>
                </c:pt>
              </c:strCache>
            </c:strRef>
          </c:tx>
          <c:cat>
            <c:strRef>
              <c:f>'自然科学(電子)'!$B$3:$N$3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'自然科学(電子)'!$B$20:$N$20</c:f>
              <c:numCache>
                <c:formatCode>#,##0.00_ </c:formatCode>
                <c:ptCount val="13"/>
                <c:pt idx="0">
                  <c:v>973</c:v>
                </c:pt>
                <c:pt idx="1">
                  <c:v>965</c:v>
                </c:pt>
                <c:pt idx="2">
                  <c:v>1035</c:v>
                </c:pt>
                <c:pt idx="3">
                  <c:v>1254</c:v>
                </c:pt>
                <c:pt idx="4">
                  <c:v>1330</c:v>
                </c:pt>
                <c:pt idx="5">
                  <c:v>1359</c:v>
                </c:pt>
                <c:pt idx="6">
                  <c:v>1501</c:v>
                </c:pt>
                <c:pt idx="7">
                  <c:v>1527</c:v>
                </c:pt>
                <c:pt idx="8">
                  <c:v>1694</c:v>
                </c:pt>
                <c:pt idx="9">
                  <c:v>1711</c:v>
                </c:pt>
                <c:pt idx="10">
                  <c:v>1797</c:v>
                </c:pt>
                <c:pt idx="11">
                  <c:v>1873</c:v>
                </c:pt>
                <c:pt idx="12">
                  <c:v>1961</c:v>
                </c:pt>
              </c:numCache>
            </c:numRef>
          </c:val>
          <c:smooth val="0"/>
          <c:extLst>
            <c:ext xmlns:c16="http://schemas.microsoft.com/office/drawing/2014/chart" uri="{C3380CC4-5D6E-409C-BE32-E72D297353CC}">
              <c16:uniqueId val="{0000000B-D1BB-48C4-A000-8A88C6FFEA96}"/>
            </c:ext>
          </c:extLst>
        </c:ser>
        <c:ser>
          <c:idx val="12"/>
          <c:order val="12"/>
          <c:tx>
            <c:strRef>
              <c:f>'自然科学(電子)'!$A$18</c:f>
              <c:strCache>
                <c:ptCount val="1"/>
                <c:pt idx="0">
                  <c:v>General Science</c:v>
                </c:pt>
              </c:strCache>
            </c:strRef>
          </c:tx>
          <c:cat>
            <c:strRef>
              <c:f>'自然科学(電子)'!$B$3:$N$3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'自然科学(電子)'!$B$18:$N$18</c:f>
              <c:numCache>
                <c:formatCode>#,##0.00_ </c:formatCode>
                <c:ptCount val="13"/>
                <c:pt idx="0">
                  <c:v>1261</c:v>
                </c:pt>
                <c:pt idx="1">
                  <c:v>1202</c:v>
                </c:pt>
                <c:pt idx="2">
                  <c:v>1274</c:v>
                </c:pt>
                <c:pt idx="3">
                  <c:v>1349</c:v>
                </c:pt>
                <c:pt idx="4">
                  <c:v>1422</c:v>
                </c:pt>
                <c:pt idx="5">
                  <c:v>1293</c:v>
                </c:pt>
                <c:pt idx="6">
                  <c:v>1416</c:v>
                </c:pt>
                <c:pt idx="7">
                  <c:v>1412</c:v>
                </c:pt>
                <c:pt idx="8">
                  <c:v>1495</c:v>
                </c:pt>
                <c:pt idx="9">
                  <c:v>1573</c:v>
                </c:pt>
                <c:pt idx="10">
                  <c:v>1592</c:v>
                </c:pt>
                <c:pt idx="11">
                  <c:v>1654</c:v>
                </c:pt>
                <c:pt idx="12">
                  <c:v>1750</c:v>
                </c:pt>
              </c:numCache>
            </c:numRef>
          </c:val>
          <c:smooth val="0"/>
          <c:extLst>
            <c:ext xmlns:c16="http://schemas.microsoft.com/office/drawing/2014/chart" uri="{C3380CC4-5D6E-409C-BE32-E72D297353CC}">
              <c16:uniqueId val="{0000000C-D1BB-48C4-A000-8A88C6FFEA96}"/>
            </c:ext>
          </c:extLst>
        </c:ser>
        <c:ser>
          <c:idx val="16"/>
          <c:order val="13"/>
          <c:tx>
            <c:strRef>
              <c:f>'自然科学(電子)'!$A$22</c:f>
              <c:strCache>
                <c:ptCount val="1"/>
                <c:pt idx="0">
                  <c:v>Geology</c:v>
                </c:pt>
              </c:strCache>
            </c:strRef>
          </c:tx>
          <c:cat>
            <c:strRef>
              <c:f>'自然科学(電子)'!$B$3:$N$3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'自然科学(電子)'!$B$22:$N$22</c:f>
              <c:numCache>
                <c:formatCode>#,##0.00_ </c:formatCode>
                <c:ptCount val="13"/>
                <c:pt idx="0">
                  <c:v>1485</c:v>
                </c:pt>
                <c:pt idx="1">
                  <c:v>1513</c:v>
                </c:pt>
                <c:pt idx="2">
                  <c:v>1537</c:v>
                </c:pt>
                <c:pt idx="3">
                  <c:v>1191</c:v>
                </c:pt>
                <c:pt idx="4">
                  <c:v>1253</c:v>
                </c:pt>
                <c:pt idx="5">
                  <c:v>1230</c:v>
                </c:pt>
                <c:pt idx="6">
                  <c:v>1317</c:v>
                </c:pt>
                <c:pt idx="7">
                  <c:v>1391</c:v>
                </c:pt>
                <c:pt idx="8">
                  <c:v>1550</c:v>
                </c:pt>
                <c:pt idx="9">
                  <c:v>1572</c:v>
                </c:pt>
                <c:pt idx="10">
                  <c:v>1553</c:v>
                </c:pt>
                <c:pt idx="11">
                  <c:v>1578</c:v>
                </c:pt>
                <c:pt idx="12">
                  <c:v>1633</c:v>
                </c:pt>
              </c:numCache>
            </c:numRef>
          </c:val>
          <c:smooth val="0"/>
          <c:extLst>
            <c:ext xmlns:c16="http://schemas.microsoft.com/office/drawing/2014/chart" uri="{C3380CC4-5D6E-409C-BE32-E72D297353CC}">
              <c16:uniqueId val="{0000000F-D1BB-48C4-A000-8A88C6FFEA96}"/>
            </c:ext>
          </c:extLst>
        </c:ser>
        <c:ser>
          <c:idx val="2"/>
          <c:order val="14"/>
          <c:tx>
            <c:strRef>
              <c:f>'自然科学(電子)'!$A$6</c:f>
              <c:strCache>
                <c:ptCount val="1"/>
                <c:pt idx="0">
                  <c:v>Astronomy</c:v>
                </c:pt>
              </c:strCache>
            </c:strRef>
          </c:tx>
          <c:cat>
            <c:strRef>
              <c:f>'自然科学(電子)'!$B$3:$N$3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'自然科学(電子)'!$B$6:$N$6</c:f>
              <c:numCache>
                <c:formatCode>#,##0.00_ </c:formatCode>
                <c:ptCount val="13"/>
                <c:pt idx="0">
                  <c:v>1877</c:v>
                </c:pt>
                <c:pt idx="1">
                  <c:v>2308</c:v>
                </c:pt>
                <c:pt idx="2">
                  <c:v>2401</c:v>
                </c:pt>
                <c:pt idx="3">
                  <c:v>1880</c:v>
                </c:pt>
                <c:pt idx="4">
                  <c:v>1957</c:v>
                </c:pt>
                <c:pt idx="5">
                  <c:v>1742</c:v>
                </c:pt>
                <c:pt idx="6">
                  <c:v>1866</c:v>
                </c:pt>
                <c:pt idx="7">
                  <c:v>1959</c:v>
                </c:pt>
                <c:pt idx="8">
                  <c:v>2011</c:v>
                </c:pt>
                <c:pt idx="9">
                  <c:v>2104</c:v>
                </c:pt>
                <c:pt idx="10">
                  <c:v>1375</c:v>
                </c:pt>
                <c:pt idx="11">
                  <c:v>1407</c:v>
                </c:pt>
                <c:pt idx="12">
                  <c:v>1464</c:v>
                </c:pt>
              </c:numCache>
            </c:numRef>
          </c:val>
          <c:smooth val="0"/>
          <c:extLst>
            <c:ext xmlns:c16="http://schemas.microsoft.com/office/drawing/2014/chart" uri="{C3380CC4-5D6E-409C-BE32-E72D297353CC}">
              <c16:uniqueId val="{00000009-D1BB-48C4-A000-8A88C6FFEA96}"/>
            </c:ext>
          </c:extLst>
        </c:ser>
        <c:ser>
          <c:idx val="15"/>
          <c:order val="15"/>
          <c:tx>
            <c:strRef>
              <c:f>'自然科学(電子)'!$A$4</c:f>
              <c:strCache>
                <c:ptCount val="1"/>
                <c:pt idx="0">
                  <c:v>Agriculture</c:v>
                </c:pt>
              </c:strCache>
            </c:strRef>
          </c:tx>
          <c:cat>
            <c:strRef>
              <c:f>'自然科学(電子)'!$B$3:$N$3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'自然科学(電子)'!$B$4:$N$4</c:f>
              <c:numCache>
                <c:formatCode>#,##0.00_ </c:formatCode>
                <c:ptCount val="13"/>
                <c:pt idx="0">
                  <c:v>1075</c:v>
                </c:pt>
                <c:pt idx="1">
                  <c:v>1120</c:v>
                </c:pt>
                <c:pt idx="2">
                  <c:v>1157</c:v>
                </c:pt>
                <c:pt idx="3">
                  <c:v>1044</c:v>
                </c:pt>
                <c:pt idx="4">
                  <c:v>1098</c:v>
                </c:pt>
                <c:pt idx="5">
                  <c:v>1076</c:v>
                </c:pt>
                <c:pt idx="6">
                  <c:v>1240</c:v>
                </c:pt>
                <c:pt idx="7">
                  <c:v>1251</c:v>
                </c:pt>
                <c:pt idx="8">
                  <c:v>1362</c:v>
                </c:pt>
                <c:pt idx="9">
                  <c:v>1360</c:v>
                </c:pt>
                <c:pt idx="10">
                  <c:v>1356</c:v>
                </c:pt>
                <c:pt idx="11">
                  <c:v>1377</c:v>
                </c:pt>
                <c:pt idx="12">
                  <c:v>1440</c:v>
                </c:pt>
              </c:numCache>
            </c:numRef>
          </c:val>
          <c:smooth val="0"/>
          <c:extLst>
            <c:ext xmlns:c16="http://schemas.microsoft.com/office/drawing/2014/chart" uri="{C3380CC4-5D6E-409C-BE32-E72D297353CC}">
              <c16:uniqueId val="{0000000D-D1BB-48C4-A000-8A88C6FFEA96}"/>
            </c:ext>
          </c:extLst>
        </c:ser>
        <c:ser>
          <c:idx val="13"/>
          <c:order val="16"/>
          <c:tx>
            <c:strRef>
              <c:f>'自然科学(電子)'!$A$34</c:f>
              <c:strCache>
                <c:ptCount val="1"/>
                <c:pt idx="0">
                  <c:v>Average</c:v>
                </c:pt>
              </c:strCache>
            </c:strRef>
          </c:tx>
          <c:spPr>
            <a:ln w="50800">
              <a:solidFill>
                <a:schemeClr val="tx1"/>
              </a:solidFill>
            </a:ln>
          </c:spPr>
          <c:marker>
            <c:spPr>
              <a:solidFill>
                <a:schemeClr val="tx1"/>
              </a:solidFill>
            </c:spPr>
          </c:marker>
          <c:cat>
            <c:strRef>
              <c:f>'自然科学(電子)'!$B$3:$N$3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'自然科学(電子)'!$B$34:$N$34</c:f>
              <c:numCache>
                <c:formatCode>#,##0.00_ </c:formatCode>
                <c:ptCount val="13"/>
                <c:pt idx="0">
                  <c:v>1805.3188028627196</c:v>
                </c:pt>
                <c:pt idx="1">
                  <c:v>1861.1990891346779</c:v>
                </c:pt>
                <c:pt idx="2">
                  <c:v>1935.5731945348082</c:v>
                </c:pt>
                <c:pt idx="3">
                  <c:v>1951.0527000650618</c:v>
                </c:pt>
                <c:pt idx="4">
                  <c:v>2052.487963565387</c:v>
                </c:pt>
                <c:pt idx="5">
                  <c:v>2049.4242029928432</c:v>
                </c:pt>
                <c:pt idx="6">
                  <c:v>2267.5666883539361</c:v>
                </c:pt>
                <c:pt idx="7">
                  <c:v>2340.9479505530253</c:v>
                </c:pt>
                <c:pt idx="8">
                  <c:v>2525.4163955757972</c:v>
                </c:pt>
                <c:pt idx="9">
                  <c:v>2534.7501626545218</c:v>
                </c:pt>
                <c:pt idx="10">
                  <c:v>2627.7521145087835</c:v>
                </c:pt>
                <c:pt idx="11">
                  <c:v>2719.0253741054003</c:v>
                </c:pt>
                <c:pt idx="12">
                  <c:v>2852.7208848405985</c:v>
                </c:pt>
              </c:numCache>
            </c:numRef>
          </c:val>
          <c:smooth val="0"/>
          <c:extLst>
            <c:ext xmlns:c16="http://schemas.microsoft.com/office/drawing/2014/chart" uri="{C3380CC4-5D6E-409C-BE32-E72D297353CC}">
              <c16:uniqueId val="{0000000E-D1BB-48C4-A000-8A88C6FFEA96}"/>
            </c:ext>
          </c:extLst>
        </c:ser>
        <c:dLbls>
          <c:showLegendKey val="0"/>
          <c:showVal val="0"/>
          <c:showCatName val="0"/>
          <c:showSerName val="0"/>
          <c:showPercent val="0"/>
          <c:showBubbleSize val="0"/>
        </c:dLbls>
        <c:marker val="1"/>
        <c:smooth val="0"/>
        <c:axId val="172450176"/>
        <c:axId val="172452096"/>
        <c:extLst>
          <c:ext xmlns:c15="http://schemas.microsoft.com/office/drawing/2012/chart" uri="{02D57815-91ED-43cb-92C2-25804820EDAC}">
            <c15:filteredLineSeries>
              <c15:ser>
                <c:idx val="9"/>
                <c:order val="11"/>
                <c:tx>
                  <c:strRef>
                    <c:extLst>
                      <c:ext uri="{02D57815-91ED-43cb-92C2-25804820EDAC}">
                        <c15:formulaRef>
                          <c15:sqref>'自然科学(電子)'!#REF!</c15:sqref>
                        </c15:formulaRef>
                      </c:ext>
                    </c:extLst>
                    <c:strCache>
                      <c:ptCount val="1"/>
                      <c:pt idx="0">
                        <c:v>#REF!</c:v>
                      </c:pt>
                    </c:strCache>
                  </c:strRef>
                </c:tx>
                <c:cat>
                  <c:strRef>
                    <c:extLst>
                      <c:ext uri="{02D57815-91ED-43cb-92C2-25804820EDAC}">
                        <c15:formulaRef>
                          <c15:sqref>'自然科学(電子)'!$B$3:$N$3</c15:sqref>
                        </c15:formulaRef>
                      </c:ext>
                    </c:extLst>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extLst>
                      <c:ext uri="{02D57815-91ED-43cb-92C2-25804820EDAC}">
                        <c15:formulaRef>
                          <c15:sqref>'自然科学(電子)'!#REF!</c15:sqref>
                        </c15:formulaRef>
                      </c:ext>
                    </c:extLst>
                    <c:numCache>
                      <c:formatCode>General</c:formatCode>
                      <c:ptCount val="1"/>
                      <c:pt idx="0">
                        <c:v>1</c:v>
                      </c:pt>
                    </c:numCache>
                  </c:numRef>
                </c:val>
                <c:smooth val="0"/>
                <c:extLst>
                  <c:ext xmlns:c16="http://schemas.microsoft.com/office/drawing/2014/chart" uri="{C3380CC4-5D6E-409C-BE32-E72D297353CC}">
                    <c16:uniqueId val="{00000010-D1BB-48C4-A000-8A88C6FFEA96}"/>
                  </c:ext>
                </c:extLst>
              </c15:ser>
            </c15:filteredLineSeries>
          </c:ext>
        </c:extLst>
      </c:lineChart>
      <c:catAx>
        <c:axId val="172450176"/>
        <c:scaling>
          <c:orientation val="minMax"/>
        </c:scaling>
        <c:delete val="0"/>
        <c:axPos val="b"/>
        <c:numFmt formatCode="General" sourceLinked="1"/>
        <c:majorTickMark val="out"/>
        <c:minorTickMark val="none"/>
        <c:tickLblPos val="nextTo"/>
        <c:spPr>
          <a:ln/>
        </c:spPr>
        <c:txPr>
          <a:bodyPr rot="0" vert="horz" anchor="ctr" anchorCtr="1"/>
          <a:lstStyle/>
          <a:p>
            <a:pPr>
              <a:defRPr sz="1100"/>
            </a:pPr>
            <a:endParaRPr lang="ja-JP"/>
          </a:p>
        </c:txPr>
        <c:crossAx val="172452096"/>
        <c:crosses val="autoZero"/>
        <c:auto val="1"/>
        <c:lblAlgn val="ctr"/>
        <c:lblOffset val="100"/>
        <c:noMultiLvlLbl val="0"/>
      </c:catAx>
      <c:valAx>
        <c:axId val="172452096"/>
        <c:scaling>
          <c:orientation val="minMax"/>
        </c:scaling>
        <c:delete val="0"/>
        <c:axPos val="l"/>
        <c:majorGridlines/>
        <c:numFmt formatCode="#,##0_ " sourceLinked="0"/>
        <c:majorTickMark val="out"/>
        <c:minorTickMark val="none"/>
        <c:tickLblPos val="nextTo"/>
        <c:txPr>
          <a:bodyPr/>
          <a:lstStyle/>
          <a:p>
            <a:pPr>
              <a:defRPr sz="1100"/>
            </a:pPr>
            <a:endParaRPr lang="ja-JP"/>
          </a:p>
        </c:txPr>
        <c:crossAx val="172450176"/>
        <c:crosses val="autoZero"/>
        <c:crossBetween val="between"/>
        <c:majorUnit val="500"/>
      </c:valAx>
    </c:plotArea>
    <c:legend>
      <c:legendPos val="r"/>
      <c:layout>
        <c:manualLayout>
          <c:xMode val="edge"/>
          <c:yMode val="edge"/>
          <c:x val="0.80932925996946792"/>
          <c:y val="2.7062911904682452E-2"/>
          <c:w val="0.18677820084505903"/>
          <c:h val="0.90352941841371825"/>
        </c:manualLayout>
      </c:layout>
      <c:overlay val="0"/>
      <c:txPr>
        <a:bodyPr/>
        <a:lstStyle/>
        <a:p>
          <a:pPr>
            <a:defRPr sz="800">
              <a:latin typeface="+mn-lt"/>
            </a:defRPr>
          </a:pPr>
          <a:endParaRPr lang="ja-JP"/>
        </a:p>
      </c:txPr>
    </c:legend>
    <c:plotVisOnly val="1"/>
    <c:dispBlanksAs val="gap"/>
    <c:showDLblsOverMax val="0"/>
  </c:chart>
  <c:spPr>
    <a:ln>
      <a:solidFill>
        <a:schemeClr val="tx1"/>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73710615821974E-2"/>
          <c:y val="5.1300984668005672E-2"/>
          <c:w val="0.70617008098774736"/>
          <c:h val="0.9027326446565096"/>
        </c:manualLayout>
      </c:layout>
      <c:lineChart>
        <c:grouping val="standard"/>
        <c:varyColors val="0"/>
        <c:ser>
          <c:idx val="16"/>
          <c:order val="0"/>
          <c:tx>
            <c:strRef>
              <c:f>'人文社会科学(電子)'!$A$8</c:f>
              <c:strCache>
                <c:ptCount val="1"/>
                <c:pt idx="0">
                  <c:v>Business &amp; Economics</c:v>
                </c:pt>
              </c:strCache>
            </c:strRef>
          </c:tx>
          <c:cat>
            <c:strRef>
              <c:f>'人文社会科学(電子)'!$B$3:$N$3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'人文社会科学(電子)'!$B$8:$N$8</c:f>
              <c:numCache>
                <c:formatCode>#,##0.00_ </c:formatCode>
                <c:ptCount val="13"/>
                <c:pt idx="0">
                  <c:v>733</c:v>
                </c:pt>
                <c:pt idx="1">
                  <c:v>746</c:v>
                </c:pt>
                <c:pt idx="2">
                  <c:v>800</c:v>
                </c:pt>
                <c:pt idx="3">
                  <c:v>853</c:v>
                </c:pt>
                <c:pt idx="4">
                  <c:v>912</c:v>
                </c:pt>
                <c:pt idx="5">
                  <c:v>1625</c:v>
                </c:pt>
                <c:pt idx="6">
                  <c:v>1809</c:v>
                </c:pt>
                <c:pt idx="7">
                  <c:v>1840</c:v>
                </c:pt>
                <c:pt idx="8">
                  <c:v>1997</c:v>
                </c:pt>
                <c:pt idx="9">
                  <c:v>1987</c:v>
                </c:pt>
                <c:pt idx="10">
                  <c:v>1977</c:v>
                </c:pt>
                <c:pt idx="11">
                  <c:v>2057</c:v>
                </c:pt>
                <c:pt idx="12">
                  <c:v>2158</c:v>
                </c:pt>
              </c:numCache>
            </c:numRef>
          </c:val>
          <c:smooth val="0"/>
          <c:extLst>
            <c:ext xmlns:c16="http://schemas.microsoft.com/office/drawing/2014/chart" uri="{C3380CC4-5D6E-409C-BE32-E72D297353CC}">
              <c16:uniqueId val="{00000000-78E8-456D-AA3E-12F55E1110B5}"/>
            </c:ext>
          </c:extLst>
        </c:ser>
        <c:ser>
          <c:idx val="3"/>
          <c:order val="1"/>
          <c:tx>
            <c:strRef>
              <c:f>'人文社会科学(電子)'!$A$10</c:f>
              <c:strCache>
                <c:ptCount val="1"/>
                <c:pt idx="0">
                  <c:v>Education</c:v>
                </c:pt>
              </c:strCache>
            </c:strRef>
          </c:tx>
          <c:cat>
            <c:strRef>
              <c:f>'人文社会科学(電子)'!$B$3:$N$3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'人文社会科学(電子)'!$B$10:$N$10</c:f>
              <c:numCache>
                <c:formatCode>#,##0.00_ </c:formatCode>
                <c:ptCount val="13"/>
                <c:pt idx="0">
                  <c:v>708</c:v>
                </c:pt>
                <c:pt idx="1">
                  <c:v>778</c:v>
                </c:pt>
                <c:pt idx="2">
                  <c:v>813</c:v>
                </c:pt>
                <c:pt idx="3">
                  <c:v>870</c:v>
                </c:pt>
                <c:pt idx="4">
                  <c:v>938</c:v>
                </c:pt>
                <c:pt idx="5">
                  <c:v>954</c:v>
                </c:pt>
                <c:pt idx="6">
                  <c:v>1019</c:v>
                </c:pt>
                <c:pt idx="7">
                  <c:v>1086</c:v>
                </c:pt>
                <c:pt idx="8">
                  <c:v>1165</c:v>
                </c:pt>
                <c:pt idx="9">
                  <c:v>1214</c:v>
                </c:pt>
                <c:pt idx="10">
                  <c:v>1289</c:v>
                </c:pt>
                <c:pt idx="11">
                  <c:v>1356</c:v>
                </c:pt>
                <c:pt idx="12">
                  <c:v>1450</c:v>
                </c:pt>
              </c:numCache>
            </c:numRef>
          </c:val>
          <c:smooth val="0"/>
          <c:extLst>
            <c:ext xmlns:c16="http://schemas.microsoft.com/office/drawing/2014/chart" uri="{C3380CC4-5D6E-409C-BE32-E72D297353CC}">
              <c16:uniqueId val="{00000002-78E8-456D-AA3E-12F55E1110B5}"/>
            </c:ext>
          </c:extLst>
        </c:ser>
        <c:ser>
          <c:idx val="0"/>
          <c:order val="2"/>
          <c:tx>
            <c:strRef>
              <c:f>'人文社会科学(電子)'!$A$22</c:f>
              <c:strCache>
                <c:ptCount val="1"/>
                <c:pt idx="0">
                  <c:v>Military &amp; Naval Science</c:v>
                </c:pt>
              </c:strCache>
            </c:strRef>
          </c:tx>
          <c:cat>
            <c:strRef>
              <c:f>'人文社会科学(電子)'!$B$3:$N$3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'人文社会科学(電子)'!$B$22:$N$22</c:f>
              <c:numCache>
                <c:formatCode>#,##0.00_ </c:formatCode>
                <c:ptCount val="13"/>
                <c:pt idx="0">
                  <c:v>827</c:v>
                </c:pt>
                <c:pt idx="1">
                  <c:v>751</c:v>
                </c:pt>
                <c:pt idx="2">
                  <c:v>804</c:v>
                </c:pt>
                <c:pt idx="3">
                  <c:v>940</c:v>
                </c:pt>
                <c:pt idx="4">
                  <c:v>1002</c:v>
                </c:pt>
                <c:pt idx="5">
                  <c:v>920</c:v>
                </c:pt>
                <c:pt idx="6">
                  <c:v>1142</c:v>
                </c:pt>
                <c:pt idx="7">
                  <c:v>1120</c:v>
                </c:pt>
                <c:pt idx="8">
                  <c:v>1300</c:v>
                </c:pt>
                <c:pt idx="9">
                  <c:v>1215</c:v>
                </c:pt>
                <c:pt idx="10">
                  <c:v>1263</c:v>
                </c:pt>
                <c:pt idx="11">
                  <c:v>1324</c:v>
                </c:pt>
                <c:pt idx="12">
                  <c:v>1436</c:v>
                </c:pt>
              </c:numCache>
            </c:numRef>
          </c:val>
          <c:smooth val="0"/>
          <c:extLst>
            <c:ext xmlns:c16="http://schemas.microsoft.com/office/drawing/2014/chart" uri="{C3380CC4-5D6E-409C-BE32-E72D297353CC}">
              <c16:uniqueId val="{00000001-78E8-456D-AA3E-12F55E1110B5}"/>
            </c:ext>
          </c:extLst>
        </c:ser>
        <c:ser>
          <c:idx val="1"/>
          <c:order val="3"/>
          <c:tx>
            <c:strRef>
              <c:f>'人文社会科学(電子)'!$A$30</c:f>
              <c:strCache>
                <c:ptCount val="1"/>
                <c:pt idx="0">
                  <c:v>Psychology</c:v>
                </c:pt>
              </c:strCache>
            </c:strRef>
          </c:tx>
          <c:cat>
            <c:strRef>
              <c:f>'人文社会科学(電子)'!$B$3:$N$3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'人文社会科学(電子)'!$B$30:$N$30</c:f>
              <c:numCache>
                <c:formatCode>#,##0.00_ </c:formatCode>
                <c:ptCount val="13"/>
                <c:pt idx="0">
                  <c:v>795</c:v>
                </c:pt>
                <c:pt idx="1">
                  <c:v>774</c:v>
                </c:pt>
                <c:pt idx="2">
                  <c:v>812</c:v>
                </c:pt>
                <c:pt idx="3">
                  <c:v>918</c:v>
                </c:pt>
                <c:pt idx="4">
                  <c:v>981</c:v>
                </c:pt>
                <c:pt idx="5">
                  <c:v>892</c:v>
                </c:pt>
                <c:pt idx="6">
                  <c:v>1015</c:v>
                </c:pt>
                <c:pt idx="7">
                  <c:v>1023</c:v>
                </c:pt>
                <c:pt idx="8">
                  <c:v>1170</c:v>
                </c:pt>
                <c:pt idx="9">
                  <c:v>1136</c:v>
                </c:pt>
                <c:pt idx="10">
                  <c:v>1189</c:v>
                </c:pt>
                <c:pt idx="11">
                  <c:v>1240</c:v>
                </c:pt>
                <c:pt idx="12">
                  <c:v>1312</c:v>
                </c:pt>
              </c:numCache>
            </c:numRef>
          </c:val>
          <c:smooth val="0"/>
          <c:extLst>
            <c:ext xmlns:c16="http://schemas.microsoft.com/office/drawing/2014/chart" uri="{C3380CC4-5D6E-409C-BE32-E72D297353CC}">
              <c16:uniqueId val="{00000003-78E8-456D-AA3E-12F55E1110B5}"/>
            </c:ext>
          </c:extLst>
        </c:ser>
        <c:ser>
          <c:idx val="2"/>
          <c:order val="4"/>
          <c:tx>
            <c:strRef>
              <c:f>'人文社会科学(電子)'!$A$36</c:f>
              <c:strCache>
                <c:ptCount val="1"/>
                <c:pt idx="0">
                  <c:v>Sociology</c:v>
                </c:pt>
              </c:strCache>
            </c:strRef>
          </c:tx>
          <c:cat>
            <c:strRef>
              <c:f>'人文社会科学(電子)'!$B$3:$N$3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'人文社会科学(電子)'!$B$36:$N$36</c:f>
              <c:numCache>
                <c:formatCode>#,##0.00_ </c:formatCode>
                <c:ptCount val="13"/>
                <c:pt idx="0">
                  <c:v>713</c:v>
                </c:pt>
                <c:pt idx="1">
                  <c:v>721</c:v>
                </c:pt>
                <c:pt idx="2">
                  <c:v>758</c:v>
                </c:pt>
                <c:pt idx="3">
                  <c:v>780</c:v>
                </c:pt>
                <c:pt idx="4">
                  <c:v>834</c:v>
                </c:pt>
                <c:pt idx="5">
                  <c:v>838</c:v>
                </c:pt>
                <c:pt idx="6">
                  <c:v>963</c:v>
                </c:pt>
                <c:pt idx="7">
                  <c:v>1006</c:v>
                </c:pt>
                <c:pt idx="8">
                  <c:v>1101</c:v>
                </c:pt>
                <c:pt idx="9">
                  <c:v>1110</c:v>
                </c:pt>
                <c:pt idx="10">
                  <c:v>1147</c:v>
                </c:pt>
                <c:pt idx="11">
                  <c:v>1205</c:v>
                </c:pt>
                <c:pt idx="12">
                  <c:v>1266</c:v>
                </c:pt>
              </c:numCache>
            </c:numRef>
          </c:val>
          <c:smooth val="0"/>
          <c:extLst>
            <c:ext xmlns:c16="http://schemas.microsoft.com/office/drawing/2014/chart" uri="{C3380CC4-5D6E-409C-BE32-E72D297353CC}">
              <c16:uniqueId val="{00000004-78E8-456D-AA3E-12F55E1110B5}"/>
            </c:ext>
          </c:extLst>
        </c:ser>
        <c:ser>
          <c:idx val="5"/>
          <c:order val="5"/>
          <c:tx>
            <c:strRef>
              <c:f>'人文社会科学(電子)'!$A$34</c:f>
              <c:strCache>
                <c:ptCount val="1"/>
                <c:pt idx="0">
                  <c:v>Social Sciences</c:v>
                </c:pt>
              </c:strCache>
            </c:strRef>
          </c:tx>
          <c:cat>
            <c:strRef>
              <c:f>'人文社会科学(電子)'!$B$3:$N$3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'人文社会科学(電子)'!$B$34:$N$34</c:f>
              <c:numCache>
                <c:formatCode>#,##0.00_ </c:formatCode>
                <c:ptCount val="13"/>
                <c:pt idx="0">
                  <c:v>775</c:v>
                </c:pt>
                <c:pt idx="1">
                  <c:v>818</c:v>
                </c:pt>
                <c:pt idx="2">
                  <c:v>847</c:v>
                </c:pt>
                <c:pt idx="3">
                  <c:v>847</c:v>
                </c:pt>
                <c:pt idx="4">
                  <c:v>912</c:v>
                </c:pt>
                <c:pt idx="5">
                  <c:v>873</c:v>
                </c:pt>
                <c:pt idx="6">
                  <c:v>938</c:v>
                </c:pt>
                <c:pt idx="7">
                  <c:v>950</c:v>
                </c:pt>
                <c:pt idx="8">
                  <c:v>1100</c:v>
                </c:pt>
                <c:pt idx="9">
                  <c:v>1029</c:v>
                </c:pt>
                <c:pt idx="10">
                  <c:v>1105</c:v>
                </c:pt>
                <c:pt idx="11">
                  <c:v>1146</c:v>
                </c:pt>
                <c:pt idx="12">
                  <c:v>1209</c:v>
                </c:pt>
              </c:numCache>
            </c:numRef>
          </c:val>
          <c:smooth val="0"/>
          <c:extLst>
            <c:ext xmlns:c16="http://schemas.microsoft.com/office/drawing/2014/chart" uri="{C3380CC4-5D6E-409C-BE32-E72D297353CC}">
              <c16:uniqueId val="{00000005-78E8-456D-AA3E-12F55E1110B5}"/>
            </c:ext>
          </c:extLst>
        </c:ser>
        <c:ser>
          <c:idx val="9"/>
          <c:order val="6"/>
          <c:tx>
            <c:strRef>
              <c:f>'人文社会科学(電子)'!$A$32</c:f>
              <c:strCache>
                <c:ptCount val="1"/>
                <c:pt idx="0">
                  <c:v>Recreation</c:v>
                </c:pt>
              </c:strCache>
            </c:strRef>
          </c:tx>
          <c:cat>
            <c:strRef>
              <c:f>'人文社会科学(電子)'!$B$3:$N$3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'人文社会科学(電子)'!$B$32:$N$32</c:f>
              <c:numCache>
                <c:formatCode>#,##0.00_ </c:formatCode>
                <c:ptCount val="13"/>
                <c:pt idx="0">
                  <c:v>549</c:v>
                </c:pt>
                <c:pt idx="1">
                  <c:v>581</c:v>
                </c:pt>
                <c:pt idx="2">
                  <c:v>602</c:v>
                </c:pt>
                <c:pt idx="3">
                  <c:v>654</c:v>
                </c:pt>
                <c:pt idx="4">
                  <c:v>698</c:v>
                </c:pt>
                <c:pt idx="5">
                  <c:v>731</c:v>
                </c:pt>
                <c:pt idx="6">
                  <c:v>835</c:v>
                </c:pt>
                <c:pt idx="7">
                  <c:v>841</c:v>
                </c:pt>
                <c:pt idx="8">
                  <c:v>910</c:v>
                </c:pt>
                <c:pt idx="9">
                  <c:v>942</c:v>
                </c:pt>
                <c:pt idx="10">
                  <c:v>991</c:v>
                </c:pt>
                <c:pt idx="11">
                  <c:v>1049</c:v>
                </c:pt>
                <c:pt idx="12">
                  <c:v>1107</c:v>
                </c:pt>
              </c:numCache>
            </c:numRef>
          </c:val>
          <c:smooth val="0"/>
          <c:extLst>
            <c:ext xmlns:c16="http://schemas.microsoft.com/office/drawing/2014/chart" uri="{C3380CC4-5D6E-409C-BE32-E72D297353CC}">
              <c16:uniqueId val="{00000007-78E8-456D-AA3E-12F55E1110B5}"/>
            </c:ext>
          </c:extLst>
        </c:ser>
        <c:ser>
          <c:idx val="10"/>
          <c:order val="7"/>
          <c:tx>
            <c:strRef>
              <c:f>'人文社会科学(電子)'!$A$28</c:f>
              <c:strCache>
                <c:ptCount val="1"/>
                <c:pt idx="0">
                  <c:v>Political Science</c:v>
                </c:pt>
              </c:strCache>
            </c:strRef>
          </c:tx>
          <c:cat>
            <c:strRef>
              <c:f>'人文社会科学(電子)'!$B$3:$N$3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'人文社会科学(電子)'!$B$28:$N$28</c:f>
              <c:numCache>
                <c:formatCode>#,##0.00_ </c:formatCode>
                <c:ptCount val="13"/>
                <c:pt idx="0">
                  <c:v>619</c:v>
                </c:pt>
                <c:pt idx="1">
                  <c:v>620</c:v>
                </c:pt>
                <c:pt idx="2">
                  <c:v>674</c:v>
                </c:pt>
                <c:pt idx="3">
                  <c:v>708</c:v>
                </c:pt>
                <c:pt idx="4">
                  <c:v>751</c:v>
                </c:pt>
                <c:pt idx="5">
                  <c:v>736</c:v>
                </c:pt>
                <c:pt idx="6">
                  <c:v>832</c:v>
                </c:pt>
                <c:pt idx="7">
                  <c:v>869</c:v>
                </c:pt>
                <c:pt idx="8">
                  <c:v>961</c:v>
                </c:pt>
                <c:pt idx="9">
                  <c:v>966</c:v>
                </c:pt>
                <c:pt idx="10">
                  <c:v>1015</c:v>
                </c:pt>
                <c:pt idx="11">
                  <c:v>1059</c:v>
                </c:pt>
                <c:pt idx="12">
                  <c:v>1105</c:v>
                </c:pt>
              </c:numCache>
            </c:numRef>
          </c:val>
          <c:smooth val="0"/>
          <c:extLst>
            <c:ext xmlns:c16="http://schemas.microsoft.com/office/drawing/2014/chart" uri="{C3380CC4-5D6E-409C-BE32-E72D297353CC}">
              <c16:uniqueId val="{00000006-78E8-456D-AA3E-12F55E1110B5}"/>
            </c:ext>
          </c:extLst>
        </c:ser>
        <c:ser>
          <c:idx val="4"/>
          <c:order val="8"/>
          <c:tx>
            <c:strRef>
              <c:f>'人文社会科学(電子)'!$A$20</c:f>
              <c:strCache>
                <c:ptCount val="1"/>
                <c:pt idx="0">
                  <c:v>Library Science</c:v>
                </c:pt>
              </c:strCache>
            </c:strRef>
          </c:tx>
          <c:cat>
            <c:strRef>
              <c:f>'人文社会科学(電子)'!$B$3:$N$3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'人文社会科学(電子)'!$B$20:$N$20</c:f>
              <c:numCache>
                <c:formatCode>#,##0.00_ </c:formatCode>
                <c:ptCount val="13"/>
                <c:pt idx="0">
                  <c:v>491</c:v>
                </c:pt>
                <c:pt idx="1">
                  <c:v>493</c:v>
                </c:pt>
                <c:pt idx="2">
                  <c:v>496</c:v>
                </c:pt>
                <c:pt idx="3">
                  <c:v>485</c:v>
                </c:pt>
                <c:pt idx="4">
                  <c:v>522</c:v>
                </c:pt>
                <c:pt idx="5">
                  <c:v>594</c:v>
                </c:pt>
                <c:pt idx="6">
                  <c:v>650</c:v>
                </c:pt>
                <c:pt idx="7">
                  <c:v>650</c:v>
                </c:pt>
                <c:pt idx="8">
                  <c:v>703</c:v>
                </c:pt>
                <c:pt idx="9">
                  <c:v>704</c:v>
                </c:pt>
                <c:pt idx="10">
                  <c:v>720</c:v>
                </c:pt>
                <c:pt idx="11">
                  <c:v>741</c:v>
                </c:pt>
                <c:pt idx="12">
                  <c:v>779</c:v>
                </c:pt>
              </c:numCache>
            </c:numRef>
          </c:val>
          <c:smooth val="0"/>
          <c:extLst>
            <c:ext xmlns:c16="http://schemas.microsoft.com/office/drawing/2014/chart" uri="{C3380CC4-5D6E-409C-BE32-E72D297353CC}">
              <c16:uniqueId val="{00000008-78E8-456D-AA3E-12F55E1110B5}"/>
            </c:ext>
          </c:extLst>
        </c:ser>
        <c:ser>
          <c:idx val="8"/>
          <c:order val="9"/>
          <c:tx>
            <c:strRef>
              <c:f>'人文社会科学(電子)'!$A$4</c:f>
              <c:strCache>
                <c:ptCount val="1"/>
                <c:pt idx="0">
                  <c:v>Anthropology</c:v>
                </c:pt>
              </c:strCache>
            </c:strRef>
          </c:tx>
          <c:cat>
            <c:strRef>
              <c:f>'人文社会科学(電子)'!$B$3:$N$3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'人文社会科学(電子)'!$B$4:$N$4</c:f>
              <c:numCache>
                <c:formatCode>#,##0.00_ </c:formatCode>
                <c:ptCount val="13"/>
                <c:pt idx="0">
                  <c:v>570</c:v>
                </c:pt>
                <c:pt idx="1">
                  <c:v>589</c:v>
                </c:pt>
                <c:pt idx="2">
                  <c:v>604</c:v>
                </c:pt>
                <c:pt idx="3">
                  <c:v>489</c:v>
                </c:pt>
                <c:pt idx="4">
                  <c:v>517</c:v>
                </c:pt>
                <c:pt idx="5">
                  <c:v>465</c:v>
                </c:pt>
                <c:pt idx="6">
                  <c:v>601</c:v>
                </c:pt>
                <c:pt idx="7">
                  <c:v>544</c:v>
                </c:pt>
                <c:pt idx="8">
                  <c:v>682</c:v>
                </c:pt>
                <c:pt idx="9">
                  <c:v>601</c:v>
                </c:pt>
                <c:pt idx="10">
                  <c:v>626</c:v>
                </c:pt>
                <c:pt idx="11">
                  <c:v>647</c:v>
                </c:pt>
                <c:pt idx="12">
                  <c:v>681</c:v>
                </c:pt>
              </c:numCache>
            </c:numRef>
          </c:val>
          <c:smooth val="0"/>
          <c:extLst>
            <c:ext xmlns:c16="http://schemas.microsoft.com/office/drawing/2014/chart" uri="{C3380CC4-5D6E-409C-BE32-E72D297353CC}">
              <c16:uniqueId val="{00000009-78E8-456D-AA3E-12F55E1110B5}"/>
            </c:ext>
          </c:extLst>
        </c:ser>
        <c:ser>
          <c:idx val="14"/>
          <c:order val="10"/>
          <c:tx>
            <c:strRef>
              <c:f>'人文社会科学(電子)'!$A$14</c:f>
              <c:strCache>
                <c:ptCount val="1"/>
                <c:pt idx="0">
                  <c:v>History</c:v>
                </c:pt>
              </c:strCache>
            </c:strRef>
          </c:tx>
          <c:cat>
            <c:strRef>
              <c:f>'人文社会科学(電子)'!$B$3:$N$3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'人文社会科学(電子)'!$B$14:$N$14</c:f>
              <c:numCache>
                <c:formatCode>#,##0.00_ </c:formatCode>
                <c:ptCount val="13"/>
                <c:pt idx="0">
                  <c:v>383</c:v>
                </c:pt>
                <c:pt idx="1">
                  <c:v>433</c:v>
                </c:pt>
                <c:pt idx="2">
                  <c:v>434</c:v>
                </c:pt>
                <c:pt idx="3">
                  <c:v>440</c:v>
                </c:pt>
                <c:pt idx="4">
                  <c:v>468</c:v>
                </c:pt>
                <c:pt idx="5">
                  <c:v>412</c:v>
                </c:pt>
                <c:pt idx="6">
                  <c:v>491</c:v>
                </c:pt>
                <c:pt idx="7">
                  <c:v>480</c:v>
                </c:pt>
                <c:pt idx="8">
                  <c:v>549</c:v>
                </c:pt>
                <c:pt idx="9">
                  <c:v>525</c:v>
                </c:pt>
                <c:pt idx="10">
                  <c:v>552</c:v>
                </c:pt>
                <c:pt idx="11">
                  <c:v>569</c:v>
                </c:pt>
                <c:pt idx="12">
                  <c:v>598</c:v>
                </c:pt>
              </c:numCache>
            </c:numRef>
          </c:val>
          <c:smooth val="0"/>
          <c:extLst>
            <c:ext xmlns:c16="http://schemas.microsoft.com/office/drawing/2014/chart" uri="{C3380CC4-5D6E-409C-BE32-E72D297353CC}">
              <c16:uniqueId val="{0000000C-78E8-456D-AA3E-12F55E1110B5}"/>
            </c:ext>
          </c:extLst>
        </c:ser>
        <c:ser>
          <c:idx val="7"/>
          <c:order val="11"/>
          <c:tx>
            <c:strRef>
              <c:f>'人文社会科学(電子)'!$A$18</c:f>
              <c:strCache>
                <c:ptCount val="1"/>
                <c:pt idx="0">
                  <c:v>Law</c:v>
                </c:pt>
              </c:strCache>
            </c:strRef>
          </c:tx>
          <c:cat>
            <c:strRef>
              <c:f>'人文社会科学(電子)'!$B$3:$N$3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'人文社会科学(電子)'!$B$18:$N$18</c:f>
              <c:numCache>
                <c:formatCode>#,##0.00_ </c:formatCode>
                <c:ptCount val="13"/>
                <c:pt idx="0">
                  <c:v>565</c:v>
                </c:pt>
                <c:pt idx="1">
                  <c:v>565</c:v>
                </c:pt>
                <c:pt idx="2">
                  <c:v>569</c:v>
                </c:pt>
                <c:pt idx="3">
                  <c:v>550</c:v>
                </c:pt>
                <c:pt idx="4">
                  <c:v>583</c:v>
                </c:pt>
                <c:pt idx="5">
                  <c:v>418</c:v>
                </c:pt>
                <c:pt idx="6">
                  <c:v>600</c:v>
                </c:pt>
                <c:pt idx="7">
                  <c:v>474</c:v>
                </c:pt>
                <c:pt idx="8">
                  <c:v>645</c:v>
                </c:pt>
                <c:pt idx="9">
                  <c:v>496</c:v>
                </c:pt>
                <c:pt idx="10">
                  <c:v>549</c:v>
                </c:pt>
                <c:pt idx="11">
                  <c:v>564</c:v>
                </c:pt>
                <c:pt idx="12">
                  <c:v>588</c:v>
                </c:pt>
              </c:numCache>
            </c:numRef>
          </c:val>
          <c:smooth val="0"/>
          <c:extLst>
            <c:ext xmlns:c16="http://schemas.microsoft.com/office/drawing/2014/chart" uri="{C3380CC4-5D6E-409C-BE32-E72D297353CC}">
              <c16:uniqueId val="{0000000A-78E8-456D-AA3E-12F55E1110B5}"/>
            </c:ext>
          </c:extLst>
        </c:ser>
        <c:ser>
          <c:idx val="11"/>
          <c:order val="12"/>
          <c:tx>
            <c:strRef>
              <c:f>'人文社会科学(電子)'!$A$6</c:f>
              <c:strCache>
                <c:ptCount val="1"/>
                <c:pt idx="0">
                  <c:v>Arts &amp; Architecture</c:v>
                </c:pt>
              </c:strCache>
            </c:strRef>
          </c:tx>
          <c:cat>
            <c:strRef>
              <c:f>'人文社会科学(電子)'!$B$3:$N$3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'人文社会科学(電子)'!$B$6:$N$6</c:f>
              <c:numCache>
                <c:formatCode>#,##0.00_ </c:formatCode>
                <c:ptCount val="13"/>
                <c:pt idx="0">
                  <c:v>481</c:v>
                </c:pt>
                <c:pt idx="1">
                  <c:v>455</c:v>
                </c:pt>
                <c:pt idx="2">
                  <c:v>463</c:v>
                </c:pt>
                <c:pt idx="3">
                  <c:v>523</c:v>
                </c:pt>
                <c:pt idx="4">
                  <c:v>556</c:v>
                </c:pt>
                <c:pt idx="5">
                  <c:v>375</c:v>
                </c:pt>
                <c:pt idx="6">
                  <c:v>505</c:v>
                </c:pt>
                <c:pt idx="7">
                  <c:v>437</c:v>
                </c:pt>
                <c:pt idx="8">
                  <c:v>583</c:v>
                </c:pt>
                <c:pt idx="9">
                  <c:v>483</c:v>
                </c:pt>
                <c:pt idx="10">
                  <c:v>500</c:v>
                </c:pt>
                <c:pt idx="11">
                  <c:v>529</c:v>
                </c:pt>
                <c:pt idx="12">
                  <c:v>554</c:v>
                </c:pt>
              </c:numCache>
            </c:numRef>
          </c:val>
          <c:smooth val="0"/>
          <c:extLst>
            <c:ext xmlns:c16="http://schemas.microsoft.com/office/drawing/2014/chart" uri="{C3380CC4-5D6E-409C-BE32-E72D297353CC}">
              <c16:uniqueId val="{0000000B-78E8-456D-AA3E-12F55E1110B5}"/>
            </c:ext>
          </c:extLst>
        </c:ser>
        <c:ser>
          <c:idx val="12"/>
          <c:order val="13"/>
          <c:tx>
            <c:strRef>
              <c:f>'人文社会科学(電子)'!$A$26</c:f>
              <c:strCache>
                <c:ptCount val="1"/>
                <c:pt idx="0">
                  <c:v>Philosophy &amp; Religion</c:v>
                </c:pt>
              </c:strCache>
            </c:strRef>
          </c:tx>
          <c:cat>
            <c:strRef>
              <c:f>'人文社会科学(電子)'!$B$3:$N$3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'人文社会科学(電子)'!$B$26:$N$26</c:f>
              <c:numCache>
                <c:formatCode>#,##0.00_ </c:formatCode>
                <c:ptCount val="13"/>
                <c:pt idx="0">
                  <c:v>404</c:v>
                </c:pt>
                <c:pt idx="1">
                  <c:v>426</c:v>
                </c:pt>
                <c:pt idx="2">
                  <c:v>417</c:v>
                </c:pt>
                <c:pt idx="3">
                  <c:v>406</c:v>
                </c:pt>
                <c:pt idx="4">
                  <c:v>429</c:v>
                </c:pt>
                <c:pt idx="5">
                  <c:v>371</c:v>
                </c:pt>
                <c:pt idx="6">
                  <c:v>446</c:v>
                </c:pt>
                <c:pt idx="7">
                  <c:v>424</c:v>
                </c:pt>
                <c:pt idx="8">
                  <c:v>478</c:v>
                </c:pt>
                <c:pt idx="9">
                  <c:v>440</c:v>
                </c:pt>
                <c:pt idx="10">
                  <c:v>473</c:v>
                </c:pt>
                <c:pt idx="11">
                  <c:v>489</c:v>
                </c:pt>
                <c:pt idx="12">
                  <c:v>507</c:v>
                </c:pt>
              </c:numCache>
            </c:numRef>
          </c:val>
          <c:smooth val="0"/>
          <c:extLst>
            <c:ext xmlns:c16="http://schemas.microsoft.com/office/drawing/2014/chart" uri="{C3380CC4-5D6E-409C-BE32-E72D297353CC}">
              <c16:uniqueId val="{0000000E-78E8-456D-AA3E-12F55E1110B5}"/>
            </c:ext>
          </c:extLst>
        </c:ser>
        <c:ser>
          <c:idx val="15"/>
          <c:order val="14"/>
          <c:tx>
            <c:strRef>
              <c:f>'人文社会科学(電子)'!$A$16</c:f>
              <c:strCache>
                <c:ptCount val="1"/>
                <c:pt idx="0">
                  <c:v>Language &amp; Literature</c:v>
                </c:pt>
              </c:strCache>
            </c:strRef>
          </c:tx>
          <c:cat>
            <c:strRef>
              <c:f>'人文社会科学(電子)'!$B$3:$N$3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'人文社会科学(電子)'!$B$16:$N$16</c:f>
              <c:numCache>
                <c:formatCode>#,##0.00_ </c:formatCode>
                <c:ptCount val="13"/>
                <c:pt idx="0">
                  <c:v>351</c:v>
                </c:pt>
                <c:pt idx="1">
                  <c:v>361</c:v>
                </c:pt>
                <c:pt idx="2">
                  <c:v>358</c:v>
                </c:pt>
                <c:pt idx="3">
                  <c:v>359</c:v>
                </c:pt>
                <c:pt idx="4">
                  <c:v>381</c:v>
                </c:pt>
                <c:pt idx="5">
                  <c:v>340</c:v>
                </c:pt>
                <c:pt idx="6">
                  <c:v>412</c:v>
                </c:pt>
                <c:pt idx="7">
                  <c:v>391</c:v>
                </c:pt>
                <c:pt idx="8">
                  <c:v>451</c:v>
                </c:pt>
                <c:pt idx="9">
                  <c:v>431</c:v>
                </c:pt>
                <c:pt idx="10">
                  <c:v>450</c:v>
                </c:pt>
                <c:pt idx="11">
                  <c:v>471</c:v>
                </c:pt>
                <c:pt idx="12">
                  <c:v>490</c:v>
                </c:pt>
              </c:numCache>
            </c:numRef>
          </c:val>
          <c:smooth val="0"/>
          <c:extLst>
            <c:ext xmlns:c16="http://schemas.microsoft.com/office/drawing/2014/chart" uri="{C3380CC4-5D6E-409C-BE32-E72D297353CC}">
              <c16:uniqueId val="{0000000F-78E8-456D-AA3E-12F55E1110B5}"/>
            </c:ext>
          </c:extLst>
        </c:ser>
        <c:ser>
          <c:idx val="17"/>
          <c:order val="15"/>
          <c:tx>
            <c:strRef>
              <c:f>'人文社会科学(電子)'!$A$24</c:f>
              <c:strCache>
                <c:ptCount val="1"/>
                <c:pt idx="0">
                  <c:v>Music</c:v>
                </c:pt>
              </c:strCache>
            </c:strRef>
          </c:tx>
          <c:cat>
            <c:strRef>
              <c:f>'人文社会科学(電子)'!$B$3:$N$3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'人文社会科学(電子)'!$B$24:$N$24</c:f>
              <c:numCache>
                <c:formatCode>#,##0.00_ </c:formatCode>
                <c:ptCount val="13"/>
                <c:pt idx="0">
                  <c:v>295</c:v>
                </c:pt>
                <c:pt idx="1">
                  <c:v>278</c:v>
                </c:pt>
                <c:pt idx="2">
                  <c:v>300</c:v>
                </c:pt>
                <c:pt idx="3">
                  <c:v>340</c:v>
                </c:pt>
                <c:pt idx="4">
                  <c:v>359</c:v>
                </c:pt>
                <c:pt idx="5">
                  <c:v>293</c:v>
                </c:pt>
                <c:pt idx="6">
                  <c:v>392</c:v>
                </c:pt>
                <c:pt idx="7">
                  <c:v>329</c:v>
                </c:pt>
                <c:pt idx="8">
                  <c:v>429</c:v>
                </c:pt>
                <c:pt idx="9">
                  <c:v>365</c:v>
                </c:pt>
                <c:pt idx="10">
                  <c:v>374</c:v>
                </c:pt>
                <c:pt idx="11">
                  <c:v>383</c:v>
                </c:pt>
                <c:pt idx="12">
                  <c:v>404</c:v>
                </c:pt>
              </c:numCache>
            </c:numRef>
          </c:val>
          <c:smooth val="0"/>
          <c:extLst>
            <c:ext xmlns:c16="http://schemas.microsoft.com/office/drawing/2014/chart" uri="{C3380CC4-5D6E-409C-BE32-E72D297353CC}">
              <c16:uniqueId val="{00000010-78E8-456D-AA3E-12F55E1110B5}"/>
            </c:ext>
          </c:extLst>
        </c:ser>
        <c:ser>
          <c:idx val="6"/>
          <c:order val="16"/>
          <c:tx>
            <c:strRef>
              <c:f>'人文社会科学(電子)'!$A$12</c:f>
              <c:strCache>
                <c:ptCount val="1"/>
                <c:pt idx="0">
                  <c:v>General Works</c:v>
                </c:pt>
              </c:strCache>
            </c:strRef>
          </c:tx>
          <c:cat>
            <c:strRef>
              <c:f>'人文社会科学(電子)'!$B$3:$N$3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'人文社会科学(電子)'!$B$12:$N$12</c:f>
              <c:numCache>
                <c:formatCode>#,##0.00_ </c:formatCode>
                <c:ptCount val="13"/>
                <c:pt idx="0">
                  <c:v>482</c:v>
                </c:pt>
                <c:pt idx="1">
                  <c:v>472</c:v>
                </c:pt>
                <c:pt idx="2">
                  <c:v>495</c:v>
                </c:pt>
                <c:pt idx="3">
                  <c:v>410</c:v>
                </c:pt>
                <c:pt idx="4">
                  <c:v>434</c:v>
                </c:pt>
                <c:pt idx="5">
                  <c:v>218</c:v>
                </c:pt>
                <c:pt idx="6">
                  <c:v>453</c:v>
                </c:pt>
                <c:pt idx="7">
                  <c:v>247</c:v>
                </c:pt>
                <c:pt idx="8">
                  <c:v>457</c:v>
                </c:pt>
                <c:pt idx="9">
                  <c:v>276</c:v>
                </c:pt>
                <c:pt idx="10">
                  <c:v>261</c:v>
                </c:pt>
                <c:pt idx="11">
                  <c:v>270</c:v>
                </c:pt>
                <c:pt idx="12">
                  <c:v>284</c:v>
                </c:pt>
              </c:numCache>
            </c:numRef>
          </c:val>
          <c:smooth val="0"/>
          <c:extLst>
            <c:ext xmlns:c16="http://schemas.microsoft.com/office/drawing/2014/chart" uri="{C3380CC4-5D6E-409C-BE32-E72D297353CC}">
              <c16:uniqueId val="{0000000D-78E8-456D-AA3E-12F55E1110B5}"/>
            </c:ext>
          </c:extLst>
        </c:ser>
        <c:ser>
          <c:idx val="13"/>
          <c:order val="17"/>
          <c:tx>
            <c:strRef>
              <c:f>'人文社会科学(電子)'!$A$38</c:f>
              <c:strCache>
                <c:ptCount val="1"/>
                <c:pt idx="0">
                  <c:v>Average</c:v>
                </c:pt>
              </c:strCache>
            </c:strRef>
          </c:tx>
          <c:spPr>
            <a:ln w="50800">
              <a:solidFill>
                <a:schemeClr val="tx1"/>
              </a:solidFill>
            </a:ln>
          </c:spPr>
          <c:marker>
            <c:spPr>
              <a:solidFill>
                <a:schemeClr val="tx1"/>
              </a:solidFill>
            </c:spPr>
          </c:marker>
          <c:cat>
            <c:strRef>
              <c:f>'人文社会科学(電子)'!$B$3:$N$3</c:f>
              <c:strCache>
                <c:ptCount val="13"/>
                <c:pt idx="0">
                  <c:v>2012</c:v>
                </c:pt>
                <c:pt idx="1">
                  <c:v>13</c:v>
                </c:pt>
                <c:pt idx="2">
                  <c:v>14</c:v>
                </c:pt>
                <c:pt idx="3">
                  <c:v>15</c:v>
                </c:pt>
                <c:pt idx="4">
                  <c:v>16</c:v>
                </c:pt>
                <c:pt idx="5">
                  <c:v>17</c:v>
                </c:pt>
                <c:pt idx="6">
                  <c:v>18</c:v>
                </c:pt>
                <c:pt idx="7">
                  <c:v>19</c:v>
                </c:pt>
                <c:pt idx="8">
                  <c:v>20</c:v>
                </c:pt>
                <c:pt idx="9">
                  <c:v>21</c:v>
                </c:pt>
                <c:pt idx="10">
                  <c:v>22</c:v>
                </c:pt>
                <c:pt idx="11">
                  <c:v>23</c:v>
                </c:pt>
                <c:pt idx="12">
                  <c:v>24</c:v>
                </c:pt>
              </c:strCache>
            </c:strRef>
          </c:cat>
          <c:val>
            <c:numRef>
              <c:f>'人文社会科学(電子)'!$B$38:$N$38</c:f>
              <c:numCache>
                <c:formatCode>#,##0.00_ </c:formatCode>
                <c:ptCount val="13"/>
                <c:pt idx="0">
                  <c:v>537.93260393873084</c:v>
                </c:pt>
                <c:pt idx="1">
                  <c:v>560.67177242888408</c:v>
                </c:pt>
                <c:pt idx="2">
                  <c:v>577.04814004376362</c:v>
                </c:pt>
                <c:pt idx="3">
                  <c:v>589.32428884026262</c:v>
                </c:pt>
                <c:pt idx="4">
                  <c:v>629.3330415754923</c:v>
                </c:pt>
                <c:pt idx="5">
                  <c:v>621.31115973741794</c:v>
                </c:pt>
                <c:pt idx="6">
                  <c:v>715.48402625820574</c:v>
                </c:pt>
                <c:pt idx="7">
                  <c:v>706.37199124726476</c:v>
                </c:pt>
                <c:pt idx="8">
                  <c:v>803.06258205689278</c:v>
                </c:pt>
                <c:pt idx="9">
                  <c:v>772.59781181619257</c:v>
                </c:pt>
                <c:pt idx="10">
                  <c:v>811.30284463894964</c:v>
                </c:pt>
                <c:pt idx="11">
                  <c:v>845.64551422319471</c:v>
                </c:pt>
                <c:pt idx="12">
                  <c:v>889.82538293216635</c:v>
                </c:pt>
              </c:numCache>
            </c:numRef>
          </c:val>
          <c:smooth val="0"/>
          <c:extLst>
            <c:ext xmlns:c16="http://schemas.microsoft.com/office/drawing/2014/chart" uri="{C3380CC4-5D6E-409C-BE32-E72D297353CC}">
              <c16:uniqueId val="{00000011-78E8-456D-AA3E-12F55E1110B5}"/>
            </c:ext>
          </c:extLst>
        </c:ser>
        <c:dLbls>
          <c:showLegendKey val="0"/>
          <c:showVal val="0"/>
          <c:showCatName val="0"/>
          <c:showSerName val="0"/>
          <c:showPercent val="0"/>
          <c:showBubbleSize val="0"/>
        </c:dLbls>
        <c:marker val="1"/>
        <c:smooth val="0"/>
        <c:axId val="202726784"/>
        <c:axId val="203236864"/>
      </c:lineChart>
      <c:catAx>
        <c:axId val="202726784"/>
        <c:scaling>
          <c:orientation val="minMax"/>
        </c:scaling>
        <c:delete val="0"/>
        <c:axPos val="b"/>
        <c:numFmt formatCode="General" sourceLinked="1"/>
        <c:majorTickMark val="out"/>
        <c:minorTickMark val="none"/>
        <c:tickLblPos val="nextTo"/>
        <c:txPr>
          <a:bodyPr rot="0" vert="horz"/>
          <a:lstStyle/>
          <a:p>
            <a:pPr>
              <a:defRPr sz="1100"/>
            </a:pPr>
            <a:endParaRPr lang="ja-JP"/>
          </a:p>
        </c:txPr>
        <c:crossAx val="203236864"/>
        <c:crosses val="autoZero"/>
        <c:auto val="1"/>
        <c:lblAlgn val="ctr"/>
        <c:lblOffset val="100"/>
        <c:noMultiLvlLbl val="0"/>
      </c:catAx>
      <c:valAx>
        <c:axId val="203236864"/>
        <c:scaling>
          <c:orientation val="minMax"/>
          <c:min val="0"/>
        </c:scaling>
        <c:delete val="0"/>
        <c:axPos val="l"/>
        <c:majorGridlines/>
        <c:numFmt formatCode="#,##0_ " sourceLinked="0"/>
        <c:majorTickMark val="out"/>
        <c:minorTickMark val="none"/>
        <c:tickLblPos val="nextTo"/>
        <c:txPr>
          <a:bodyPr/>
          <a:lstStyle/>
          <a:p>
            <a:pPr>
              <a:defRPr sz="1100"/>
            </a:pPr>
            <a:endParaRPr lang="ja-JP"/>
          </a:p>
        </c:txPr>
        <c:crossAx val="202726784"/>
        <c:crosses val="autoZero"/>
        <c:crossBetween val="between"/>
        <c:majorUnit val="500"/>
      </c:valAx>
    </c:plotArea>
    <c:legend>
      <c:legendPos val="r"/>
      <c:layout>
        <c:manualLayout>
          <c:xMode val="edge"/>
          <c:yMode val="edge"/>
          <c:x val="0.79290549827750734"/>
          <c:y val="6.1825861140078188E-2"/>
          <c:w val="0.20106305703752228"/>
          <c:h val="0.89391879315465184"/>
        </c:manualLayout>
      </c:layout>
      <c:overlay val="0"/>
      <c:txPr>
        <a:bodyPr/>
        <a:lstStyle/>
        <a:p>
          <a:pPr>
            <a:defRPr sz="800">
              <a:latin typeface="+mn-lt"/>
            </a:defRPr>
          </a:pPr>
          <a:endParaRPr lang="ja-JP"/>
        </a:p>
      </c:txPr>
    </c:legend>
    <c:plotVisOnly val="1"/>
    <c:dispBlanksAs val="gap"/>
    <c:showDLblsOverMax val="0"/>
  </c:chart>
  <c:spPr>
    <a:ln>
      <a:solidFill>
        <a:schemeClr val="tx1"/>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外国為替レート（年間平均値）の推移</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Sheet1!$B$3</c:f>
              <c:strCache>
                <c:ptCount val="1"/>
                <c:pt idx="0">
                  <c:v>米ドル（USD）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Sheet1!$A$4:$A$32</c:f>
              <c:strCache>
                <c:ptCount val="29"/>
                <c:pt idx="0">
                  <c:v>1996</c:v>
                </c:pt>
                <c:pt idx="1">
                  <c:v>97</c:v>
                </c:pt>
                <c:pt idx="2">
                  <c:v>98</c:v>
                </c:pt>
                <c:pt idx="3">
                  <c:v>99</c:v>
                </c:pt>
                <c:pt idx="4">
                  <c:v>2000</c:v>
                </c:pt>
                <c:pt idx="5">
                  <c:v>01</c:v>
                </c:pt>
                <c:pt idx="6">
                  <c:v>02</c:v>
                </c:pt>
                <c:pt idx="7">
                  <c:v>03</c:v>
                </c:pt>
                <c:pt idx="8">
                  <c:v>04</c:v>
                </c:pt>
                <c:pt idx="9">
                  <c:v>05</c:v>
                </c:pt>
                <c:pt idx="10">
                  <c:v>06</c:v>
                </c:pt>
                <c:pt idx="11">
                  <c:v>07</c:v>
                </c:pt>
                <c:pt idx="12">
                  <c:v>08</c:v>
                </c:pt>
                <c:pt idx="13">
                  <c:v>09</c:v>
                </c:pt>
                <c:pt idx="14">
                  <c:v>10</c:v>
                </c:pt>
                <c:pt idx="15">
                  <c:v>11</c:v>
                </c:pt>
                <c:pt idx="16">
                  <c:v>12</c:v>
                </c:pt>
                <c:pt idx="17">
                  <c:v>13</c:v>
                </c:pt>
                <c:pt idx="18">
                  <c:v>14</c:v>
                </c:pt>
                <c:pt idx="19">
                  <c:v>15</c:v>
                </c:pt>
                <c:pt idx="20">
                  <c:v>16</c:v>
                </c:pt>
                <c:pt idx="21">
                  <c:v>17</c:v>
                </c:pt>
                <c:pt idx="22">
                  <c:v>18</c:v>
                </c:pt>
                <c:pt idx="23">
                  <c:v>19</c:v>
                </c:pt>
                <c:pt idx="24">
                  <c:v>20</c:v>
                </c:pt>
                <c:pt idx="25">
                  <c:v>21</c:v>
                </c:pt>
                <c:pt idx="26">
                  <c:v>22</c:v>
                </c:pt>
                <c:pt idx="27">
                  <c:v>23</c:v>
                </c:pt>
                <c:pt idx="28">
                  <c:v>24</c:v>
                </c:pt>
              </c:strCache>
            </c:strRef>
          </c:cat>
          <c:val>
            <c:numRef>
              <c:f>Sheet1!$B$4:$B$32</c:f>
              <c:numCache>
                <c:formatCode>0.00_);[Red]\(0.00\)</c:formatCode>
                <c:ptCount val="29"/>
                <c:pt idx="0">
                  <c:v>109.84</c:v>
                </c:pt>
                <c:pt idx="1">
                  <c:v>122.07</c:v>
                </c:pt>
                <c:pt idx="2">
                  <c:v>131.88999999999999</c:v>
                </c:pt>
                <c:pt idx="3">
                  <c:v>114.96</c:v>
                </c:pt>
                <c:pt idx="4">
                  <c:v>108.83</c:v>
                </c:pt>
                <c:pt idx="5">
                  <c:v>122.58821138211381</c:v>
                </c:pt>
                <c:pt idx="6">
                  <c:v>126.17703252032527</c:v>
                </c:pt>
                <c:pt idx="7">
                  <c:v>116.99804081632654</c:v>
                </c:pt>
                <c:pt idx="8">
                  <c:v>109.23</c:v>
                </c:pt>
                <c:pt idx="9">
                  <c:v>111.25934693877547</c:v>
                </c:pt>
                <c:pt idx="10">
                  <c:v>117.38</c:v>
                </c:pt>
                <c:pt idx="11">
                  <c:v>118.85</c:v>
                </c:pt>
                <c:pt idx="12">
                  <c:v>104.48</c:v>
                </c:pt>
                <c:pt idx="13">
                  <c:v>94.65</c:v>
                </c:pt>
                <c:pt idx="14">
                  <c:v>88.79</c:v>
                </c:pt>
                <c:pt idx="15">
                  <c:v>80.8</c:v>
                </c:pt>
                <c:pt idx="16">
                  <c:v>80.81</c:v>
                </c:pt>
                <c:pt idx="17">
                  <c:v>98.73</c:v>
                </c:pt>
                <c:pt idx="18">
                  <c:v>106.79</c:v>
                </c:pt>
                <c:pt idx="19" formatCode="0.00_ ">
                  <c:v>122.1</c:v>
                </c:pt>
                <c:pt idx="20" formatCode="0.00_ ">
                  <c:v>109.84</c:v>
                </c:pt>
                <c:pt idx="21" formatCode="0.00_ ">
                  <c:v>113.16060728744937</c:v>
                </c:pt>
                <c:pt idx="22" formatCode="0.00_ ">
                  <c:v>111.42999999999999</c:v>
                </c:pt>
                <c:pt idx="23" formatCode="0.00_ ">
                  <c:v>110.05416666666669</c:v>
                </c:pt>
                <c:pt idx="24" formatCode="0.00_ ">
                  <c:v>107.81666666666666</c:v>
                </c:pt>
                <c:pt idx="25" formatCode="0.00_ ">
                  <c:v>110.80166666666666</c:v>
                </c:pt>
                <c:pt idx="26" formatCode="0.00_ ">
                  <c:v>130.96300000000002</c:v>
                </c:pt>
                <c:pt idx="27" formatCode="0.00_ ">
                  <c:v>141.56</c:v>
                </c:pt>
                <c:pt idx="28" formatCode="0.00_ ">
                  <c:v>152.69</c:v>
                </c:pt>
              </c:numCache>
            </c:numRef>
          </c:val>
          <c:smooth val="0"/>
          <c:extLst>
            <c:ext xmlns:c16="http://schemas.microsoft.com/office/drawing/2014/chart" uri="{C3380CC4-5D6E-409C-BE32-E72D297353CC}">
              <c16:uniqueId val="{00000000-E6E9-43F2-8812-B903A0405AD2}"/>
            </c:ext>
          </c:extLst>
        </c:ser>
        <c:ser>
          <c:idx val="1"/>
          <c:order val="1"/>
          <c:tx>
            <c:strRef>
              <c:f>Sheet1!$C$3</c:f>
              <c:strCache>
                <c:ptCount val="1"/>
                <c:pt idx="0">
                  <c:v>ユーロ（EUR）</c:v>
                </c:pt>
              </c:strCache>
            </c:strRef>
          </c:tx>
          <c:spPr>
            <a:ln w="28575" cap="rnd">
              <a:solidFill>
                <a:schemeClr val="accent3"/>
              </a:solidFill>
              <a:round/>
            </a:ln>
            <a:effectLst/>
          </c:spPr>
          <c:marker>
            <c:symbol val="triangle"/>
            <c:size val="5"/>
            <c:spPr>
              <a:solidFill>
                <a:schemeClr val="accent3"/>
              </a:solidFill>
              <a:ln w="9525">
                <a:solidFill>
                  <a:schemeClr val="accent3"/>
                </a:solidFill>
              </a:ln>
              <a:effectLst/>
            </c:spPr>
          </c:marker>
          <c:cat>
            <c:strRef>
              <c:f>Sheet1!$A$4:$A$32</c:f>
              <c:strCache>
                <c:ptCount val="29"/>
                <c:pt idx="0">
                  <c:v>1996</c:v>
                </c:pt>
                <c:pt idx="1">
                  <c:v>97</c:v>
                </c:pt>
                <c:pt idx="2">
                  <c:v>98</c:v>
                </c:pt>
                <c:pt idx="3">
                  <c:v>99</c:v>
                </c:pt>
                <c:pt idx="4">
                  <c:v>2000</c:v>
                </c:pt>
                <c:pt idx="5">
                  <c:v>01</c:v>
                </c:pt>
                <c:pt idx="6">
                  <c:v>02</c:v>
                </c:pt>
                <c:pt idx="7">
                  <c:v>03</c:v>
                </c:pt>
                <c:pt idx="8">
                  <c:v>04</c:v>
                </c:pt>
                <c:pt idx="9">
                  <c:v>05</c:v>
                </c:pt>
                <c:pt idx="10">
                  <c:v>06</c:v>
                </c:pt>
                <c:pt idx="11">
                  <c:v>07</c:v>
                </c:pt>
                <c:pt idx="12">
                  <c:v>08</c:v>
                </c:pt>
                <c:pt idx="13">
                  <c:v>09</c:v>
                </c:pt>
                <c:pt idx="14">
                  <c:v>10</c:v>
                </c:pt>
                <c:pt idx="15">
                  <c:v>11</c:v>
                </c:pt>
                <c:pt idx="16">
                  <c:v>12</c:v>
                </c:pt>
                <c:pt idx="17">
                  <c:v>13</c:v>
                </c:pt>
                <c:pt idx="18">
                  <c:v>14</c:v>
                </c:pt>
                <c:pt idx="19">
                  <c:v>15</c:v>
                </c:pt>
                <c:pt idx="20">
                  <c:v>16</c:v>
                </c:pt>
                <c:pt idx="21">
                  <c:v>17</c:v>
                </c:pt>
                <c:pt idx="22">
                  <c:v>18</c:v>
                </c:pt>
                <c:pt idx="23">
                  <c:v>19</c:v>
                </c:pt>
                <c:pt idx="24">
                  <c:v>20</c:v>
                </c:pt>
                <c:pt idx="25">
                  <c:v>21</c:v>
                </c:pt>
                <c:pt idx="26">
                  <c:v>22</c:v>
                </c:pt>
                <c:pt idx="27">
                  <c:v>23</c:v>
                </c:pt>
                <c:pt idx="28">
                  <c:v>24</c:v>
                </c:pt>
              </c:strCache>
            </c:strRef>
          </c:cat>
          <c:val>
            <c:numRef>
              <c:f>Sheet1!$C$4:$C$32</c:f>
              <c:numCache>
                <c:formatCode>0.00_);[Red]\(0.00\)</c:formatCode>
                <c:ptCount val="29"/>
                <c:pt idx="0">
                  <c:v>138.86000000000001</c:v>
                </c:pt>
                <c:pt idx="1">
                  <c:v>122.07</c:v>
                </c:pt>
                <c:pt idx="2">
                  <c:v>131.88999999999999</c:v>
                </c:pt>
                <c:pt idx="3">
                  <c:v>123.22</c:v>
                </c:pt>
                <c:pt idx="4">
                  <c:v>101.13</c:v>
                </c:pt>
                <c:pt idx="5">
                  <c:v>110.27739837398381</c:v>
                </c:pt>
                <c:pt idx="6">
                  <c:v>119.63138211382122</c:v>
                </c:pt>
                <c:pt idx="7">
                  <c:v>132.64714285714288</c:v>
                </c:pt>
                <c:pt idx="8">
                  <c:v>135.94</c:v>
                </c:pt>
                <c:pt idx="9">
                  <c:v>138.41571428571422</c:v>
                </c:pt>
                <c:pt idx="10">
                  <c:v>147.69999999999999</c:v>
                </c:pt>
                <c:pt idx="11">
                  <c:v>162.81</c:v>
                </c:pt>
                <c:pt idx="12">
                  <c:v>154.15</c:v>
                </c:pt>
                <c:pt idx="13">
                  <c:v>131.85</c:v>
                </c:pt>
                <c:pt idx="14">
                  <c:v>117.77</c:v>
                </c:pt>
                <c:pt idx="15">
                  <c:v>112.63</c:v>
                </c:pt>
                <c:pt idx="16">
                  <c:v>104.05</c:v>
                </c:pt>
                <c:pt idx="17">
                  <c:v>131.28</c:v>
                </c:pt>
                <c:pt idx="18">
                  <c:v>141.85</c:v>
                </c:pt>
                <c:pt idx="19" formatCode="0.00_ ">
                  <c:v>135.81</c:v>
                </c:pt>
                <c:pt idx="20" formatCode="0.00_ ">
                  <c:v>121.83</c:v>
                </c:pt>
                <c:pt idx="21" formatCode="0.00_ ">
                  <c:v>128.19882591093111</c:v>
                </c:pt>
                <c:pt idx="22" formatCode="0.00_ ">
                  <c:v>131.92416666666668</c:v>
                </c:pt>
                <c:pt idx="23" formatCode="0.00_ ">
                  <c:v>123.57416666666666</c:v>
                </c:pt>
                <c:pt idx="24" formatCode="0.00_ ">
                  <c:v>123.31</c:v>
                </c:pt>
                <c:pt idx="25" formatCode="0.00_ ">
                  <c:v>131.38833333333332</c:v>
                </c:pt>
                <c:pt idx="26" formatCode="0.00_ ">
                  <c:v>138.339</c:v>
                </c:pt>
                <c:pt idx="27" formatCode="0.00_ ">
                  <c:v>153.5</c:v>
                </c:pt>
                <c:pt idx="28" formatCode="0.00_ ">
                  <c:v>165.55</c:v>
                </c:pt>
              </c:numCache>
            </c:numRef>
          </c:val>
          <c:smooth val="0"/>
          <c:extLst>
            <c:ext xmlns:c16="http://schemas.microsoft.com/office/drawing/2014/chart" uri="{C3380CC4-5D6E-409C-BE32-E72D297353CC}">
              <c16:uniqueId val="{00000001-E6E9-43F2-8812-B903A0405AD2}"/>
            </c:ext>
          </c:extLst>
        </c:ser>
        <c:ser>
          <c:idx val="2"/>
          <c:order val="2"/>
          <c:tx>
            <c:strRef>
              <c:f>Sheet1!$D$3</c:f>
              <c:strCache>
                <c:ptCount val="1"/>
                <c:pt idx="0">
                  <c:v>英ポンド（GBP）</c:v>
                </c:pt>
              </c:strCache>
            </c:strRef>
          </c:tx>
          <c:spPr>
            <a:ln w="28575" cap="rnd">
              <a:solidFill>
                <a:schemeClr val="accent5"/>
              </a:solidFill>
              <a:round/>
            </a:ln>
            <a:effectLst/>
          </c:spPr>
          <c:marker>
            <c:symbol val="square"/>
            <c:size val="5"/>
            <c:spPr>
              <a:solidFill>
                <a:schemeClr val="accent5"/>
              </a:solidFill>
              <a:ln w="9525">
                <a:solidFill>
                  <a:schemeClr val="accent5"/>
                </a:solidFill>
              </a:ln>
              <a:effectLst/>
            </c:spPr>
          </c:marker>
          <c:cat>
            <c:strRef>
              <c:f>Sheet1!$A$4:$A$32</c:f>
              <c:strCache>
                <c:ptCount val="29"/>
                <c:pt idx="0">
                  <c:v>1996</c:v>
                </c:pt>
                <c:pt idx="1">
                  <c:v>97</c:v>
                </c:pt>
                <c:pt idx="2">
                  <c:v>98</c:v>
                </c:pt>
                <c:pt idx="3">
                  <c:v>99</c:v>
                </c:pt>
                <c:pt idx="4">
                  <c:v>2000</c:v>
                </c:pt>
                <c:pt idx="5">
                  <c:v>01</c:v>
                </c:pt>
                <c:pt idx="6">
                  <c:v>02</c:v>
                </c:pt>
                <c:pt idx="7">
                  <c:v>03</c:v>
                </c:pt>
                <c:pt idx="8">
                  <c:v>04</c:v>
                </c:pt>
                <c:pt idx="9">
                  <c:v>05</c:v>
                </c:pt>
                <c:pt idx="10">
                  <c:v>06</c:v>
                </c:pt>
                <c:pt idx="11">
                  <c:v>07</c:v>
                </c:pt>
                <c:pt idx="12">
                  <c:v>08</c:v>
                </c:pt>
                <c:pt idx="13">
                  <c:v>09</c:v>
                </c:pt>
                <c:pt idx="14">
                  <c:v>10</c:v>
                </c:pt>
                <c:pt idx="15">
                  <c:v>11</c:v>
                </c:pt>
                <c:pt idx="16">
                  <c:v>12</c:v>
                </c:pt>
                <c:pt idx="17">
                  <c:v>13</c:v>
                </c:pt>
                <c:pt idx="18">
                  <c:v>14</c:v>
                </c:pt>
                <c:pt idx="19">
                  <c:v>15</c:v>
                </c:pt>
                <c:pt idx="20">
                  <c:v>16</c:v>
                </c:pt>
                <c:pt idx="21">
                  <c:v>17</c:v>
                </c:pt>
                <c:pt idx="22">
                  <c:v>18</c:v>
                </c:pt>
                <c:pt idx="23">
                  <c:v>19</c:v>
                </c:pt>
                <c:pt idx="24">
                  <c:v>20</c:v>
                </c:pt>
                <c:pt idx="25">
                  <c:v>21</c:v>
                </c:pt>
                <c:pt idx="26">
                  <c:v>22</c:v>
                </c:pt>
                <c:pt idx="27">
                  <c:v>23</c:v>
                </c:pt>
                <c:pt idx="28">
                  <c:v>24</c:v>
                </c:pt>
              </c:strCache>
            </c:strRef>
          </c:cat>
          <c:val>
            <c:numRef>
              <c:f>Sheet1!$D$4:$D$32</c:f>
              <c:numCache>
                <c:formatCode>0.00_);[Red]\(0.00\)</c:formatCode>
                <c:ptCount val="29"/>
                <c:pt idx="0">
                  <c:v>174.11</c:v>
                </c:pt>
                <c:pt idx="1">
                  <c:v>202.42</c:v>
                </c:pt>
                <c:pt idx="2">
                  <c:v>220.84</c:v>
                </c:pt>
                <c:pt idx="3">
                  <c:v>188.34</c:v>
                </c:pt>
                <c:pt idx="4">
                  <c:v>167.47</c:v>
                </c:pt>
                <c:pt idx="5">
                  <c:v>179.02943089430894</c:v>
                </c:pt>
                <c:pt idx="6">
                  <c:v>191.89020325203251</c:v>
                </c:pt>
                <c:pt idx="7">
                  <c:v>193.42791836734702</c:v>
                </c:pt>
                <c:pt idx="8">
                  <c:v>202.35</c:v>
                </c:pt>
                <c:pt idx="9">
                  <c:v>204.30151020408161</c:v>
                </c:pt>
                <c:pt idx="10">
                  <c:v>218.53</c:v>
                </c:pt>
                <c:pt idx="11">
                  <c:v>239.91</c:v>
                </c:pt>
                <c:pt idx="12">
                  <c:v>196.72</c:v>
                </c:pt>
                <c:pt idx="13">
                  <c:v>150.6</c:v>
                </c:pt>
                <c:pt idx="14">
                  <c:v>139.52000000000001</c:v>
                </c:pt>
                <c:pt idx="15">
                  <c:v>132.02000000000001</c:v>
                </c:pt>
                <c:pt idx="16">
                  <c:v>130.44</c:v>
                </c:pt>
                <c:pt idx="17">
                  <c:v>156.78</c:v>
                </c:pt>
                <c:pt idx="18">
                  <c:v>178.18</c:v>
                </c:pt>
                <c:pt idx="19" formatCode="0.00_ ">
                  <c:v>189.19</c:v>
                </c:pt>
                <c:pt idx="20" formatCode="0.00_ ">
                  <c:v>151.72</c:v>
                </c:pt>
                <c:pt idx="21" formatCode="0.00_ ">
                  <c:v>148.49336032388661</c:v>
                </c:pt>
                <c:pt idx="22" formatCode="0.00_ ">
                  <c:v>151.47666666666666</c:v>
                </c:pt>
                <c:pt idx="23" formatCode="0.00_ ">
                  <c:v>143.26</c:v>
                </c:pt>
                <c:pt idx="24" formatCode="0.00_ ">
                  <c:v>141.08083333333335</c:v>
                </c:pt>
                <c:pt idx="25" formatCode="0.00_ ">
                  <c:v>155.07333333333332</c:v>
                </c:pt>
                <c:pt idx="26" formatCode="0.00_ ">
                  <c:v>165.15199999999999</c:v>
                </c:pt>
                <c:pt idx="27" formatCode="0.00_ ">
                  <c:v>178.86</c:v>
                </c:pt>
                <c:pt idx="28" formatCode="0.00_ ">
                  <c:v>197.85</c:v>
                </c:pt>
              </c:numCache>
            </c:numRef>
          </c:val>
          <c:smooth val="0"/>
          <c:extLst>
            <c:ext xmlns:c16="http://schemas.microsoft.com/office/drawing/2014/chart" uri="{C3380CC4-5D6E-409C-BE32-E72D297353CC}">
              <c16:uniqueId val="{00000002-E6E9-43F2-8812-B903A0405AD2}"/>
            </c:ext>
          </c:extLst>
        </c:ser>
        <c:dLbls>
          <c:showLegendKey val="0"/>
          <c:showVal val="0"/>
          <c:showCatName val="0"/>
          <c:showSerName val="0"/>
          <c:showPercent val="0"/>
          <c:showBubbleSize val="0"/>
        </c:dLbls>
        <c:marker val="1"/>
        <c:smooth val="0"/>
        <c:axId val="509631560"/>
        <c:axId val="509629264"/>
      </c:lineChart>
      <c:catAx>
        <c:axId val="5096315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9629264"/>
        <c:crosses val="autoZero"/>
        <c:auto val="1"/>
        <c:lblAlgn val="ctr"/>
        <c:lblOffset val="250"/>
        <c:noMultiLvlLbl val="0"/>
      </c:catAx>
      <c:valAx>
        <c:axId val="509629264"/>
        <c:scaling>
          <c:orientation val="minMax"/>
          <c:max val="250"/>
        </c:scaling>
        <c:delete val="0"/>
        <c:axPos val="l"/>
        <c:majorGridlines>
          <c:spPr>
            <a:ln w="9525" cap="flat" cmpd="sng" algn="ctr">
              <a:solidFill>
                <a:schemeClr val="tx1">
                  <a:lumMod val="15000"/>
                  <a:lumOff val="85000"/>
                </a:schemeClr>
              </a:solidFill>
              <a:round/>
            </a:ln>
            <a:effectLst/>
          </c:spPr>
        </c:majorGridlines>
        <c:numFmt formatCode="&quot;¥&quot;#,##0_);[Red]\(&quot;¥&quot;#,##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9631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493737373737399E-2"/>
          <c:y val="0.100394278908969"/>
          <c:w val="0.91354797979797997"/>
          <c:h val="0.84462266005295605"/>
        </c:manualLayout>
      </c:layout>
      <c:barChart>
        <c:barDir val="col"/>
        <c:grouping val="stacked"/>
        <c:varyColors val="0"/>
        <c:ser>
          <c:idx val="0"/>
          <c:order val="0"/>
          <c:tx>
            <c:strRef>
              <c:f>データシート!$C$13</c:f>
              <c:strCache>
                <c:ptCount val="1"/>
                <c:pt idx="0">
                  <c:v>図書</c:v>
                </c:pt>
              </c:strCache>
            </c:strRef>
          </c:tx>
          <c:invertIfNegative val="0"/>
          <c:cat>
            <c:strRef>
              <c:f>データシート!$D$12:$AY$12</c:f>
              <c:strCache>
                <c:ptCount val="48"/>
                <c:pt idx="0">
                  <c:v>1975</c:v>
                </c:pt>
                <c:pt idx="1">
                  <c:v>76</c:v>
                </c:pt>
                <c:pt idx="2">
                  <c:v>77</c:v>
                </c:pt>
                <c:pt idx="3">
                  <c:v>78</c:v>
                </c:pt>
                <c:pt idx="4">
                  <c:v>79</c:v>
                </c:pt>
                <c:pt idx="5">
                  <c:v>80</c:v>
                </c:pt>
                <c:pt idx="6">
                  <c:v>81</c:v>
                </c:pt>
                <c:pt idx="7">
                  <c:v>82</c:v>
                </c:pt>
                <c:pt idx="8">
                  <c:v>83</c:v>
                </c:pt>
                <c:pt idx="9">
                  <c:v>84</c:v>
                </c:pt>
                <c:pt idx="10">
                  <c:v>85</c:v>
                </c:pt>
                <c:pt idx="11">
                  <c:v>86</c:v>
                </c:pt>
                <c:pt idx="12">
                  <c:v>87</c:v>
                </c:pt>
                <c:pt idx="13">
                  <c:v>88</c:v>
                </c:pt>
                <c:pt idx="14">
                  <c:v>89</c:v>
                </c:pt>
                <c:pt idx="15">
                  <c:v>90</c:v>
                </c:pt>
                <c:pt idx="16">
                  <c:v>91</c:v>
                </c:pt>
                <c:pt idx="17">
                  <c:v>92</c:v>
                </c:pt>
                <c:pt idx="18">
                  <c:v>93</c:v>
                </c:pt>
                <c:pt idx="19">
                  <c:v>94</c:v>
                </c:pt>
                <c:pt idx="20">
                  <c:v>95</c:v>
                </c:pt>
                <c:pt idx="21">
                  <c:v>96</c:v>
                </c:pt>
                <c:pt idx="22">
                  <c:v>97</c:v>
                </c:pt>
                <c:pt idx="23">
                  <c:v>98</c:v>
                </c:pt>
                <c:pt idx="24">
                  <c:v>99</c:v>
                </c:pt>
                <c:pt idx="25">
                  <c:v>2000</c:v>
                </c:pt>
                <c:pt idx="26">
                  <c:v>01</c:v>
                </c:pt>
                <c:pt idx="27">
                  <c:v>02</c:v>
                </c:pt>
                <c:pt idx="28">
                  <c:v>03</c:v>
                </c:pt>
                <c:pt idx="29">
                  <c:v>04</c:v>
                </c:pt>
                <c:pt idx="30">
                  <c:v>05</c:v>
                </c:pt>
                <c:pt idx="31">
                  <c:v>06</c:v>
                </c:pt>
                <c:pt idx="32">
                  <c:v>07</c:v>
                </c:pt>
                <c:pt idx="33">
                  <c:v>08</c:v>
                </c:pt>
                <c:pt idx="34">
                  <c:v>09</c:v>
                </c:pt>
                <c:pt idx="35">
                  <c:v>10</c:v>
                </c:pt>
                <c:pt idx="36">
                  <c:v>11</c:v>
                </c:pt>
                <c:pt idx="37">
                  <c:v>12</c:v>
                </c:pt>
                <c:pt idx="38">
                  <c:v>13</c:v>
                </c:pt>
                <c:pt idx="39">
                  <c:v>14</c:v>
                </c:pt>
                <c:pt idx="40">
                  <c:v>15</c:v>
                </c:pt>
                <c:pt idx="41">
                  <c:v>16</c:v>
                </c:pt>
                <c:pt idx="42">
                  <c:v>17</c:v>
                </c:pt>
                <c:pt idx="43">
                  <c:v>18</c:v>
                </c:pt>
                <c:pt idx="44">
                  <c:v>19</c:v>
                </c:pt>
                <c:pt idx="45">
                  <c:v>20</c:v>
                </c:pt>
                <c:pt idx="46">
                  <c:v>21</c:v>
                </c:pt>
                <c:pt idx="47">
                  <c:v>22</c:v>
                </c:pt>
              </c:strCache>
            </c:strRef>
          </c:cat>
          <c:val>
            <c:numRef>
              <c:f>データシート!$D$13:$AY$13</c:f>
              <c:numCache>
                <c:formatCode>#,##0_);[Red]\(#,##0\)</c:formatCode>
                <c:ptCount val="48"/>
                <c:pt idx="0">
                  <c:v>33142</c:v>
                </c:pt>
                <c:pt idx="1">
                  <c:v>37399</c:v>
                </c:pt>
                <c:pt idx="2">
                  <c:v>41526</c:v>
                </c:pt>
                <c:pt idx="3">
                  <c:v>48024</c:v>
                </c:pt>
                <c:pt idx="4">
                  <c:v>52081</c:v>
                </c:pt>
                <c:pt idx="5">
                  <c:v>57433</c:v>
                </c:pt>
                <c:pt idx="6">
                  <c:v>61249</c:v>
                </c:pt>
                <c:pt idx="7">
                  <c:v>61536</c:v>
                </c:pt>
                <c:pt idx="8">
                  <c:v>61151</c:v>
                </c:pt>
                <c:pt idx="9">
                  <c:v>63742</c:v>
                </c:pt>
                <c:pt idx="10">
                  <c:v>66078</c:v>
                </c:pt>
                <c:pt idx="11">
                  <c:v>63921</c:v>
                </c:pt>
                <c:pt idx="12">
                  <c:v>68488</c:v>
                </c:pt>
                <c:pt idx="13">
                  <c:v>65983</c:v>
                </c:pt>
                <c:pt idx="14">
                  <c:v>67847</c:v>
                </c:pt>
                <c:pt idx="15">
                  <c:v>68120</c:v>
                </c:pt>
                <c:pt idx="16">
                  <c:v>66485</c:v>
                </c:pt>
                <c:pt idx="17">
                  <c:v>69716</c:v>
                </c:pt>
                <c:pt idx="18">
                  <c:v>67079</c:v>
                </c:pt>
                <c:pt idx="19">
                  <c:v>65303</c:v>
                </c:pt>
                <c:pt idx="20">
                  <c:v>64398</c:v>
                </c:pt>
                <c:pt idx="21">
                  <c:v>62251</c:v>
                </c:pt>
                <c:pt idx="22">
                  <c:v>61059</c:v>
                </c:pt>
                <c:pt idx="23">
                  <c:v>56992</c:v>
                </c:pt>
                <c:pt idx="24">
                  <c:v>59943</c:v>
                </c:pt>
                <c:pt idx="25">
                  <c:v>53357</c:v>
                </c:pt>
                <c:pt idx="26">
                  <c:v>49527</c:v>
                </c:pt>
                <c:pt idx="27">
                  <c:v>45670</c:v>
                </c:pt>
                <c:pt idx="28">
                  <c:v>45857</c:v>
                </c:pt>
                <c:pt idx="29">
                  <c:v>41760</c:v>
                </c:pt>
                <c:pt idx="30">
                  <c:v>40368</c:v>
                </c:pt>
                <c:pt idx="31">
                  <c:v>37998</c:v>
                </c:pt>
                <c:pt idx="32">
                  <c:v>35905</c:v>
                </c:pt>
                <c:pt idx="33">
                  <c:v>33971</c:v>
                </c:pt>
                <c:pt idx="34">
                  <c:v>33852</c:v>
                </c:pt>
                <c:pt idx="35">
                  <c:v>30997</c:v>
                </c:pt>
                <c:pt idx="36">
                  <c:v>29220</c:v>
                </c:pt>
                <c:pt idx="37">
                  <c:v>28283</c:v>
                </c:pt>
                <c:pt idx="38">
                  <c:v>26842</c:v>
                </c:pt>
                <c:pt idx="39">
                  <c:v>25119</c:v>
                </c:pt>
                <c:pt idx="40">
                  <c:v>24860</c:v>
                </c:pt>
                <c:pt idx="41">
                  <c:v>21648.026819923372</c:v>
                </c:pt>
                <c:pt idx="42">
                  <c:v>21151</c:v>
                </c:pt>
                <c:pt idx="43">
                  <c:v>19817</c:v>
                </c:pt>
                <c:pt idx="44">
                  <c:v>18236.671660423999</c:v>
                </c:pt>
                <c:pt idx="45">
                  <c:v>16973.414091470953</c:v>
                </c:pt>
                <c:pt idx="46">
                  <c:v>16224</c:v>
                </c:pt>
                <c:pt idx="47">
                  <c:v>15004</c:v>
                </c:pt>
              </c:numCache>
            </c:numRef>
          </c:val>
          <c:extLst>
            <c:ext xmlns:c16="http://schemas.microsoft.com/office/drawing/2014/chart" uri="{C3380CC4-5D6E-409C-BE32-E72D297353CC}">
              <c16:uniqueId val="{00000000-1EC1-485E-AE6F-59DD6AA4375F}"/>
            </c:ext>
          </c:extLst>
        </c:ser>
        <c:ser>
          <c:idx val="2"/>
          <c:order val="1"/>
          <c:tx>
            <c:strRef>
              <c:f>データシート!$C$16</c:f>
              <c:strCache>
                <c:ptCount val="1"/>
                <c:pt idx="0">
                  <c:v>電子書籍</c:v>
                </c:pt>
              </c:strCache>
            </c:strRef>
          </c:tx>
          <c:spPr>
            <a:pattFill prst="pct50">
              <a:fgClr>
                <a:schemeClr val="tx2"/>
              </a:fgClr>
              <a:bgClr>
                <a:schemeClr val="bg1"/>
              </a:bgClr>
            </a:pattFill>
          </c:spPr>
          <c:invertIfNegative val="0"/>
          <c:cat>
            <c:strRef>
              <c:f>データシート!$D$12:$AY$12</c:f>
              <c:strCache>
                <c:ptCount val="48"/>
                <c:pt idx="0">
                  <c:v>1975</c:v>
                </c:pt>
                <c:pt idx="1">
                  <c:v>76</c:v>
                </c:pt>
                <c:pt idx="2">
                  <c:v>77</c:v>
                </c:pt>
                <c:pt idx="3">
                  <c:v>78</c:v>
                </c:pt>
                <c:pt idx="4">
                  <c:v>79</c:v>
                </c:pt>
                <c:pt idx="5">
                  <c:v>80</c:v>
                </c:pt>
                <c:pt idx="6">
                  <c:v>81</c:v>
                </c:pt>
                <c:pt idx="7">
                  <c:v>82</c:v>
                </c:pt>
                <c:pt idx="8">
                  <c:v>83</c:v>
                </c:pt>
                <c:pt idx="9">
                  <c:v>84</c:v>
                </c:pt>
                <c:pt idx="10">
                  <c:v>85</c:v>
                </c:pt>
                <c:pt idx="11">
                  <c:v>86</c:v>
                </c:pt>
                <c:pt idx="12">
                  <c:v>87</c:v>
                </c:pt>
                <c:pt idx="13">
                  <c:v>88</c:v>
                </c:pt>
                <c:pt idx="14">
                  <c:v>89</c:v>
                </c:pt>
                <c:pt idx="15">
                  <c:v>90</c:v>
                </c:pt>
                <c:pt idx="16">
                  <c:v>91</c:v>
                </c:pt>
                <c:pt idx="17">
                  <c:v>92</c:v>
                </c:pt>
                <c:pt idx="18">
                  <c:v>93</c:v>
                </c:pt>
                <c:pt idx="19">
                  <c:v>94</c:v>
                </c:pt>
                <c:pt idx="20">
                  <c:v>95</c:v>
                </c:pt>
                <c:pt idx="21">
                  <c:v>96</c:v>
                </c:pt>
                <c:pt idx="22">
                  <c:v>97</c:v>
                </c:pt>
                <c:pt idx="23">
                  <c:v>98</c:v>
                </c:pt>
                <c:pt idx="24">
                  <c:v>99</c:v>
                </c:pt>
                <c:pt idx="25">
                  <c:v>2000</c:v>
                </c:pt>
                <c:pt idx="26">
                  <c:v>01</c:v>
                </c:pt>
                <c:pt idx="27">
                  <c:v>02</c:v>
                </c:pt>
                <c:pt idx="28">
                  <c:v>03</c:v>
                </c:pt>
                <c:pt idx="29">
                  <c:v>04</c:v>
                </c:pt>
                <c:pt idx="30">
                  <c:v>05</c:v>
                </c:pt>
                <c:pt idx="31">
                  <c:v>06</c:v>
                </c:pt>
                <c:pt idx="32">
                  <c:v>07</c:v>
                </c:pt>
                <c:pt idx="33">
                  <c:v>08</c:v>
                </c:pt>
                <c:pt idx="34">
                  <c:v>09</c:v>
                </c:pt>
                <c:pt idx="35">
                  <c:v>10</c:v>
                </c:pt>
                <c:pt idx="36">
                  <c:v>11</c:v>
                </c:pt>
                <c:pt idx="37">
                  <c:v>12</c:v>
                </c:pt>
                <c:pt idx="38">
                  <c:v>13</c:v>
                </c:pt>
                <c:pt idx="39">
                  <c:v>14</c:v>
                </c:pt>
                <c:pt idx="40">
                  <c:v>15</c:v>
                </c:pt>
                <c:pt idx="41">
                  <c:v>16</c:v>
                </c:pt>
                <c:pt idx="42">
                  <c:v>17</c:v>
                </c:pt>
                <c:pt idx="43">
                  <c:v>18</c:v>
                </c:pt>
                <c:pt idx="44">
                  <c:v>19</c:v>
                </c:pt>
                <c:pt idx="45">
                  <c:v>20</c:v>
                </c:pt>
                <c:pt idx="46">
                  <c:v>21</c:v>
                </c:pt>
                <c:pt idx="47">
                  <c:v>22</c:v>
                </c:pt>
              </c:strCache>
            </c:strRef>
          </c:cat>
          <c:val>
            <c:numRef>
              <c:f>データシート!$D$16:$AY$16</c:f>
              <c:numCache>
                <c:formatCode>General</c:formatCode>
                <c:ptCount val="48"/>
                <c:pt idx="35" formatCode="#,##0_);[Red]\(#,##0\)">
                  <c:v>846</c:v>
                </c:pt>
                <c:pt idx="36" formatCode="#,##0_);[Red]\(#,##0\)">
                  <c:v>939</c:v>
                </c:pt>
                <c:pt idx="37" formatCode="#,##0_);[Red]\(#,##0\)">
                  <c:v>1300</c:v>
                </c:pt>
                <c:pt idx="38" formatCode="#,##0_);[Red]\(#,##0\)">
                  <c:v>1212</c:v>
                </c:pt>
                <c:pt idx="39" formatCode="#,##0_);[Red]\(#,##0\)">
                  <c:v>1320</c:v>
                </c:pt>
                <c:pt idx="40" formatCode="#,##0_);[Red]\(#,##0\)">
                  <c:v>1369</c:v>
                </c:pt>
                <c:pt idx="41" formatCode="#,##0_);[Red]\(#,##0\)">
                  <c:v>1617.6666666666667</c:v>
                </c:pt>
                <c:pt idx="42" formatCode="#,##0_);[Red]\(#,##0\)">
                  <c:v>1961</c:v>
                </c:pt>
                <c:pt idx="43" formatCode="#,##0_);[Red]\(#,##0\)">
                  <c:v>1956</c:v>
                </c:pt>
                <c:pt idx="44" formatCode="#,##0_);[Red]\(#,##0\)">
                  <c:v>2105.6329588015001</c:v>
                </c:pt>
                <c:pt idx="45" formatCode="#,##0_);[Red]\(#,##0\)">
                  <c:v>3529.3040791100125</c:v>
                </c:pt>
                <c:pt idx="46" formatCode="#,##0_);[Red]\(#,##0\)">
                  <c:v>3506</c:v>
                </c:pt>
                <c:pt idx="47" formatCode="#,##0_);[Red]\(#,##0\)">
                  <c:v>2898</c:v>
                </c:pt>
              </c:numCache>
            </c:numRef>
          </c:val>
          <c:extLst>
            <c:ext xmlns:c16="http://schemas.microsoft.com/office/drawing/2014/chart" uri="{C3380CC4-5D6E-409C-BE32-E72D297353CC}">
              <c16:uniqueId val="{00000003-1EC1-485E-AE6F-59DD6AA4375F}"/>
            </c:ext>
          </c:extLst>
        </c:ser>
        <c:ser>
          <c:idx val="3"/>
          <c:order val="2"/>
          <c:tx>
            <c:strRef>
              <c:f>データシート!$C$14</c:f>
              <c:strCache>
                <c:ptCount val="1"/>
                <c:pt idx="0">
                  <c:v>雑誌</c:v>
                </c:pt>
              </c:strCache>
            </c:strRef>
          </c:tx>
          <c:spPr>
            <a:pattFill prst="pct90">
              <a:fgClr>
                <a:schemeClr val="accent2"/>
              </a:fgClr>
              <a:bgClr>
                <a:schemeClr val="bg1"/>
              </a:bgClr>
            </a:pattFill>
          </c:spPr>
          <c:invertIfNegative val="0"/>
          <c:cat>
            <c:strRef>
              <c:f>データシート!$D$12:$AY$12</c:f>
              <c:strCache>
                <c:ptCount val="48"/>
                <c:pt idx="0">
                  <c:v>1975</c:v>
                </c:pt>
                <c:pt idx="1">
                  <c:v>76</c:v>
                </c:pt>
                <c:pt idx="2">
                  <c:v>77</c:v>
                </c:pt>
                <c:pt idx="3">
                  <c:v>78</c:v>
                </c:pt>
                <c:pt idx="4">
                  <c:v>79</c:v>
                </c:pt>
                <c:pt idx="5">
                  <c:v>80</c:v>
                </c:pt>
                <c:pt idx="6">
                  <c:v>81</c:v>
                </c:pt>
                <c:pt idx="7">
                  <c:v>82</c:v>
                </c:pt>
                <c:pt idx="8">
                  <c:v>83</c:v>
                </c:pt>
                <c:pt idx="9">
                  <c:v>84</c:v>
                </c:pt>
                <c:pt idx="10">
                  <c:v>85</c:v>
                </c:pt>
                <c:pt idx="11">
                  <c:v>86</c:v>
                </c:pt>
                <c:pt idx="12">
                  <c:v>87</c:v>
                </c:pt>
                <c:pt idx="13">
                  <c:v>88</c:v>
                </c:pt>
                <c:pt idx="14">
                  <c:v>89</c:v>
                </c:pt>
                <c:pt idx="15">
                  <c:v>90</c:v>
                </c:pt>
                <c:pt idx="16">
                  <c:v>91</c:v>
                </c:pt>
                <c:pt idx="17">
                  <c:v>92</c:v>
                </c:pt>
                <c:pt idx="18">
                  <c:v>93</c:v>
                </c:pt>
                <c:pt idx="19">
                  <c:v>94</c:v>
                </c:pt>
                <c:pt idx="20">
                  <c:v>95</c:v>
                </c:pt>
                <c:pt idx="21">
                  <c:v>96</c:v>
                </c:pt>
                <c:pt idx="22">
                  <c:v>97</c:v>
                </c:pt>
                <c:pt idx="23">
                  <c:v>98</c:v>
                </c:pt>
                <c:pt idx="24">
                  <c:v>99</c:v>
                </c:pt>
                <c:pt idx="25">
                  <c:v>2000</c:v>
                </c:pt>
                <c:pt idx="26">
                  <c:v>01</c:v>
                </c:pt>
                <c:pt idx="27">
                  <c:v>02</c:v>
                </c:pt>
                <c:pt idx="28">
                  <c:v>03</c:v>
                </c:pt>
                <c:pt idx="29">
                  <c:v>04</c:v>
                </c:pt>
                <c:pt idx="30">
                  <c:v>05</c:v>
                </c:pt>
                <c:pt idx="31">
                  <c:v>06</c:v>
                </c:pt>
                <c:pt idx="32">
                  <c:v>07</c:v>
                </c:pt>
                <c:pt idx="33">
                  <c:v>08</c:v>
                </c:pt>
                <c:pt idx="34">
                  <c:v>09</c:v>
                </c:pt>
                <c:pt idx="35">
                  <c:v>10</c:v>
                </c:pt>
                <c:pt idx="36">
                  <c:v>11</c:v>
                </c:pt>
                <c:pt idx="37">
                  <c:v>12</c:v>
                </c:pt>
                <c:pt idx="38">
                  <c:v>13</c:v>
                </c:pt>
                <c:pt idx="39">
                  <c:v>14</c:v>
                </c:pt>
                <c:pt idx="40">
                  <c:v>15</c:v>
                </c:pt>
                <c:pt idx="41">
                  <c:v>16</c:v>
                </c:pt>
                <c:pt idx="42">
                  <c:v>17</c:v>
                </c:pt>
                <c:pt idx="43">
                  <c:v>18</c:v>
                </c:pt>
                <c:pt idx="44">
                  <c:v>19</c:v>
                </c:pt>
                <c:pt idx="45">
                  <c:v>20</c:v>
                </c:pt>
                <c:pt idx="46">
                  <c:v>21</c:v>
                </c:pt>
                <c:pt idx="47">
                  <c:v>22</c:v>
                </c:pt>
              </c:strCache>
            </c:strRef>
          </c:cat>
          <c:val>
            <c:numRef>
              <c:f>データシート!$D$14:$AY$14</c:f>
              <c:numCache>
                <c:formatCode>#,##0_);[Red]\(#,##0\)</c:formatCode>
                <c:ptCount val="48"/>
                <c:pt idx="0">
                  <c:v>17939</c:v>
                </c:pt>
                <c:pt idx="1">
                  <c:v>21104</c:v>
                </c:pt>
                <c:pt idx="2">
                  <c:v>22093</c:v>
                </c:pt>
                <c:pt idx="3">
                  <c:v>23766</c:v>
                </c:pt>
                <c:pt idx="4">
                  <c:v>24369</c:v>
                </c:pt>
                <c:pt idx="5">
                  <c:v>29278</c:v>
                </c:pt>
                <c:pt idx="6">
                  <c:v>32764</c:v>
                </c:pt>
                <c:pt idx="7">
                  <c:v>36766</c:v>
                </c:pt>
                <c:pt idx="8">
                  <c:v>40732</c:v>
                </c:pt>
                <c:pt idx="9">
                  <c:v>39461</c:v>
                </c:pt>
                <c:pt idx="10">
                  <c:v>40837</c:v>
                </c:pt>
                <c:pt idx="11">
                  <c:v>41547</c:v>
                </c:pt>
                <c:pt idx="12">
                  <c:v>40118</c:v>
                </c:pt>
                <c:pt idx="13">
                  <c:v>41767</c:v>
                </c:pt>
                <c:pt idx="14">
                  <c:v>42100</c:v>
                </c:pt>
                <c:pt idx="15">
                  <c:v>46325</c:v>
                </c:pt>
                <c:pt idx="16">
                  <c:v>48891</c:v>
                </c:pt>
                <c:pt idx="17">
                  <c:v>49751</c:v>
                </c:pt>
                <c:pt idx="18">
                  <c:v>49543</c:v>
                </c:pt>
                <c:pt idx="19">
                  <c:v>46147</c:v>
                </c:pt>
                <c:pt idx="20">
                  <c:v>46380</c:v>
                </c:pt>
                <c:pt idx="21">
                  <c:v>48894</c:v>
                </c:pt>
                <c:pt idx="22">
                  <c:v>52374</c:v>
                </c:pt>
                <c:pt idx="23">
                  <c:v>55366</c:v>
                </c:pt>
                <c:pt idx="24">
                  <c:v>56964</c:v>
                </c:pt>
                <c:pt idx="25">
                  <c:v>51301</c:v>
                </c:pt>
                <c:pt idx="26">
                  <c:v>49291</c:v>
                </c:pt>
                <c:pt idx="27">
                  <c:v>50503</c:v>
                </c:pt>
                <c:pt idx="28">
                  <c:v>51179</c:v>
                </c:pt>
                <c:pt idx="29">
                  <c:v>56935</c:v>
                </c:pt>
                <c:pt idx="30">
                  <c:v>39137</c:v>
                </c:pt>
                <c:pt idx="31">
                  <c:v>36925</c:v>
                </c:pt>
                <c:pt idx="32">
                  <c:v>33576</c:v>
                </c:pt>
                <c:pt idx="33">
                  <c:v>30347</c:v>
                </c:pt>
                <c:pt idx="34">
                  <c:v>26084</c:v>
                </c:pt>
                <c:pt idx="35">
                  <c:v>22710</c:v>
                </c:pt>
                <c:pt idx="36">
                  <c:v>20802</c:v>
                </c:pt>
                <c:pt idx="37">
                  <c:v>18938</c:v>
                </c:pt>
                <c:pt idx="38">
                  <c:v>18587</c:v>
                </c:pt>
                <c:pt idx="39">
                  <c:v>19175</c:v>
                </c:pt>
                <c:pt idx="40">
                  <c:v>18808</c:v>
                </c:pt>
                <c:pt idx="41">
                  <c:v>16934.934865900384</c:v>
                </c:pt>
                <c:pt idx="42">
                  <c:v>15510</c:v>
                </c:pt>
                <c:pt idx="43">
                  <c:v>14610</c:v>
                </c:pt>
                <c:pt idx="44">
                  <c:v>13735.72659176</c:v>
                </c:pt>
                <c:pt idx="45">
                  <c:v>12803.939431396786</c:v>
                </c:pt>
                <c:pt idx="46">
                  <c:v>12303</c:v>
                </c:pt>
                <c:pt idx="47">
                  <c:v>12183</c:v>
                </c:pt>
              </c:numCache>
            </c:numRef>
          </c:val>
          <c:extLst>
            <c:ext xmlns:c16="http://schemas.microsoft.com/office/drawing/2014/chart" uri="{C3380CC4-5D6E-409C-BE32-E72D297353CC}">
              <c16:uniqueId val="{00000001-1EC1-485E-AE6F-59DD6AA4375F}"/>
            </c:ext>
          </c:extLst>
        </c:ser>
        <c:ser>
          <c:idx val="1"/>
          <c:order val="3"/>
          <c:tx>
            <c:strRef>
              <c:f>データシート!$C$15</c:f>
              <c:strCache>
                <c:ptCount val="1"/>
                <c:pt idx="0">
                  <c:v>電子ジャーナル</c:v>
                </c:pt>
              </c:strCache>
            </c:strRef>
          </c:tx>
          <c:spPr>
            <a:solidFill>
              <a:schemeClr val="accent5"/>
            </a:solidFill>
          </c:spPr>
          <c:invertIfNegative val="0"/>
          <c:cat>
            <c:strRef>
              <c:f>データシート!$D$12:$AY$12</c:f>
              <c:strCache>
                <c:ptCount val="48"/>
                <c:pt idx="0">
                  <c:v>1975</c:v>
                </c:pt>
                <c:pt idx="1">
                  <c:v>76</c:v>
                </c:pt>
                <c:pt idx="2">
                  <c:v>77</c:v>
                </c:pt>
                <c:pt idx="3">
                  <c:v>78</c:v>
                </c:pt>
                <c:pt idx="4">
                  <c:v>79</c:v>
                </c:pt>
                <c:pt idx="5">
                  <c:v>80</c:v>
                </c:pt>
                <c:pt idx="6">
                  <c:v>81</c:v>
                </c:pt>
                <c:pt idx="7">
                  <c:v>82</c:v>
                </c:pt>
                <c:pt idx="8">
                  <c:v>83</c:v>
                </c:pt>
                <c:pt idx="9">
                  <c:v>84</c:v>
                </c:pt>
                <c:pt idx="10">
                  <c:v>85</c:v>
                </c:pt>
                <c:pt idx="11">
                  <c:v>86</c:v>
                </c:pt>
                <c:pt idx="12">
                  <c:v>87</c:v>
                </c:pt>
                <c:pt idx="13">
                  <c:v>88</c:v>
                </c:pt>
                <c:pt idx="14">
                  <c:v>89</c:v>
                </c:pt>
                <c:pt idx="15">
                  <c:v>90</c:v>
                </c:pt>
                <c:pt idx="16">
                  <c:v>91</c:v>
                </c:pt>
                <c:pt idx="17">
                  <c:v>92</c:v>
                </c:pt>
                <c:pt idx="18">
                  <c:v>93</c:v>
                </c:pt>
                <c:pt idx="19">
                  <c:v>94</c:v>
                </c:pt>
                <c:pt idx="20">
                  <c:v>95</c:v>
                </c:pt>
                <c:pt idx="21">
                  <c:v>96</c:v>
                </c:pt>
                <c:pt idx="22">
                  <c:v>97</c:v>
                </c:pt>
                <c:pt idx="23">
                  <c:v>98</c:v>
                </c:pt>
                <c:pt idx="24">
                  <c:v>99</c:v>
                </c:pt>
                <c:pt idx="25">
                  <c:v>2000</c:v>
                </c:pt>
                <c:pt idx="26">
                  <c:v>01</c:v>
                </c:pt>
                <c:pt idx="27">
                  <c:v>02</c:v>
                </c:pt>
                <c:pt idx="28">
                  <c:v>03</c:v>
                </c:pt>
                <c:pt idx="29">
                  <c:v>04</c:v>
                </c:pt>
                <c:pt idx="30">
                  <c:v>05</c:v>
                </c:pt>
                <c:pt idx="31">
                  <c:v>06</c:v>
                </c:pt>
                <c:pt idx="32">
                  <c:v>07</c:v>
                </c:pt>
                <c:pt idx="33">
                  <c:v>08</c:v>
                </c:pt>
                <c:pt idx="34">
                  <c:v>09</c:v>
                </c:pt>
                <c:pt idx="35">
                  <c:v>10</c:v>
                </c:pt>
                <c:pt idx="36">
                  <c:v>11</c:v>
                </c:pt>
                <c:pt idx="37">
                  <c:v>12</c:v>
                </c:pt>
                <c:pt idx="38">
                  <c:v>13</c:v>
                </c:pt>
                <c:pt idx="39">
                  <c:v>14</c:v>
                </c:pt>
                <c:pt idx="40">
                  <c:v>15</c:v>
                </c:pt>
                <c:pt idx="41">
                  <c:v>16</c:v>
                </c:pt>
                <c:pt idx="42">
                  <c:v>17</c:v>
                </c:pt>
                <c:pt idx="43">
                  <c:v>18</c:v>
                </c:pt>
                <c:pt idx="44">
                  <c:v>19</c:v>
                </c:pt>
                <c:pt idx="45">
                  <c:v>20</c:v>
                </c:pt>
                <c:pt idx="46">
                  <c:v>21</c:v>
                </c:pt>
                <c:pt idx="47">
                  <c:v>22</c:v>
                </c:pt>
              </c:strCache>
            </c:strRef>
          </c:cat>
          <c:val>
            <c:numRef>
              <c:f>データシート!$D$15:$AY$15</c:f>
              <c:numCache>
                <c:formatCode>General</c:formatCode>
                <c:ptCount val="48"/>
                <c:pt idx="29" formatCode="#,##0_);[Red]\(#,##0\)">
                  <c:v>8656</c:v>
                </c:pt>
                <c:pt idx="30" formatCode="#,##0_);[Red]\(#,##0\)">
                  <c:v>12364</c:v>
                </c:pt>
                <c:pt idx="31" formatCode="#,##0_);[Red]\(#,##0\)">
                  <c:v>16291</c:v>
                </c:pt>
                <c:pt idx="32" formatCode="#,##0_);[Red]\(#,##0\)">
                  <c:v>20646</c:v>
                </c:pt>
                <c:pt idx="33" formatCode="#,##0_);[Red]\(#,##0\)">
                  <c:v>24262</c:v>
                </c:pt>
                <c:pt idx="34" formatCode="#,##0_);[Red]\(#,##0\)">
                  <c:v>26392</c:v>
                </c:pt>
                <c:pt idx="35" formatCode="#,##0_);[Red]\(#,##0\)">
                  <c:v>26937</c:v>
                </c:pt>
                <c:pt idx="36" formatCode="#,##0_);[Red]\(#,##0\)">
                  <c:v>27989</c:v>
                </c:pt>
                <c:pt idx="37" formatCode="#,##0_);[Red]\(#,##0\)">
                  <c:v>29389</c:v>
                </c:pt>
                <c:pt idx="38" formatCode="#,##0_);[Red]\(#,##0\)">
                  <c:v>31574</c:v>
                </c:pt>
                <c:pt idx="39" formatCode="#,##0_);[Red]\(#,##0\)">
                  <c:v>35391</c:v>
                </c:pt>
                <c:pt idx="40" formatCode="#,##0_);[Red]\(#,##0\)">
                  <c:v>37875</c:v>
                </c:pt>
                <c:pt idx="41" formatCode="#,##0_);[Red]\(#,##0\)">
                  <c:v>38623.45593869732</c:v>
                </c:pt>
                <c:pt idx="42" formatCode="#,##0_);[Red]\(#,##0\)">
                  <c:v>37831</c:v>
                </c:pt>
                <c:pt idx="43" formatCode="#,##0_);[Red]\(#,##0\)">
                  <c:v>39741</c:v>
                </c:pt>
                <c:pt idx="44" formatCode="#,##0_);[Red]\(#,##0\)">
                  <c:v>40567.651685393001</c:v>
                </c:pt>
                <c:pt idx="45" formatCode="#,##0_);[Red]\(#,##0\)">
                  <c:v>40252.914709517921</c:v>
                </c:pt>
                <c:pt idx="46" formatCode="#,##0_);[Red]\(#,##0\)">
                  <c:v>40512</c:v>
                </c:pt>
                <c:pt idx="47" formatCode="#,##0_);[Red]\(#,##0\)">
                  <c:v>43643</c:v>
                </c:pt>
              </c:numCache>
            </c:numRef>
          </c:val>
          <c:extLst>
            <c:ext xmlns:c16="http://schemas.microsoft.com/office/drawing/2014/chart" uri="{C3380CC4-5D6E-409C-BE32-E72D297353CC}">
              <c16:uniqueId val="{00000002-1EC1-485E-AE6F-59DD6AA4375F}"/>
            </c:ext>
          </c:extLst>
        </c:ser>
        <c:ser>
          <c:idx val="4"/>
          <c:order val="4"/>
          <c:tx>
            <c:strRef>
              <c:f>データシート!$C$17</c:f>
              <c:strCache>
                <c:ptCount val="1"/>
                <c:pt idx="0">
                  <c:v>データベース</c:v>
                </c:pt>
              </c:strCache>
            </c:strRef>
          </c:tx>
          <c:spPr>
            <a:pattFill prst="dkHorz">
              <a:fgClr>
                <a:schemeClr val="accent3"/>
              </a:fgClr>
              <a:bgClr>
                <a:schemeClr val="bg1"/>
              </a:bgClr>
            </a:pattFill>
          </c:spPr>
          <c:invertIfNegative val="0"/>
          <c:cat>
            <c:strRef>
              <c:f>データシート!$D$12:$AY$12</c:f>
              <c:strCache>
                <c:ptCount val="48"/>
                <c:pt idx="0">
                  <c:v>1975</c:v>
                </c:pt>
                <c:pt idx="1">
                  <c:v>76</c:v>
                </c:pt>
                <c:pt idx="2">
                  <c:v>77</c:v>
                </c:pt>
                <c:pt idx="3">
                  <c:v>78</c:v>
                </c:pt>
                <c:pt idx="4">
                  <c:v>79</c:v>
                </c:pt>
                <c:pt idx="5">
                  <c:v>80</c:v>
                </c:pt>
                <c:pt idx="6">
                  <c:v>81</c:v>
                </c:pt>
                <c:pt idx="7">
                  <c:v>82</c:v>
                </c:pt>
                <c:pt idx="8">
                  <c:v>83</c:v>
                </c:pt>
                <c:pt idx="9">
                  <c:v>84</c:v>
                </c:pt>
                <c:pt idx="10">
                  <c:v>85</c:v>
                </c:pt>
                <c:pt idx="11">
                  <c:v>86</c:v>
                </c:pt>
                <c:pt idx="12">
                  <c:v>87</c:v>
                </c:pt>
                <c:pt idx="13">
                  <c:v>88</c:v>
                </c:pt>
                <c:pt idx="14">
                  <c:v>89</c:v>
                </c:pt>
                <c:pt idx="15">
                  <c:v>90</c:v>
                </c:pt>
                <c:pt idx="16">
                  <c:v>91</c:v>
                </c:pt>
                <c:pt idx="17">
                  <c:v>92</c:v>
                </c:pt>
                <c:pt idx="18">
                  <c:v>93</c:v>
                </c:pt>
                <c:pt idx="19">
                  <c:v>94</c:v>
                </c:pt>
                <c:pt idx="20">
                  <c:v>95</c:v>
                </c:pt>
                <c:pt idx="21">
                  <c:v>96</c:v>
                </c:pt>
                <c:pt idx="22">
                  <c:v>97</c:v>
                </c:pt>
                <c:pt idx="23">
                  <c:v>98</c:v>
                </c:pt>
                <c:pt idx="24">
                  <c:v>99</c:v>
                </c:pt>
                <c:pt idx="25">
                  <c:v>2000</c:v>
                </c:pt>
                <c:pt idx="26">
                  <c:v>01</c:v>
                </c:pt>
                <c:pt idx="27">
                  <c:v>02</c:v>
                </c:pt>
                <c:pt idx="28">
                  <c:v>03</c:v>
                </c:pt>
                <c:pt idx="29">
                  <c:v>04</c:v>
                </c:pt>
                <c:pt idx="30">
                  <c:v>05</c:v>
                </c:pt>
                <c:pt idx="31">
                  <c:v>06</c:v>
                </c:pt>
                <c:pt idx="32">
                  <c:v>07</c:v>
                </c:pt>
                <c:pt idx="33">
                  <c:v>08</c:v>
                </c:pt>
                <c:pt idx="34">
                  <c:v>09</c:v>
                </c:pt>
                <c:pt idx="35">
                  <c:v>10</c:v>
                </c:pt>
                <c:pt idx="36">
                  <c:v>11</c:v>
                </c:pt>
                <c:pt idx="37">
                  <c:v>12</c:v>
                </c:pt>
                <c:pt idx="38">
                  <c:v>13</c:v>
                </c:pt>
                <c:pt idx="39">
                  <c:v>14</c:v>
                </c:pt>
                <c:pt idx="40">
                  <c:v>15</c:v>
                </c:pt>
                <c:pt idx="41">
                  <c:v>16</c:v>
                </c:pt>
                <c:pt idx="42">
                  <c:v>17</c:v>
                </c:pt>
                <c:pt idx="43">
                  <c:v>18</c:v>
                </c:pt>
                <c:pt idx="44">
                  <c:v>19</c:v>
                </c:pt>
                <c:pt idx="45">
                  <c:v>20</c:v>
                </c:pt>
                <c:pt idx="46">
                  <c:v>21</c:v>
                </c:pt>
                <c:pt idx="47">
                  <c:v>22</c:v>
                </c:pt>
              </c:strCache>
            </c:strRef>
          </c:cat>
          <c:val>
            <c:numRef>
              <c:f>データシート!$D$17:$AY$17</c:f>
              <c:numCache>
                <c:formatCode>General</c:formatCode>
                <c:ptCount val="48"/>
                <c:pt idx="35" formatCode="#,##0_);[Red]\(#,##0\)">
                  <c:v>6925</c:v>
                </c:pt>
                <c:pt idx="36" formatCode="#,##0_);[Red]\(#,##0\)">
                  <c:v>7506</c:v>
                </c:pt>
                <c:pt idx="37" formatCode="#,##0_);[Red]\(#,##0\)">
                  <c:v>7852</c:v>
                </c:pt>
                <c:pt idx="38" formatCode="#,##0_);[Red]\(#,##0\)">
                  <c:v>8714</c:v>
                </c:pt>
                <c:pt idx="39" formatCode="#,##0_);[Red]\(#,##0\)">
                  <c:v>9211</c:v>
                </c:pt>
                <c:pt idx="40" formatCode="#,##0_);[Red]\(#,##0\)">
                  <c:v>9693</c:v>
                </c:pt>
                <c:pt idx="41" formatCode="#,##0_);[Red]\(#,##0\)">
                  <c:v>9806.4891443167307</c:v>
                </c:pt>
                <c:pt idx="42" formatCode="#,##0_);[Red]\(#,##0\)">
                  <c:v>10079</c:v>
                </c:pt>
                <c:pt idx="43" formatCode="#,##0_);[Red]\(#,##0\)">
                  <c:v>10341</c:v>
                </c:pt>
                <c:pt idx="44" formatCode="#,##0_);[Red]\(#,##0\)">
                  <c:v>10931.305867665</c:v>
                </c:pt>
                <c:pt idx="45" formatCode="#,##0_);[Red]\(#,##0\)">
                  <c:v>11168.396786155748</c:v>
                </c:pt>
                <c:pt idx="46" formatCode="#,##0_);[Red]\(#,##0\)">
                  <c:v>11711</c:v>
                </c:pt>
                <c:pt idx="47" formatCode="#,##0_);[Red]\(#,##0\)">
                  <c:v>12228</c:v>
                </c:pt>
              </c:numCache>
            </c:numRef>
          </c:val>
          <c:extLst>
            <c:ext xmlns:c16="http://schemas.microsoft.com/office/drawing/2014/chart" uri="{C3380CC4-5D6E-409C-BE32-E72D297353CC}">
              <c16:uniqueId val="{00000004-1EC1-485E-AE6F-59DD6AA4375F}"/>
            </c:ext>
          </c:extLst>
        </c:ser>
        <c:ser>
          <c:idx val="5"/>
          <c:order val="5"/>
          <c:tx>
            <c:strRef>
              <c:f>データシート!$C$18</c:f>
              <c:strCache>
                <c:ptCount val="1"/>
                <c:pt idx="0">
                  <c:v>その他</c:v>
                </c:pt>
              </c:strCache>
            </c:strRef>
          </c:tx>
          <c:invertIfNegative val="0"/>
          <c:cat>
            <c:strRef>
              <c:f>データシート!$D$12:$AY$12</c:f>
              <c:strCache>
                <c:ptCount val="48"/>
                <c:pt idx="0">
                  <c:v>1975</c:v>
                </c:pt>
                <c:pt idx="1">
                  <c:v>76</c:v>
                </c:pt>
                <c:pt idx="2">
                  <c:v>77</c:v>
                </c:pt>
                <c:pt idx="3">
                  <c:v>78</c:v>
                </c:pt>
                <c:pt idx="4">
                  <c:v>79</c:v>
                </c:pt>
                <c:pt idx="5">
                  <c:v>80</c:v>
                </c:pt>
                <c:pt idx="6">
                  <c:v>81</c:v>
                </c:pt>
                <c:pt idx="7">
                  <c:v>82</c:v>
                </c:pt>
                <c:pt idx="8">
                  <c:v>83</c:v>
                </c:pt>
                <c:pt idx="9">
                  <c:v>84</c:v>
                </c:pt>
                <c:pt idx="10">
                  <c:v>85</c:v>
                </c:pt>
                <c:pt idx="11">
                  <c:v>86</c:v>
                </c:pt>
                <c:pt idx="12">
                  <c:v>87</c:v>
                </c:pt>
                <c:pt idx="13">
                  <c:v>88</c:v>
                </c:pt>
                <c:pt idx="14">
                  <c:v>89</c:v>
                </c:pt>
                <c:pt idx="15">
                  <c:v>90</c:v>
                </c:pt>
                <c:pt idx="16">
                  <c:v>91</c:v>
                </c:pt>
                <c:pt idx="17">
                  <c:v>92</c:v>
                </c:pt>
                <c:pt idx="18">
                  <c:v>93</c:v>
                </c:pt>
                <c:pt idx="19">
                  <c:v>94</c:v>
                </c:pt>
                <c:pt idx="20">
                  <c:v>95</c:v>
                </c:pt>
                <c:pt idx="21">
                  <c:v>96</c:v>
                </c:pt>
                <c:pt idx="22">
                  <c:v>97</c:v>
                </c:pt>
                <c:pt idx="23">
                  <c:v>98</c:v>
                </c:pt>
                <c:pt idx="24">
                  <c:v>99</c:v>
                </c:pt>
                <c:pt idx="25">
                  <c:v>2000</c:v>
                </c:pt>
                <c:pt idx="26">
                  <c:v>01</c:v>
                </c:pt>
                <c:pt idx="27">
                  <c:v>02</c:v>
                </c:pt>
                <c:pt idx="28">
                  <c:v>03</c:v>
                </c:pt>
                <c:pt idx="29">
                  <c:v>04</c:v>
                </c:pt>
                <c:pt idx="30">
                  <c:v>05</c:v>
                </c:pt>
                <c:pt idx="31">
                  <c:v>06</c:v>
                </c:pt>
                <c:pt idx="32">
                  <c:v>07</c:v>
                </c:pt>
                <c:pt idx="33">
                  <c:v>08</c:v>
                </c:pt>
                <c:pt idx="34">
                  <c:v>09</c:v>
                </c:pt>
                <c:pt idx="35">
                  <c:v>10</c:v>
                </c:pt>
                <c:pt idx="36">
                  <c:v>11</c:v>
                </c:pt>
                <c:pt idx="37">
                  <c:v>12</c:v>
                </c:pt>
                <c:pt idx="38">
                  <c:v>13</c:v>
                </c:pt>
                <c:pt idx="39">
                  <c:v>14</c:v>
                </c:pt>
                <c:pt idx="40">
                  <c:v>15</c:v>
                </c:pt>
                <c:pt idx="41">
                  <c:v>16</c:v>
                </c:pt>
                <c:pt idx="42">
                  <c:v>17</c:v>
                </c:pt>
                <c:pt idx="43">
                  <c:v>18</c:v>
                </c:pt>
                <c:pt idx="44">
                  <c:v>19</c:v>
                </c:pt>
                <c:pt idx="45">
                  <c:v>20</c:v>
                </c:pt>
                <c:pt idx="46">
                  <c:v>21</c:v>
                </c:pt>
                <c:pt idx="47">
                  <c:v>22</c:v>
                </c:pt>
              </c:strCache>
            </c:strRef>
          </c:cat>
          <c:val>
            <c:numRef>
              <c:f>データシート!$D$18:$AY$18</c:f>
              <c:numCache>
                <c:formatCode>#,##0_);[Red]\(#,##0\)</c:formatCode>
                <c:ptCount val="48"/>
                <c:pt idx="0">
                  <c:v>1513</c:v>
                </c:pt>
                <c:pt idx="1">
                  <c:v>1700</c:v>
                </c:pt>
                <c:pt idx="2">
                  <c:v>2182</c:v>
                </c:pt>
                <c:pt idx="3">
                  <c:v>2826</c:v>
                </c:pt>
                <c:pt idx="4">
                  <c:v>3313</c:v>
                </c:pt>
                <c:pt idx="5">
                  <c:v>3662</c:v>
                </c:pt>
                <c:pt idx="6">
                  <c:v>4122</c:v>
                </c:pt>
                <c:pt idx="7">
                  <c:v>4651</c:v>
                </c:pt>
                <c:pt idx="8">
                  <c:v>5247</c:v>
                </c:pt>
                <c:pt idx="9">
                  <c:v>5942</c:v>
                </c:pt>
                <c:pt idx="10">
                  <c:v>5714</c:v>
                </c:pt>
                <c:pt idx="11">
                  <c:v>6068</c:v>
                </c:pt>
                <c:pt idx="12">
                  <c:v>7069</c:v>
                </c:pt>
                <c:pt idx="13">
                  <c:v>6580</c:v>
                </c:pt>
                <c:pt idx="14">
                  <c:v>6820</c:v>
                </c:pt>
                <c:pt idx="15">
                  <c:v>7655</c:v>
                </c:pt>
                <c:pt idx="16">
                  <c:v>7874</c:v>
                </c:pt>
                <c:pt idx="17">
                  <c:v>8804</c:v>
                </c:pt>
                <c:pt idx="18">
                  <c:v>9442</c:v>
                </c:pt>
                <c:pt idx="19">
                  <c:v>10865</c:v>
                </c:pt>
                <c:pt idx="20">
                  <c:v>10864</c:v>
                </c:pt>
                <c:pt idx="21">
                  <c:v>10762</c:v>
                </c:pt>
                <c:pt idx="22">
                  <c:v>11206</c:v>
                </c:pt>
                <c:pt idx="23">
                  <c:v>11136</c:v>
                </c:pt>
                <c:pt idx="24">
                  <c:v>11750</c:v>
                </c:pt>
                <c:pt idx="25">
                  <c:v>10965</c:v>
                </c:pt>
                <c:pt idx="26">
                  <c:v>10466</c:v>
                </c:pt>
                <c:pt idx="27">
                  <c:v>10814</c:v>
                </c:pt>
                <c:pt idx="28">
                  <c:v>11914</c:v>
                </c:pt>
                <c:pt idx="29">
                  <c:v>7991</c:v>
                </c:pt>
                <c:pt idx="30">
                  <c:v>8540</c:v>
                </c:pt>
                <c:pt idx="31">
                  <c:v>8766</c:v>
                </c:pt>
                <c:pt idx="32">
                  <c:v>9304</c:v>
                </c:pt>
                <c:pt idx="33">
                  <c:v>9395</c:v>
                </c:pt>
                <c:pt idx="34">
                  <c:v>10245</c:v>
                </c:pt>
                <c:pt idx="35">
                  <c:v>4630</c:v>
                </c:pt>
                <c:pt idx="36">
                  <c:v>4184</c:v>
                </c:pt>
                <c:pt idx="37">
                  <c:v>4092</c:v>
                </c:pt>
                <c:pt idx="38">
                  <c:v>3641</c:v>
                </c:pt>
                <c:pt idx="39">
                  <c:v>3445</c:v>
                </c:pt>
                <c:pt idx="40">
                  <c:v>3283</c:v>
                </c:pt>
                <c:pt idx="41">
                  <c:v>3190.8275862068967</c:v>
                </c:pt>
                <c:pt idx="42">
                  <c:v>4236</c:v>
                </c:pt>
                <c:pt idx="43">
                  <c:v>2948</c:v>
                </c:pt>
                <c:pt idx="44">
                  <c:v>2967.049937578</c:v>
                </c:pt>
                <c:pt idx="45">
                  <c:v>2599.6279357231151</c:v>
                </c:pt>
                <c:pt idx="46">
                  <c:v>2712</c:v>
                </c:pt>
                <c:pt idx="47">
                  <c:v>2486</c:v>
                </c:pt>
              </c:numCache>
            </c:numRef>
          </c:val>
          <c:extLst>
            <c:ext xmlns:c16="http://schemas.microsoft.com/office/drawing/2014/chart" uri="{C3380CC4-5D6E-409C-BE32-E72D297353CC}">
              <c16:uniqueId val="{00000005-1EC1-485E-AE6F-59DD6AA4375F}"/>
            </c:ext>
          </c:extLst>
        </c:ser>
        <c:dLbls>
          <c:showLegendKey val="0"/>
          <c:showVal val="0"/>
          <c:showCatName val="0"/>
          <c:showSerName val="0"/>
          <c:showPercent val="0"/>
          <c:showBubbleSize val="0"/>
        </c:dLbls>
        <c:gapWidth val="150"/>
        <c:overlap val="100"/>
        <c:axId val="213766912"/>
        <c:axId val="213768832"/>
      </c:barChart>
      <c:lineChart>
        <c:grouping val="standard"/>
        <c:varyColors val="0"/>
        <c:ser>
          <c:idx val="6"/>
          <c:order val="6"/>
          <c:tx>
            <c:strRef>
              <c:f>データシート!$C$20</c:f>
              <c:strCache>
                <c:ptCount val="1"/>
                <c:pt idx="0">
                  <c:v>対大学総経費比率</c:v>
                </c:pt>
              </c:strCache>
            </c:strRef>
          </c:tx>
          <c:cat>
            <c:strRef>
              <c:f>データシート!$D$12:$AY$12</c:f>
              <c:strCache>
                <c:ptCount val="48"/>
                <c:pt idx="0">
                  <c:v>1975</c:v>
                </c:pt>
                <c:pt idx="1">
                  <c:v>76</c:v>
                </c:pt>
                <c:pt idx="2">
                  <c:v>77</c:v>
                </c:pt>
                <c:pt idx="3">
                  <c:v>78</c:v>
                </c:pt>
                <c:pt idx="4">
                  <c:v>79</c:v>
                </c:pt>
                <c:pt idx="5">
                  <c:v>80</c:v>
                </c:pt>
                <c:pt idx="6">
                  <c:v>81</c:v>
                </c:pt>
                <c:pt idx="7">
                  <c:v>82</c:v>
                </c:pt>
                <c:pt idx="8">
                  <c:v>83</c:v>
                </c:pt>
                <c:pt idx="9">
                  <c:v>84</c:v>
                </c:pt>
                <c:pt idx="10">
                  <c:v>85</c:v>
                </c:pt>
                <c:pt idx="11">
                  <c:v>86</c:v>
                </c:pt>
                <c:pt idx="12">
                  <c:v>87</c:v>
                </c:pt>
                <c:pt idx="13">
                  <c:v>88</c:v>
                </c:pt>
                <c:pt idx="14">
                  <c:v>89</c:v>
                </c:pt>
                <c:pt idx="15">
                  <c:v>90</c:v>
                </c:pt>
                <c:pt idx="16">
                  <c:v>91</c:v>
                </c:pt>
                <c:pt idx="17">
                  <c:v>92</c:v>
                </c:pt>
                <c:pt idx="18">
                  <c:v>93</c:v>
                </c:pt>
                <c:pt idx="19">
                  <c:v>94</c:v>
                </c:pt>
                <c:pt idx="20">
                  <c:v>95</c:v>
                </c:pt>
                <c:pt idx="21">
                  <c:v>96</c:v>
                </c:pt>
                <c:pt idx="22">
                  <c:v>97</c:v>
                </c:pt>
                <c:pt idx="23">
                  <c:v>98</c:v>
                </c:pt>
                <c:pt idx="24">
                  <c:v>99</c:v>
                </c:pt>
                <c:pt idx="25">
                  <c:v>2000</c:v>
                </c:pt>
                <c:pt idx="26">
                  <c:v>01</c:v>
                </c:pt>
                <c:pt idx="27">
                  <c:v>02</c:v>
                </c:pt>
                <c:pt idx="28">
                  <c:v>03</c:v>
                </c:pt>
                <c:pt idx="29">
                  <c:v>04</c:v>
                </c:pt>
                <c:pt idx="30">
                  <c:v>05</c:v>
                </c:pt>
                <c:pt idx="31">
                  <c:v>06</c:v>
                </c:pt>
                <c:pt idx="32">
                  <c:v>07</c:v>
                </c:pt>
                <c:pt idx="33">
                  <c:v>08</c:v>
                </c:pt>
                <c:pt idx="34">
                  <c:v>09</c:v>
                </c:pt>
                <c:pt idx="35">
                  <c:v>10</c:v>
                </c:pt>
                <c:pt idx="36">
                  <c:v>11</c:v>
                </c:pt>
                <c:pt idx="37">
                  <c:v>12</c:v>
                </c:pt>
                <c:pt idx="38">
                  <c:v>13</c:v>
                </c:pt>
                <c:pt idx="39">
                  <c:v>14</c:v>
                </c:pt>
                <c:pt idx="40">
                  <c:v>15</c:v>
                </c:pt>
                <c:pt idx="41">
                  <c:v>16</c:v>
                </c:pt>
                <c:pt idx="42">
                  <c:v>17</c:v>
                </c:pt>
                <c:pt idx="43">
                  <c:v>18</c:v>
                </c:pt>
                <c:pt idx="44">
                  <c:v>19</c:v>
                </c:pt>
                <c:pt idx="45">
                  <c:v>20</c:v>
                </c:pt>
                <c:pt idx="46">
                  <c:v>21</c:v>
                </c:pt>
                <c:pt idx="47">
                  <c:v>22</c:v>
                </c:pt>
              </c:strCache>
            </c:strRef>
          </c:cat>
          <c:val>
            <c:numRef>
              <c:f>データシート!$D$20:$AY$20</c:f>
              <c:numCache>
                <c:formatCode>#,##0.00_);[Red]\(#,##0.00\)</c:formatCode>
                <c:ptCount val="48"/>
                <c:pt idx="0">
                  <c:v>1.9414913252122554</c:v>
                </c:pt>
                <c:pt idx="1">
                  <c:v>1.8271016691957509</c:v>
                </c:pt>
                <c:pt idx="2">
                  <c:v>1.8493816750983698</c:v>
                </c:pt>
                <c:pt idx="3">
                  <c:v>1.753171992481203</c:v>
                </c:pt>
                <c:pt idx="4">
                  <c:v>1.7705163293800095</c:v>
                </c:pt>
                <c:pt idx="5">
                  <c:v>1.8682226230406267</c:v>
                </c:pt>
                <c:pt idx="6">
                  <c:v>1.8708466670199864</c:v>
                </c:pt>
                <c:pt idx="7">
                  <c:v>1.8381554099570054</c:v>
                </c:pt>
                <c:pt idx="8">
                  <c:v>1.8731931782594395</c:v>
                </c:pt>
                <c:pt idx="9">
                  <c:v>1.7154725105530362</c:v>
                </c:pt>
                <c:pt idx="10">
                  <c:v>1.7041071964070165</c:v>
                </c:pt>
                <c:pt idx="11">
                  <c:v>1.6561277886352359</c:v>
                </c:pt>
                <c:pt idx="12">
                  <c:v>1.6371584223043607</c:v>
                </c:pt>
                <c:pt idx="13">
                  <c:v>1.6128051614730725</c:v>
                </c:pt>
                <c:pt idx="14">
                  <c:v>1.562078601180666</c:v>
                </c:pt>
                <c:pt idx="15">
                  <c:v>1.6413055167222281</c:v>
                </c:pt>
                <c:pt idx="16">
                  <c:v>1.584253128812843</c:v>
                </c:pt>
                <c:pt idx="17">
                  <c:v>1.5944606563302841</c:v>
                </c:pt>
                <c:pt idx="18">
                  <c:v>1.4948316756569213</c:v>
                </c:pt>
                <c:pt idx="19">
                  <c:v>1.4679329586142877</c:v>
                </c:pt>
                <c:pt idx="20">
                  <c:v>1.4678146969466974</c:v>
                </c:pt>
                <c:pt idx="21">
                  <c:v>1.4788534367032145</c:v>
                </c:pt>
                <c:pt idx="22">
                  <c:v>1.5170390140433125</c:v>
                </c:pt>
                <c:pt idx="23">
                  <c:v>1.4406881985360382</c:v>
                </c:pt>
                <c:pt idx="24">
                  <c:v>1.5920411430839814</c:v>
                </c:pt>
                <c:pt idx="25">
                  <c:v>1.4821291549365465</c:v>
                </c:pt>
                <c:pt idx="26">
                  <c:v>1.3858366289286865</c:v>
                </c:pt>
                <c:pt idx="27">
                  <c:v>1.3893722657463403</c:v>
                </c:pt>
                <c:pt idx="28">
                  <c:v>1.4100391161287249</c:v>
                </c:pt>
                <c:pt idx="29">
                  <c:v>1.4231830700663051</c:v>
                </c:pt>
                <c:pt idx="30">
                  <c:v>1.1807176920684403</c:v>
                </c:pt>
                <c:pt idx="31">
                  <c:v>1.1908139388356607</c:v>
                </c:pt>
                <c:pt idx="32">
                  <c:v>1.1568033221448049</c:v>
                </c:pt>
                <c:pt idx="33">
                  <c:v>1.1427275118282065</c:v>
                </c:pt>
                <c:pt idx="34">
                  <c:v>1.1002034692301206</c:v>
                </c:pt>
                <c:pt idx="35">
                  <c:v>1.0956570910306587</c:v>
                </c:pt>
                <c:pt idx="36">
                  <c:v>1.0482436561373156</c:v>
                </c:pt>
                <c:pt idx="37">
                  <c:v>1.0338637405444413</c:v>
                </c:pt>
                <c:pt idx="38">
                  <c:v>1.0183546707702189</c:v>
                </c:pt>
                <c:pt idx="39">
                  <c:v>1.0276792160115509</c:v>
                </c:pt>
                <c:pt idx="40">
                  <c:v>1.0313337761058783</c:v>
                </c:pt>
                <c:pt idx="41">
                  <c:v>1.0100105927116132</c:v>
                </c:pt>
                <c:pt idx="42" formatCode="#,##0.000;[Red]\-#,##0.000">
                  <c:v>1.0064960129998517</c:v>
                </c:pt>
                <c:pt idx="43" formatCode="#,##0.000;[Red]\-#,##0.000">
                  <c:v>0.9928191372947297</c:v>
                </c:pt>
                <c:pt idx="44" formatCode="#,##0.000;[Red]\-#,##0.000">
                  <c:v>0.97789233560647471</c:v>
                </c:pt>
                <c:pt idx="45" formatCode="#,##0.000;[Red]\-#,##0.000">
                  <c:v>0.96019372816298143</c:v>
                </c:pt>
                <c:pt idx="46" formatCode="#,##0.000;[Red]\-#,##0.000">
                  <c:v>0.95201430133544562</c:v>
                </c:pt>
                <c:pt idx="47" formatCode="#,##0.000;[Red]\-#,##0.000">
                  <c:v>0.68267401292210106</c:v>
                </c:pt>
              </c:numCache>
            </c:numRef>
          </c:val>
          <c:smooth val="0"/>
          <c:extLst>
            <c:ext xmlns:c16="http://schemas.microsoft.com/office/drawing/2014/chart" uri="{C3380CC4-5D6E-409C-BE32-E72D297353CC}">
              <c16:uniqueId val="{00000006-1EC1-485E-AE6F-59DD6AA4375F}"/>
            </c:ext>
          </c:extLst>
        </c:ser>
        <c:dLbls>
          <c:showLegendKey val="0"/>
          <c:showVal val="0"/>
          <c:showCatName val="0"/>
          <c:showSerName val="0"/>
          <c:showPercent val="0"/>
          <c:showBubbleSize val="0"/>
        </c:dLbls>
        <c:marker val="1"/>
        <c:smooth val="0"/>
        <c:axId val="495586848"/>
        <c:axId val="495588488"/>
      </c:lineChart>
      <c:catAx>
        <c:axId val="213766912"/>
        <c:scaling>
          <c:orientation val="minMax"/>
        </c:scaling>
        <c:delete val="0"/>
        <c:axPos val="b"/>
        <c:title>
          <c:tx>
            <c:rich>
              <a:bodyPr/>
              <a:lstStyle/>
              <a:p>
                <a:pPr>
                  <a:defRPr b="0">
                    <a:latin typeface="メイリオ" panose="020B0604030504040204" pitchFamily="50" charset="-128"/>
                    <a:ea typeface="メイリオ" panose="020B0604030504040204" pitchFamily="50" charset="-128"/>
                    <a:cs typeface="メイリオ" panose="020B0604030504040204" pitchFamily="50" charset="-128"/>
                  </a:defRPr>
                </a:pPr>
                <a:r>
                  <a:rPr lang="ja-JP" altLang="en-US" b="0">
                    <a:latin typeface="メイリオ" panose="020B0604030504040204" pitchFamily="50" charset="-128"/>
                    <a:ea typeface="メイリオ" panose="020B0604030504040204" pitchFamily="50" charset="-128"/>
                    <a:cs typeface="メイリオ" panose="020B0604030504040204" pitchFamily="50" charset="-128"/>
                  </a:rPr>
                  <a:t>年度</a:t>
                </a:r>
              </a:p>
            </c:rich>
          </c:tx>
          <c:layout>
            <c:manualLayout>
              <c:xMode val="edge"/>
              <c:yMode val="edge"/>
              <c:x val="0.95331969696969698"/>
              <c:y val="0.95594713656387698"/>
            </c:manualLayout>
          </c:layout>
          <c:overlay val="0"/>
        </c:title>
        <c:numFmt formatCode="General" sourceLinked="0"/>
        <c:majorTickMark val="out"/>
        <c:minorTickMark val="none"/>
        <c:tickLblPos val="nextTo"/>
        <c:txPr>
          <a:bodyPr/>
          <a:lstStyle/>
          <a:p>
            <a:pPr>
              <a:defRPr sz="900"/>
            </a:pPr>
            <a:endParaRPr lang="ja-JP"/>
          </a:p>
        </c:txPr>
        <c:crossAx val="213768832"/>
        <c:crosses val="autoZero"/>
        <c:auto val="1"/>
        <c:lblAlgn val="ctr"/>
        <c:lblOffset val="100"/>
        <c:noMultiLvlLbl val="0"/>
      </c:catAx>
      <c:valAx>
        <c:axId val="213768832"/>
        <c:scaling>
          <c:orientation val="minMax"/>
        </c:scaling>
        <c:delete val="0"/>
        <c:axPos val="l"/>
        <c:majorGridlines/>
        <c:title>
          <c:tx>
            <c:rich>
              <a:bodyPr rot="0" vert="horz"/>
              <a:lstStyle/>
              <a:p>
                <a:pPr>
                  <a:defRPr b="0">
                    <a:latin typeface="メイリオ" panose="020B0604030504040204" pitchFamily="50" charset="-128"/>
                    <a:ea typeface="メイリオ" panose="020B0604030504040204" pitchFamily="50" charset="-128"/>
                    <a:cs typeface="メイリオ" panose="020B0604030504040204" pitchFamily="50" charset="-128"/>
                  </a:defRPr>
                </a:pPr>
                <a:r>
                  <a:rPr lang="ja-JP" altLang="en-US" b="0">
                    <a:latin typeface="メイリオ" panose="020B0604030504040204" pitchFamily="50" charset="-128"/>
                    <a:ea typeface="メイリオ" panose="020B0604030504040204" pitchFamily="50" charset="-128"/>
                    <a:cs typeface="メイリオ" panose="020B0604030504040204" pitchFamily="50" charset="-128"/>
                  </a:rPr>
                  <a:t>百万円</a:t>
                </a:r>
              </a:p>
            </c:rich>
          </c:tx>
          <c:layout>
            <c:manualLayout>
              <c:xMode val="edge"/>
              <c:yMode val="edge"/>
              <c:x val="2.5967619011197037E-2"/>
              <c:y val="2.9772632186961894E-2"/>
            </c:manualLayout>
          </c:layout>
          <c:overlay val="0"/>
        </c:title>
        <c:numFmt formatCode="#,##0_);[Red]\(#,##0\)" sourceLinked="1"/>
        <c:majorTickMark val="out"/>
        <c:minorTickMark val="none"/>
        <c:tickLblPos val="nextTo"/>
        <c:crossAx val="213766912"/>
        <c:crosses val="autoZero"/>
        <c:crossBetween val="between"/>
        <c:dispUnits>
          <c:builtInUnit val="thousands"/>
        </c:dispUnits>
      </c:valAx>
      <c:valAx>
        <c:axId val="495588488"/>
        <c:scaling>
          <c:orientation val="minMax"/>
          <c:max val="2"/>
        </c:scaling>
        <c:delete val="0"/>
        <c:axPos val="r"/>
        <c:numFmt formatCode="#,##0.0;[Red]\-#,##0.0" sourceLinked="0"/>
        <c:majorTickMark val="out"/>
        <c:minorTickMark val="none"/>
        <c:tickLblPos val="nextTo"/>
        <c:crossAx val="495586848"/>
        <c:crosses val="max"/>
        <c:crossBetween val="between"/>
      </c:valAx>
      <c:catAx>
        <c:axId val="495586848"/>
        <c:scaling>
          <c:orientation val="minMax"/>
        </c:scaling>
        <c:delete val="1"/>
        <c:axPos val="b"/>
        <c:numFmt formatCode="General" sourceLinked="1"/>
        <c:majorTickMark val="out"/>
        <c:minorTickMark val="none"/>
        <c:tickLblPos val="nextTo"/>
        <c:crossAx val="495588488"/>
        <c:crosses val="autoZero"/>
        <c:auto val="1"/>
        <c:lblAlgn val="ctr"/>
        <c:lblOffset val="100"/>
        <c:noMultiLvlLbl val="0"/>
      </c:catAx>
    </c:plotArea>
    <c:legend>
      <c:legendPos val="r"/>
      <c:layout>
        <c:manualLayout>
          <c:xMode val="edge"/>
          <c:yMode val="edge"/>
          <c:x val="0.65818817691242015"/>
          <c:y val="2.0305093441604787E-2"/>
          <c:w val="0.27190645580681044"/>
          <c:h val="0.27812472011147088"/>
        </c:manualLayout>
      </c:layout>
      <c:overlay val="0"/>
      <c:spPr>
        <a:solidFill>
          <a:schemeClr val="bg1"/>
        </a:solidFill>
        <a:ln>
          <a:solidFill>
            <a:schemeClr val="tx2"/>
          </a:solidFill>
        </a:ln>
      </c:spPr>
      <c:txPr>
        <a:bodyPr/>
        <a:lstStyle/>
        <a:p>
          <a:pPr>
            <a:defRPr>
              <a:latin typeface="メイリオ" panose="020B0604030504040204" pitchFamily="50" charset="-128"/>
              <a:ea typeface="メイリオ" panose="020B0604030504040204" pitchFamily="50" charset="-128"/>
              <a:cs typeface="メイリオ" panose="020B0604030504040204" pitchFamily="50" charset="-128"/>
            </a:defRPr>
          </a:pPr>
          <a:endParaRPr lang="ja-JP"/>
        </a:p>
      </c:txPr>
    </c:legend>
    <c:plotVisOnly val="1"/>
    <c:dispBlanksAs val="gap"/>
    <c:showDLblsOverMax val="0"/>
  </c:chart>
  <c:spPr>
    <a:ln>
      <a:solidFill>
        <a:schemeClr val="tx1"/>
      </a:solid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73710615821974E-2"/>
          <c:y val="5.1300984668005672E-2"/>
          <c:w val="0.7395086149863157"/>
          <c:h val="0.90755784441689202"/>
        </c:manualLayout>
      </c:layout>
      <c:lineChart>
        <c:grouping val="standard"/>
        <c:varyColors val="0"/>
        <c:ser>
          <c:idx val="0"/>
          <c:order val="0"/>
          <c:tx>
            <c:strRef>
              <c:f>'自然科学(冊子)'!$A$12</c:f>
              <c:strCache>
                <c:ptCount val="1"/>
                <c:pt idx="0">
                  <c:v>Chemistry</c:v>
                </c:pt>
              </c:strCache>
            </c:strRef>
          </c:tx>
          <c:cat>
            <c:strRef>
              <c:f>'自然科学(冊子)'!$B$3:$AJ$3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'自然科学(冊子)'!$B$12:$AJ$12</c:f>
              <c:numCache>
                <c:formatCode>#,##0.00_ </c:formatCode>
                <c:ptCount val="35"/>
                <c:pt idx="0">
                  <c:v>638.61</c:v>
                </c:pt>
                <c:pt idx="1">
                  <c:v>805.38</c:v>
                </c:pt>
                <c:pt idx="2">
                  <c:v>914.24</c:v>
                </c:pt>
                <c:pt idx="3">
                  <c:v>1042.3699999999999</c:v>
                </c:pt>
                <c:pt idx="4">
                  <c:v>1106.33</c:v>
                </c:pt>
                <c:pt idx="5">
                  <c:v>1020</c:v>
                </c:pt>
                <c:pt idx="6">
                  <c:v>1236.26</c:v>
                </c:pt>
                <c:pt idx="7">
                  <c:v>1359.22</c:v>
                </c:pt>
                <c:pt idx="8">
                  <c:v>1577.13</c:v>
                </c:pt>
                <c:pt idx="9">
                  <c:v>1641.78</c:v>
                </c:pt>
                <c:pt idx="10">
                  <c:v>1781.58</c:v>
                </c:pt>
                <c:pt idx="11">
                  <c:v>1918.09</c:v>
                </c:pt>
                <c:pt idx="12">
                  <c:v>2143.2199999999998</c:v>
                </c:pt>
                <c:pt idx="13">
                  <c:v>2403.06</c:v>
                </c:pt>
                <c:pt idx="14">
                  <c:v>2695</c:v>
                </c:pt>
                <c:pt idx="15">
                  <c:v>2868</c:v>
                </c:pt>
                <c:pt idx="16">
                  <c:v>3254</c:v>
                </c:pt>
                <c:pt idx="17">
                  <c:v>3429</c:v>
                </c:pt>
                <c:pt idx="18">
                  <c:v>3490</c:v>
                </c:pt>
                <c:pt idx="19">
                  <c:v>3690</c:v>
                </c:pt>
                <c:pt idx="20">
                  <c:v>3792</c:v>
                </c:pt>
                <c:pt idx="21">
                  <c:v>4044</c:v>
                </c:pt>
                <c:pt idx="22">
                  <c:v>4227</c:v>
                </c:pt>
                <c:pt idx="23">
                  <c:v>4450</c:v>
                </c:pt>
                <c:pt idx="24">
                  <c:v>4215</c:v>
                </c:pt>
                <c:pt idx="25">
                  <c:v>4482</c:v>
                </c:pt>
                <c:pt idx="26">
                  <c:v>5156</c:v>
                </c:pt>
                <c:pt idx="27">
                  <c:v>5506</c:v>
                </c:pt>
                <c:pt idx="28">
                  <c:v>5722</c:v>
                </c:pt>
                <c:pt idx="29">
                  <c:v>6167</c:v>
                </c:pt>
                <c:pt idx="30">
                  <c:v>6465</c:v>
                </c:pt>
                <c:pt idx="31">
                  <c:v>6703</c:v>
                </c:pt>
                <c:pt idx="32">
                  <c:v>7058</c:v>
                </c:pt>
                <c:pt idx="33">
                  <c:v>7357</c:v>
                </c:pt>
                <c:pt idx="34">
                  <c:v>7754</c:v>
                </c:pt>
              </c:numCache>
            </c:numRef>
          </c:val>
          <c:smooth val="0"/>
          <c:extLst>
            <c:ext xmlns:c16="http://schemas.microsoft.com/office/drawing/2014/chart" uri="{C3380CC4-5D6E-409C-BE32-E72D297353CC}">
              <c16:uniqueId val="{00000000-3CA2-4EC9-9E5E-9A6EDCE7AE04}"/>
            </c:ext>
          </c:extLst>
        </c:ser>
        <c:ser>
          <c:idx val="1"/>
          <c:order val="1"/>
          <c:tx>
            <c:strRef>
              <c:f>'自然科学(冊子)'!$A$28</c:f>
              <c:strCache>
                <c:ptCount val="1"/>
                <c:pt idx="0">
                  <c:v>Physics</c:v>
                </c:pt>
              </c:strCache>
            </c:strRef>
          </c:tx>
          <c:cat>
            <c:strRef>
              <c:f>'自然科学(冊子)'!$B$3:$AJ$3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'自然科学(冊子)'!$B$28:$AJ$28</c:f>
              <c:numCache>
                <c:formatCode>#,##0.00_ </c:formatCode>
                <c:ptCount val="35"/>
                <c:pt idx="0">
                  <c:v>663.89</c:v>
                </c:pt>
                <c:pt idx="1">
                  <c:v>794.59</c:v>
                </c:pt>
                <c:pt idx="2">
                  <c:v>915.05</c:v>
                </c:pt>
                <c:pt idx="3">
                  <c:v>1070.83</c:v>
                </c:pt>
                <c:pt idx="4">
                  <c:v>1098.94</c:v>
                </c:pt>
                <c:pt idx="5">
                  <c:v>1126.5</c:v>
                </c:pt>
                <c:pt idx="6">
                  <c:v>1354.8</c:v>
                </c:pt>
                <c:pt idx="7">
                  <c:v>1494.47</c:v>
                </c:pt>
                <c:pt idx="8">
                  <c:v>1601.03</c:v>
                </c:pt>
                <c:pt idx="9">
                  <c:v>1717.24</c:v>
                </c:pt>
                <c:pt idx="10">
                  <c:v>1879.71</c:v>
                </c:pt>
                <c:pt idx="11">
                  <c:v>2011.13</c:v>
                </c:pt>
                <c:pt idx="12">
                  <c:v>2218.8200000000002</c:v>
                </c:pt>
                <c:pt idx="13">
                  <c:v>2357.86</c:v>
                </c:pt>
                <c:pt idx="14">
                  <c:v>2543</c:v>
                </c:pt>
                <c:pt idx="15">
                  <c:v>2719</c:v>
                </c:pt>
                <c:pt idx="16">
                  <c:v>2850</c:v>
                </c:pt>
                <c:pt idx="17">
                  <c:v>2865</c:v>
                </c:pt>
                <c:pt idx="18">
                  <c:v>3103</c:v>
                </c:pt>
                <c:pt idx="19">
                  <c:v>3252</c:v>
                </c:pt>
                <c:pt idx="20">
                  <c:v>3368</c:v>
                </c:pt>
                <c:pt idx="21">
                  <c:v>3499</c:v>
                </c:pt>
                <c:pt idx="22">
                  <c:v>3649</c:v>
                </c:pt>
                <c:pt idx="23">
                  <c:v>3893</c:v>
                </c:pt>
                <c:pt idx="24">
                  <c:v>3870</c:v>
                </c:pt>
                <c:pt idx="25">
                  <c:v>4083</c:v>
                </c:pt>
                <c:pt idx="26">
                  <c:v>4446</c:v>
                </c:pt>
                <c:pt idx="27">
                  <c:v>3928</c:v>
                </c:pt>
                <c:pt idx="28">
                  <c:v>4705</c:v>
                </c:pt>
                <c:pt idx="29">
                  <c:v>4947</c:v>
                </c:pt>
                <c:pt idx="30">
                  <c:v>5280</c:v>
                </c:pt>
                <c:pt idx="31">
                  <c:v>5476</c:v>
                </c:pt>
                <c:pt idx="32">
                  <c:v>5674</c:v>
                </c:pt>
                <c:pt idx="33">
                  <c:v>5886</c:v>
                </c:pt>
                <c:pt idx="34">
                  <c:v>6138</c:v>
                </c:pt>
              </c:numCache>
            </c:numRef>
          </c:val>
          <c:smooth val="0"/>
          <c:extLst>
            <c:ext xmlns:c16="http://schemas.microsoft.com/office/drawing/2014/chart" uri="{C3380CC4-5D6E-409C-BE32-E72D297353CC}">
              <c16:uniqueId val="{00000001-3CA2-4EC9-9E5E-9A6EDCE7AE04}"/>
            </c:ext>
          </c:extLst>
        </c:ser>
        <c:ser>
          <c:idx val="5"/>
          <c:order val="2"/>
          <c:tx>
            <c:strRef>
              <c:f>'自然科学(冊子)'!$A$14</c:f>
              <c:strCache>
                <c:ptCount val="1"/>
                <c:pt idx="0">
                  <c:v>Engineering</c:v>
                </c:pt>
              </c:strCache>
            </c:strRef>
          </c:tx>
          <c:cat>
            <c:strRef>
              <c:f>'自然科学(冊子)'!$B$3:$AJ$3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'自然科学(冊子)'!$B$14:$AJ$14</c:f>
              <c:numCache>
                <c:formatCode>#,##0.00_ </c:formatCode>
                <c:ptCount val="35"/>
                <c:pt idx="0">
                  <c:v>333.53</c:v>
                </c:pt>
                <c:pt idx="1">
                  <c:v>433.95</c:v>
                </c:pt>
                <c:pt idx="2">
                  <c:v>492.31</c:v>
                </c:pt>
                <c:pt idx="3">
                  <c:v>535.92999999999995</c:v>
                </c:pt>
                <c:pt idx="4">
                  <c:v>587.80999999999995</c:v>
                </c:pt>
                <c:pt idx="5">
                  <c:v>585.37</c:v>
                </c:pt>
                <c:pt idx="6">
                  <c:v>715.78</c:v>
                </c:pt>
                <c:pt idx="7">
                  <c:v>814.38</c:v>
                </c:pt>
                <c:pt idx="8">
                  <c:v>866.99</c:v>
                </c:pt>
                <c:pt idx="9">
                  <c:v>961.63</c:v>
                </c:pt>
                <c:pt idx="10">
                  <c:v>1034.58</c:v>
                </c:pt>
                <c:pt idx="11">
                  <c:v>1142.8399999999999</c:v>
                </c:pt>
                <c:pt idx="12">
                  <c:v>1249.96</c:v>
                </c:pt>
                <c:pt idx="13">
                  <c:v>1359.52</c:v>
                </c:pt>
                <c:pt idx="14">
                  <c:v>1491</c:v>
                </c:pt>
                <c:pt idx="15">
                  <c:v>1683</c:v>
                </c:pt>
                <c:pt idx="16">
                  <c:v>1756</c:v>
                </c:pt>
                <c:pt idx="17">
                  <c:v>2071</c:v>
                </c:pt>
                <c:pt idx="18">
                  <c:v>1919</c:v>
                </c:pt>
                <c:pt idx="19">
                  <c:v>2047</c:v>
                </c:pt>
                <c:pt idx="20">
                  <c:v>1925</c:v>
                </c:pt>
                <c:pt idx="21">
                  <c:v>2035</c:v>
                </c:pt>
                <c:pt idx="22">
                  <c:v>2507</c:v>
                </c:pt>
                <c:pt idx="23">
                  <c:v>2652</c:v>
                </c:pt>
                <c:pt idx="24">
                  <c:v>2785</c:v>
                </c:pt>
                <c:pt idx="25">
                  <c:v>3013</c:v>
                </c:pt>
                <c:pt idx="26">
                  <c:v>3267</c:v>
                </c:pt>
                <c:pt idx="27">
                  <c:v>3548</c:v>
                </c:pt>
                <c:pt idx="28">
                  <c:v>3755</c:v>
                </c:pt>
                <c:pt idx="29">
                  <c:v>3985</c:v>
                </c:pt>
                <c:pt idx="30">
                  <c:v>4189</c:v>
                </c:pt>
                <c:pt idx="31">
                  <c:v>4394</c:v>
                </c:pt>
                <c:pt idx="32">
                  <c:v>4637</c:v>
                </c:pt>
                <c:pt idx="33">
                  <c:v>4911</c:v>
                </c:pt>
                <c:pt idx="34">
                  <c:v>5258</c:v>
                </c:pt>
              </c:numCache>
            </c:numRef>
          </c:val>
          <c:smooth val="0"/>
          <c:extLst>
            <c:ext xmlns:c16="http://schemas.microsoft.com/office/drawing/2014/chart" uri="{C3380CC4-5D6E-409C-BE32-E72D297353CC}">
              <c16:uniqueId val="{00000002-3CA2-4EC9-9E5E-9A6EDCE7AE04}"/>
            </c:ext>
          </c:extLst>
        </c:ser>
        <c:ser>
          <c:idx val="3"/>
          <c:order val="3"/>
          <c:tx>
            <c:strRef>
              <c:f>'自然科学(冊子)'!$A$8</c:f>
              <c:strCache>
                <c:ptCount val="1"/>
                <c:pt idx="0">
                  <c:v>Biology</c:v>
                </c:pt>
              </c:strCache>
            </c:strRef>
          </c:tx>
          <c:cat>
            <c:strRef>
              <c:f>'自然科学(冊子)'!$B$3:$AJ$3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'自然科学(冊子)'!$B$8:$AJ$8</c:f>
              <c:numCache>
                <c:formatCode>#,##0.00_ </c:formatCode>
                <c:ptCount val="35"/>
                <c:pt idx="0">
                  <c:v>376.12</c:v>
                </c:pt>
                <c:pt idx="1">
                  <c:v>446.3</c:v>
                </c:pt>
                <c:pt idx="2">
                  <c:v>472.29</c:v>
                </c:pt>
                <c:pt idx="3">
                  <c:v>548.79</c:v>
                </c:pt>
                <c:pt idx="4">
                  <c:v>558.1</c:v>
                </c:pt>
                <c:pt idx="5">
                  <c:v>646.96</c:v>
                </c:pt>
                <c:pt idx="6">
                  <c:v>717.43</c:v>
                </c:pt>
                <c:pt idx="7">
                  <c:v>824.05</c:v>
                </c:pt>
                <c:pt idx="8">
                  <c:v>891.4</c:v>
                </c:pt>
                <c:pt idx="9">
                  <c:v>931.11</c:v>
                </c:pt>
                <c:pt idx="10">
                  <c:v>996.45</c:v>
                </c:pt>
                <c:pt idx="11">
                  <c:v>1064.33</c:v>
                </c:pt>
                <c:pt idx="12">
                  <c:v>1097.01</c:v>
                </c:pt>
                <c:pt idx="13">
                  <c:v>1175.68</c:v>
                </c:pt>
                <c:pt idx="14">
                  <c:v>1377</c:v>
                </c:pt>
                <c:pt idx="15">
                  <c:v>1494</c:v>
                </c:pt>
                <c:pt idx="16">
                  <c:v>1548</c:v>
                </c:pt>
                <c:pt idx="17">
                  <c:v>1676</c:v>
                </c:pt>
                <c:pt idx="18">
                  <c:v>1810</c:v>
                </c:pt>
                <c:pt idx="19">
                  <c:v>1980</c:v>
                </c:pt>
                <c:pt idx="20">
                  <c:v>2035</c:v>
                </c:pt>
                <c:pt idx="21">
                  <c:v>2167</c:v>
                </c:pt>
                <c:pt idx="22">
                  <c:v>2281</c:v>
                </c:pt>
                <c:pt idx="23">
                  <c:v>2653</c:v>
                </c:pt>
                <c:pt idx="24">
                  <c:v>2520</c:v>
                </c:pt>
                <c:pt idx="25">
                  <c:v>2595</c:v>
                </c:pt>
                <c:pt idx="26">
                  <c:v>3129</c:v>
                </c:pt>
                <c:pt idx="27">
                  <c:v>3364</c:v>
                </c:pt>
                <c:pt idx="28">
                  <c:v>3570</c:v>
                </c:pt>
                <c:pt idx="29">
                  <c:v>3823</c:v>
                </c:pt>
                <c:pt idx="30">
                  <c:v>4073</c:v>
                </c:pt>
                <c:pt idx="31">
                  <c:v>4171</c:v>
                </c:pt>
                <c:pt idx="32">
                  <c:v>4372</c:v>
                </c:pt>
                <c:pt idx="33">
                  <c:v>4446</c:v>
                </c:pt>
                <c:pt idx="34">
                  <c:v>4542</c:v>
                </c:pt>
              </c:numCache>
            </c:numRef>
          </c:val>
          <c:smooth val="0"/>
          <c:extLst>
            <c:ext xmlns:c16="http://schemas.microsoft.com/office/drawing/2014/chart" uri="{C3380CC4-5D6E-409C-BE32-E72D297353CC}">
              <c16:uniqueId val="{00000003-3CA2-4EC9-9E5E-9A6EDCE7AE04}"/>
            </c:ext>
          </c:extLst>
        </c:ser>
        <c:ser>
          <c:idx val="10"/>
          <c:order val="4"/>
          <c:tx>
            <c:strRef>
              <c:f>'自然科学(冊子)'!$A$16</c:f>
              <c:strCache>
                <c:ptCount val="1"/>
                <c:pt idx="0">
                  <c:v>Food Science</c:v>
                </c:pt>
              </c:strCache>
            </c:strRef>
          </c:tx>
          <c:cat>
            <c:strRef>
              <c:f>'自然科学(冊子)'!$B$3:$AJ$3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'自然科学(冊子)'!$B$16:$AJ$16</c:f>
              <c:numCache>
                <c:formatCode>#,##0.00_ </c:formatCode>
                <c:ptCount val="35"/>
                <c:pt idx="0">
                  <c:v>242.51</c:v>
                </c:pt>
                <c:pt idx="1">
                  <c:v>315.16000000000003</c:v>
                </c:pt>
                <c:pt idx="2">
                  <c:v>341.63</c:v>
                </c:pt>
                <c:pt idx="3">
                  <c:v>390.47</c:v>
                </c:pt>
                <c:pt idx="4">
                  <c:v>398.6</c:v>
                </c:pt>
                <c:pt idx="5">
                  <c:v>424.35</c:v>
                </c:pt>
                <c:pt idx="6">
                  <c:v>515.12</c:v>
                </c:pt>
                <c:pt idx="7">
                  <c:v>501.73</c:v>
                </c:pt>
                <c:pt idx="8">
                  <c:v>440.44</c:v>
                </c:pt>
                <c:pt idx="9">
                  <c:v>620.79999999999995</c:v>
                </c:pt>
                <c:pt idx="10">
                  <c:v>675.65</c:v>
                </c:pt>
                <c:pt idx="11">
                  <c:v>731.26</c:v>
                </c:pt>
                <c:pt idx="12">
                  <c:v>763.48</c:v>
                </c:pt>
                <c:pt idx="13">
                  <c:v>829.44</c:v>
                </c:pt>
                <c:pt idx="14">
                  <c:v>1080</c:v>
                </c:pt>
                <c:pt idx="15">
                  <c:v>1107</c:v>
                </c:pt>
                <c:pt idx="16">
                  <c:v>1292</c:v>
                </c:pt>
                <c:pt idx="17">
                  <c:v>1345</c:v>
                </c:pt>
                <c:pt idx="18">
                  <c:v>1554</c:v>
                </c:pt>
                <c:pt idx="19">
                  <c:v>1390</c:v>
                </c:pt>
                <c:pt idx="20">
                  <c:v>1530</c:v>
                </c:pt>
                <c:pt idx="21">
                  <c:v>1564</c:v>
                </c:pt>
                <c:pt idx="22">
                  <c:v>1660</c:v>
                </c:pt>
                <c:pt idx="23">
                  <c:v>1975</c:v>
                </c:pt>
                <c:pt idx="24">
                  <c:v>2069</c:v>
                </c:pt>
                <c:pt idx="25">
                  <c:v>2224</c:v>
                </c:pt>
                <c:pt idx="26">
                  <c:v>2674</c:v>
                </c:pt>
                <c:pt idx="27">
                  <c:v>2829</c:v>
                </c:pt>
                <c:pt idx="28">
                  <c:v>3021</c:v>
                </c:pt>
                <c:pt idx="29">
                  <c:v>3219</c:v>
                </c:pt>
                <c:pt idx="30">
                  <c:v>3573</c:v>
                </c:pt>
                <c:pt idx="31">
                  <c:v>3886</c:v>
                </c:pt>
                <c:pt idx="32">
                  <c:v>3901</c:v>
                </c:pt>
                <c:pt idx="33">
                  <c:v>4178</c:v>
                </c:pt>
                <c:pt idx="34">
                  <c:v>4550</c:v>
                </c:pt>
              </c:numCache>
            </c:numRef>
          </c:val>
          <c:smooth val="0"/>
          <c:extLst>
            <c:ext xmlns:c16="http://schemas.microsoft.com/office/drawing/2014/chart" uri="{C3380CC4-5D6E-409C-BE32-E72D297353CC}">
              <c16:uniqueId val="{00000004-3CA2-4EC9-9E5E-9A6EDCE7AE04}"/>
            </c:ext>
          </c:extLst>
        </c:ser>
        <c:ser>
          <c:idx val="6"/>
          <c:order val="5"/>
          <c:tx>
            <c:strRef>
              <c:f>'自然科学(冊子)'!$A$30</c:f>
              <c:strCache>
                <c:ptCount val="1"/>
                <c:pt idx="0">
                  <c:v>Technology</c:v>
                </c:pt>
              </c:strCache>
            </c:strRef>
          </c:tx>
          <c:cat>
            <c:strRef>
              <c:f>'自然科学(冊子)'!$B$3:$AJ$3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'自然科学(冊子)'!$B$30:$AJ$30</c:f>
              <c:numCache>
                <c:formatCode>#,##0.00_ </c:formatCode>
                <c:ptCount val="35"/>
                <c:pt idx="0">
                  <c:v>283.73</c:v>
                </c:pt>
                <c:pt idx="1">
                  <c:v>354.28</c:v>
                </c:pt>
                <c:pt idx="2">
                  <c:v>398.09</c:v>
                </c:pt>
                <c:pt idx="3">
                  <c:v>442.47</c:v>
                </c:pt>
                <c:pt idx="4">
                  <c:v>487.03</c:v>
                </c:pt>
                <c:pt idx="5">
                  <c:v>536.64</c:v>
                </c:pt>
                <c:pt idx="6">
                  <c:v>643.58000000000004</c:v>
                </c:pt>
                <c:pt idx="7">
                  <c:v>706.95</c:v>
                </c:pt>
                <c:pt idx="8">
                  <c:v>775.05</c:v>
                </c:pt>
                <c:pt idx="9">
                  <c:v>863.29</c:v>
                </c:pt>
                <c:pt idx="10">
                  <c:v>937.5</c:v>
                </c:pt>
                <c:pt idx="11">
                  <c:v>1013.34</c:v>
                </c:pt>
                <c:pt idx="12">
                  <c:v>1111.2</c:v>
                </c:pt>
                <c:pt idx="13">
                  <c:v>1200.22</c:v>
                </c:pt>
                <c:pt idx="14">
                  <c:v>1350</c:v>
                </c:pt>
                <c:pt idx="15">
                  <c:v>1460</c:v>
                </c:pt>
                <c:pt idx="16">
                  <c:v>1560</c:v>
                </c:pt>
                <c:pt idx="17">
                  <c:v>1502</c:v>
                </c:pt>
                <c:pt idx="18">
                  <c:v>1776</c:v>
                </c:pt>
                <c:pt idx="19">
                  <c:v>1950</c:v>
                </c:pt>
                <c:pt idx="20">
                  <c:v>1237</c:v>
                </c:pt>
                <c:pt idx="21">
                  <c:v>1374</c:v>
                </c:pt>
                <c:pt idx="22">
                  <c:v>1746</c:v>
                </c:pt>
                <c:pt idx="23">
                  <c:v>1830</c:v>
                </c:pt>
                <c:pt idx="24">
                  <c:v>1876</c:v>
                </c:pt>
                <c:pt idx="25">
                  <c:v>2025</c:v>
                </c:pt>
                <c:pt idx="26">
                  <c:v>2271</c:v>
                </c:pt>
                <c:pt idx="27">
                  <c:v>1879</c:v>
                </c:pt>
                <c:pt idx="28">
                  <c:v>2885</c:v>
                </c:pt>
                <c:pt idx="29">
                  <c:v>3101</c:v>
                </c:pt>
                <c:pt idx="30">
                  <c:v>3274</c:v>
                </c:pt>
                <c:pt idx="31">
                  <c:v>3463</c:v>
                </c:pt>
                <c:pt idx="32">
                  <c:v>3505</c:v>
                </c:pt>
                <c:pt idx="33">
                  <c:v>3720</c:v>
                </c:pt>
                <c:pt idx="34">
                  <c:v>3920</c:v>
                </c:pt>
              </c:numCache>
            </c:numRef>
          </c:val>
          <c:smooth val="0"/>
          <c:extLst>
            <c:ext xmlns:c16="http://schemas.microsoft.com/office/drawing/2014/chart" uri="{C3380CC4-5D6E-409C-BE32-E72D297353CC}">
              <c16:uniqueId val="{00000005-3CA2-4EC9-9E5E-9A6EDCE7AE04}"/>
            </c:ext>
          </c:extLst>
        </c:ser>
        <c:ser>
          <c:idx val="9"/>
          <c:order val="6"/>
          <c:tx>
            <c:strRef>
              <c:f>'自然科学(冊子)'!$A$22</c:f>
              <c:strCache>
                <c:ptCount val="1"/>
                <c:pt idx="0">
                  <c:v>Geology</c:v>
                </c:pt>
              </c:strCache>
            </c:strRef>
          </c:tx>
          <c:cat>
            <c:strRef>
              <c:f>'自然科学(冊子)'!$B$3:$AJ$3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'自然科学(冊子)'!$B$22:$AJ$22</c:f>
              <c:numCache>
                <c:formatCode>#,##0.00_ </c:formatCode>
                <c:ptCount val="35"/>
                <c:pt idx="0">
                  <c:v>296.69</c:v>
                </c:pt>
                <c:pt idx="1">
                  <c:v>359.36</c:v>
                </c:pt>
                <c:pt idx="2">
                  <c:v>386.56</c:v>
                </c:pt>
                <c:pt idx="3">
                  <c:v>449.08</c:v>
                </c:pt>
                <c:pt idx="4">
                  <c:v>468.43</c:v>
                </c:pt>
                <c:pt idx="5">
                  <c:v>467.71</c:v>
                </c:pt>
                <c:pt idx="6">
                  <c:v>627.13</c:v>
                </c:pt>
                <c:pt idx="7">
                  <c:v>692.83</c:v>
                </c:pt>
                <c:pt idx="8">
                  <c:v>740.14</c:v>
                </c:pt>
                <c:pt idx="9">
                  <c:v>795.13</c:v>
                </c:pt>
                <c:pt idx="10">
                  <c:v>867.15</c:v>
                </c:pt>
                <c:pt idx="11">
                  <c:v>914.51</c:v>
                </c:pt>
                <c:pt idx="12">
                  <c:v>977.05</c:v>
                </c:pt>
                <c:pt idx="13">
                  <c:v>1037.93</c:v>
                </c:pt>
                <c:pt idx="14">
                  <c:v>1071</c:v>
                </c:pt>
                <c:pt idx="15">
                  <c:v>1197</c:v>
                </c:pt>
                <c:pt idx="16">
                  <c:v>1323</c:v>
                </c:pt>
                <c:pt idx="17">
                  <c:v>1424</c:v>
                </c:pt>
                <c:pt idx="18">
                  <c:v>1521</c:v>
                </c:pt>
                <c:pt idx="19">
                  <c:v>1632</c:v>
                </c:pt>
                <c:pt idx="20">
                  <c:v>1607</c:v>
                </c:pt>
                <c:pt idx="21">
                  <c:v>1791</c:v>
                </c:pt>
                <c:pt idx="22">
                  <c:v>1913</c:v>
                </c:pt>
                <c:pt idx="23">
                  <c:v>1965</c:v>
                </c:pt>
                <c:pt idx="24">
                  <c:v>2031</c:v>
                </c:pt>
                <c:pt idx="25">
                  <c:v>2072</c:v>
                </c:pt>
                <c:pt idx="26">
                  <c:v>2354</c:v>
                </c:pt>
                <c:pt idx="27">
                  <c:v>2558</c:v>
                </c:pt>
                <c:pt idx="28">
                  <c:v>2761</c:v>
                </c:pt>
                <c:pt idx="29">
                  <c:v>2978</c:v>
                </c:pt>
                <c:pt idx="30">
                  <c:v>3433</c:v>
                </c:pt>
                <c:pt idx="31">
                  <c:v>3499</c:v>
                </c:pt>
                <c:pt idx="32">
                  <c:v>3787</c:v>
                </c:pt>
                <c:pt idx="33">
                  <c:v>3943</c:v>
                </c:pt>
                <c:pt idx="34">
                  <c:v>4082</c:v>
                </c:pt>
              </c:numCache>
            </c:numRef>
          </c:val>
          <c:smooth val="0"/>
          <c:extLst>
            <c:ext xmlns:c16="http://schemas.microsoft.com/office/drawing/2014/chart" uri="{C3380CC4-5D6E-409C-BE32-E72D297353CC}">
              <c16:uniqueId val="{00000006-3CA2-4EC9-9E5E-9A6EDCE7AE04}"/>
            </c:ext>
          </c:extLst>
        </c:ser>
        <c:ser>
          <c:idx val="7"/>
          <c:order val="7"/>
          <c:tx>
            <c:strRef>
              <c:f>'自然科学(冊子)'!$A$10</c:f>
              <c:strCache>
                <c:ptCount val="1"/>
                <c:pt idx="0">
                  <c:v>Botany</c:v>
                </c:pt>
              </c:strCache>
            </c:strRef>
          </c:tx>
          <c:cat>
            <c:strRef>
              <c:f>'自然科学(冊子)'!$B$3:$AJ$3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'自然科学(冊子)'!$B$10:$AJ$10</c:f>
              <c:numCache>
                <c:formatCode>#,##0.00_ </c:formatCode>
                <c:ptCount val="35"/>
                <c:pt idx="0">
                  <c:v>295</c:v>
                </c:pt>
                <c:pt idx="1">
                  <c:v>347.24</c:v>
                </c:pt>
                <c:pt idx="2">
                  <c:v>374.82</c:v>
                </c:pt>
                <c:pt idx="3">
                  <c:v>437</c:v>
                </c:pt>
                <c:pt idx="4">
                  <c:v>454.33</c:v>
                </c:pt>
                <c:pt idx="5">
                  <c:v>503.2</c:v>
                </c:pt>
                <c:pt idx="6">
                  <c:v>562.71</c:v>
                </c:pt>
                <c:pt idx="7">
                  <c:v>612.78</c:v>
                </c:pt>
                <c:pt idx="8">
                  <c:v>644.47</c:v>
                </c:pt>
                <c:pt idx="9">
                  <c:v>720.01</c:v>
                </c:pt>
                <c:pt idx="10">
                  <c:v>756.24</c:v>
                </c:pt>
                <c:pt idx="11">
                  <c:v>790.28</c:v>
                </c:pt>
                <c:pt idx="12">
                  <c:v>819.61</c:v>
                </c:pt>
                <c:pt idx="13">
                  <c:v>900.62</c:v>
                </c:pt>
                <c:pt idx="14">
                  <c:v>1048</c:v>
                </c:pt>
                <c:pt idx="15">
                  <c:v>1109</c:v>
                </c:pt>
                <c:pt idx="16">
                  <c:v>1238</c:v>
                </c:pt>
                <c:pt idx="17">
                  <c:v>1179</c:v>
                </c:pt>
                <c:pt idx="18">
                  <c:v>1491</c:v>
                </c:pt>
                <c:pt idx="19">
                  <c:v>1581</c:v>
                </c:pt>
                <c:pt idx="20">
                  <c:v>1695</c:v>
                </c:pt>
                <c:pt idx="21">
                  <c:v>1731</c:v>
                </c:pt>
                <c:pt idx="22">
                  <c:v>1781</c:v>
                </c:pt>
                <c:pt idx="23">
                  <c:v>1970</c:v>
                </c:pt>
                <c:pt idx="24">
                  <c:v>1938</c:v>
                </c:pt>
                <c:pt idx="25">
                  <c:v>1810</c:v>
                </c:pt>
                <c:pt idx="26">
                  <c:v>2306</c:v>
                </c:pt>
                <c:pt idx="27">
                  <c:v>2355</c:v>
                </c:pt>
                <c:pt idx="28">
                  <c:v>2541</c:v>
                </c:pt>
                <c:pt idx="29">
                  <c:v>2663</c:v>
                </c:pt>
                <c:pt idx="30">
                  <c:v>2831</c:v>
                </c:pt>
                <c:pt idx="31">
                  <c:v>2933</c:v>
                </c:pt>
                <c:pt idx="32">
                  <c:v>3264</c:v>
                </c:pt>
                <c:pt idx="33">
                  <c:v>3224</c:v>
                </c:pt>
                <c:pt idx="34">
                  <c:v>3422</c:v>
                </c:pt>
              </c:numCache>
            </c:numRef>
          </c:val>
          <c:smooth val="0"/>
          <c:extLst>
            <c:ext xmlns:c16="http://schemas.microsoft.com/office/drawing/2014/chart" uri="{C3380CC4-5D6E-409C-BE32-E72D297353CC}">
              <c16:uniqueId val="{00000007-3CA2-4EC9-9E5E-9A6EDCE7AE04}"/>
            </c:ext>
          </c:extLst>
        </c:ser>
        <c:ser>
          <c:idx val="2"/>
          <c:order val="8"/>
          <c:tx>
            <c:strRef>
              <c:f>'自然科学(冊子)'!$A$6</c:f>
              <c:strCache>
                <c:ptCount val="1"/>
                <c:pt idx="0">
                  <c:v>Astronomy</c:v>
                </c:pt>
              </c:strCache>
            </c:strRef>
          </c:tx>
          <c:cat>
            <c:strRef>
              <c:f>'自然科学(冊子)'!$B$3:$AJ$3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'自然科学(冊子)'!$B$6:$AJ$6</c:f>
              <c:numCache>
                <c:formatCode>#,##0.00_ </c:formatCode>
                <c:ptCount val="35"/>
                <c:pt idx="0">
                  <c:v>414.06</c:v>
                </c:pt>
                <c:pt idx="1">
                  <c:v>497.41</c:v>
                </c:pt>
                <c:pt idx="2">
                  <c:v>530.79999999999995</c:v>
                </c:pt>
                <c:pt idx="3">
                  <c:v>680.86</c:v>
                </c:pt>
                <c:pt idx="4">
                  <c:v>627.45000000000005</c:v>
                </c:pt>
                <c:pt idx="5">
                  <c:v>771.32</c:v>
                </c:pt>
                <c:pt idx="6">
                  <c:v>1007.22</c:v>
                </c:pt>
                <c:pt idx="7">
                  <c:v>1084.32</c:v>
                </c:pt>
                <c:pt idx="8">
                  <c:v>1087.53</c:v>
                </c:pt>
                <c:pt idx="9">
                  <c:v>1109.2</c:v>
                </c:pt>
                <c:pt idx="10">
                  <c:v>1052.71</c:v>
                </c:pt>
                <c:pt idx="11">
                  <c:v>1083.9100000000001</c:v>
                </c:pt>
                <c:pt idx="12">
                  <c:v>1249.42</c:v>
                </c:pt>
                <c:pt idx="13">
                  <c:v>1357.23</c:v>
                </c:pt>
                <c:pt idx="14">
                  <c:v>1602</c:v>
                </c:pt>
                <c:pt idx="15">
                  <c:v>1235</c:v>
                </c:pt>
                <c:pt idx="16">
                  <c:v>1724</c:v>
                </c:pt>
                <c:pt idx="17">
                  <c:v>1426</c:v>
                </c:pt>
                <c:pt idx="18">
                  <c:v>1671</c:v>
                </c:pt>
                <c:pt idx="19">
                  <c:v>1781</c:v>
                </c:pt>
                <c:pt idx="20">
                  <c:v>1921</c:v>
                </c:pt>
                <c:pt idx="21">
                  <c:v>2008</c:v>
                </c:pt>
                <c:pt idx="22">
                  <c:v>2162</c:v>
                </c:pt>
                <c:pt idx="23">
                  <c:v>2322</c:v>
                </c:pt>
                <c:pt idx="24">
                  <c:v>2234</c:v>
                </c:pt>
                <c:pt idx="25">
                  <c:v>1882</c:v>
                </c:pt>
                <c:pt idx="26">
                  <c:v>2223</c:v>
                </c:pt>
                <c:pt idx="27">
                  <c:v>2481</c:v>
                </c:pt>
                <c:pt idx="28">
                  <c:v>2653</c:v>
                </c:pt>
                <c:pt idx="29">
                  <c:v>2134</c:v>
                </c:pt>
                <c:pt idx="30">
                  <c:v>2243</c:v>
                </c:pt>
                <c:pt idx="31">
                  <c:v>2417</c:v>
                </c:pt>
                <c:pt idx="32">
                  <c:v>2532</c:v>
                </c:pt>
                <c:pt idx="33">
                  <c:v>2627</c:v>
                </c:pt>
                <c:pt idx="34">
                  <c:v>2693</c:v>
                </c:pt>
              </c:numCache>
            </c:numRef>
          </c:val>
          <c:smooth val="0"/>
          <c:extLst>
            <c:ext xmlns:c16="http://schemas.microsoft.com/office/drawing/2014/chart" uri="{C3380CC4-5D6E-409C-BE32-E72D297353CC}">
              <c16:uniqueId val="{00000008-3CA2-4EC9-9E5E-9A6EDCE7AE04}"/>
            </c:ext>
          </c:extLst>
        </c:ser>
        <c:ser>
          <c:idx val="8"/>
          <c:order val="9"/>
          <c:tx>
            <c:strRef>
              <c:f>'自然科学(冊子)'!$A$32</c:f>
              <c:strCache>
                <c:ptCount val="1"/>
                <c:pt idx="0">
                  <c:v>Zoology</c:v>
                </c:pt>
              </c:strCache>
            </c:strRef>
          </c:tx>
          <c:cat>
            <c:strRef>
              <c:f>'自然科学(冊子)'!$B$3:$AJ$3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'自然科学(冊子)'!$B$32:$AJ$32</c:f>
              <c:numCache>
                <c:formatCode>#,##0.00_ </c:formatCode>
                <c:ptCount val="35"/>
                <c:pt idx="0">
                  <c:v>279.45999999999998</c:v>
                </c:pt>
                <c:pt idx="1">
                  <c:v>323.14</c:v>
                </c:pt>
                <c:pt idx="2">
                  <c:v>347.76</c:v>
                </c:pt>
                <c:pt idx="3">
                  <c:v>392.98</c:v>
                </c:pt>
                <c:pt idx="4">
                  <c:v>414.56</c:v>
                </c:pt>
                <c:pt idx="5">
                  <c:v>498.36</c:v>
                </c:pt>
                <c:pt idx="6">
                  <c:v>536.83000000000004</c:v>
                </c:pt>
                <c:pt idx="7">
                  <c:v>599.11</c:v>
                </c:pt>
                <c:pt idx="8">
                  <c:v>641.05999999999995</c:v>
                </c:pt>
                <c:pt idx="9">
                  <c:v>723.52</c:v>
                </c:pt>
                <c:pt idx="10">
                  <c:v>820.34</c:v>
                </c:pt>
                <c:pt idx="11">
                  <c:v>866.03</c:v>
                </c:pt>
                <c:pt idx="12">
                  <c:v>933.8</c:v>
                </c:pt>
                <c:pt idx="13">
                  <c:v>1019.57</c:v>
                </c:pt>
                <c:pt idx="14">
                  <c:v>918</c:v>
                </c:pt>
                <c:pt idx="15">
                  <c:v>1053</c:v>
                </c:pt>
                <c:pt idx="16">
                  <c:v>1259</c:v>
                </c:pt>
                <c:pt idx="17">
                  <c:v>1308</c:v>
                </c:pt>
                <c:pt idx="18">
                  <c:v>1311</c:v>
                </c:pt>
                <c:pt idx="19">
                  <c:v>1510</c:v>
                </c:pt>
                <c:pt idx="20">
                  <c:v>1532</c:v>
                </c:pt>
                <c:pt idx="21">
                  <c:v>1647</c:v>
                </c:pt>
                <c:pt idx="22">
                  <c:v>1769</c:v>
                </c:pt>
                <c:pt idx="23">
                  <c:v>1852</c:v>
                </c:pt>
                <c:pt idx="24">
                  <c:v>1746</c:v>
                </c:pt>
                <c:pt idx="25">
                  <c:v>1822</c:v>
                </c:pt>
                <c:pt idx="26">
                  <c:v>2253</c:v>
                </c:pt>
                <c:pt idx="27">
                  <c:v>1177</c:v>
                </c:pt>
                <c:pt idx="28">
                  <c:v>2568</c:v>
                </c:pt>
                <c:pt idx="29">
                  <c:v>2624</c:v>
                </c:pt>
                <c:pt idx="30">
                  <c:v>2770</c:v>
                </c:pt>
                <c:pt idx="31">
                  <c:v>2807</c:v>
                </c:pt>
                <c:pt idx="32">
                  <c:v>2552</c:v>
                </c:pt>
                <c:pt idx="33">
                  <c:v>2577</c:v>
                </c:pt>
                <c:pt idx="34">
                  <c:v>2651</c:v>
                </c:pt>
              </c:numCache>
            </c:numRef>
          </c:val>
          <c:smooth val="0"/>
          <c:extLst>
            <c:ext xmlns:c16="http://schemas.microsoft.com/office/drawing/2014/chart" uri="{C3380CC4-5D6E-409C-BE32-E72D297353CC}">
              <c16:uniqueId val="{00000009-3CA2-4EC9-9E5E-9A6EDCE7AE04}"/>
            </c:ext>
          </c:extLst>
        </c:ser>
        <c:ser>
          <c:idx val="14"/>
          <c:order val="10"/>
          <c:tx>
            <c:strRef>
              <c:f>'自然科学(冊子)'!$A$20</c:f>
              <c:strCache>
                <c:ptCount val="1"/>
                <c:pt idx="0">
                  <c:v>Geography</c:v>
                </c:pt>
              </c:strCache>
            </c:strRef>
          </c:tx>
          <c:cat>
            <c:strRef>
              <c:f>'自然科学(冊子)'!$B$3:$AJ$3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'自然科学(冊子)'!$B$20:$AJ$20</c:f>
              <c:numCache>
                <c:formatCode>#,##0.00_ </c:formatCode>
                <c:ptCount val="35"/>
                <c:pt idx="0">
                  <c:v>161.51</c:v>
                </c:pt>
                <c:pt idx="1">
                  <c:v>201.47</c:v>
                </c:pt>
                <c:pt idx="2">
                  <c:v>228.95</c:v>
                </c:pt>
                <c:pt idx="3">
                  <c:v>347.5</c:v>
                </c:pt>
                <c:pt idx="4">
                  <c:v>266.77</c:v>
                </c:pt>
                <c:pt idx="5">
                  <c:v>365.55</c:v>
                </c:pt>
                <c:pt idx="6">
                  <c:v>423.96</c:v>
                </c:pt>
                <c:pt idx="7">
                  <c:v>499.65</c:v>
                </c:pt>
                <c:pt idx="8">
                  <c:v>546.55999999999995</c:v>
                </c:pt>
                <c:pt idx="9">
                  <c:v>587.13</c:v>
                </c:pt>
                <c:pt idx="10">
                  <c:v>655.11</c:v>
                </c:pt>
                <c:pt idx="11">
                  <c:v>682.29</c:v>
                </c:pt>
                <c:pt idx="12">
                  <c:v>745.23</c:v>
                </c:pt>
                <c:pt idx="13">
                  <c:v>819.45</c:v>
                </c:pt>
                <c:pt idx="14">
                  <c:v>859</c:v>
                </c:pt>
                <c:pt idx="15">
                  <c:v>945</c:v>
                </c:pt>
                <c:pt idx="16">
                  <c:v>984</c:v>
                </c:pt>
                <c:pt idx="17">
                  <c:v>1050</c:v>
                </c:pt>
                <c:pt idx="18">
                  <c:v>1086</c:v>
                </c:pt>
                <c:pt idx="19">
                  <c:v>1145</c:v>
                </c:pt>
                <c:pt idx="20">
                  <c:v>1094</c:v>
                </c:pt>
                <c:pt idx="21">
                  <c:v>1155</c:v>
                </c:pt>
                <c:pt idx="22">
                  <c:v>1348</c:v>
                </c:pt>
                <c:pt idx="23">
                  <c:v>1401</c:v>
                </c:pt>
                <c:pt idx="24">
                  <c:v>1308</c:v>
                </c:pt>
                <c:pt idx="25">
                  <c:v>1533</c:v>
                </c:pt>
                <c:pt idx="26">
                  <c:v>1817</c:v>
                </c:pt>
                <c:pt idx="27">
                  <c:v>1987</c:v>
                </c:pt>
                <c:pt idx="28">
                  <c:v>2143</c:v>
                </c:pt>
                <c:pt idx="29">
                  <c:v>2271</c:v>
                </c:pt>
                <c:pt idx="30">
                  <c:v>2451</c:v>
                </c:pt>
                <c:pt idx="31">
                  <c:v>2589</c:v>
                </c:pt>
                <c:pt idx="32">
                  <c:v>2777</c:v>
                </c:pt>
                <c:pt idx="33">
                  <c:v>2876</c:v>
                </c:pt>
                <c:pt idx="34">
                  <c:v>3036</c:v>
                </c:pt>
              </c:numCache>
            </c:numRef>
          </c:val>
          <c:smooth val="0"/>
          <c:extLst>
            <c:ext xmlns:c16="http://schemas.microsoft.com/office/drawing/2014/chart" uri="{C3380CC4-5D6E-409C-BE32-E72D297353CC}">
              <c16:uniqueId val="{0000000A-3CA2-4EC9-9E5E-9A6EDCE7AE04}"/>
            </c:ext>
          </c:extLst>
        </c:ser>
        <c:ser>
          <c:idx val="11"/>
          <c:order val="11"/>
          <c:tx>
            <c:strRef>
              <c:f>'自然科学(冊子)'!$A$24</c:f>
              <c:strCache>
                <c:ptCount val="1"/>
                <c:pt idx="0">
                  <c:v>Health Sciences</c:v>
                </c:pt>
              </c:strCache>
            </c:strRef>
          </c:tx>
          <c:cat>
            <c:strRef>
              <c:f>'自然科学(冊子)'!$B$3:$AJ$3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'自然科学(冊子)'!$B$24:$AJ$24</c:f>
              <c:numCache>
                <c:formatCode>#,##0.00_ </c:formatCode>
                <c:ptCount val="35"/>
                <c:pt idx="0">
                  <c:v>255.43</c:v>
                </c:pt>
                <c:pt idx="1">
                  <c:v>305.44</c:v>
                </c:pt>
                <c:pt idx="2">
                  <c:v>339.84</c:v>
                </c:pt>
                <c:pt idx="3">
                  <c:v>378.36</c:v>
                </c:pt>
                <c:pt idx="4">
                  <c:v>392.39</c:v>
                </c:pt>
                <c:pt idx="5">
                  <c:v>401.28</c:v>
                </c:pt>
                <c:pt idx="6">
                  <c:v>486.35</c:v>
                </c:pt>
                <c:pt idx="7">
                  <c:v>543.32000000000005</c:v>
                </c:pt>
                <c:pt idx="8">
                  <c:v>573.79</c:v>
                </c:pt>
                <c:pt idx="9">
                  <c:v>618.30999999999995</c:v>
                </c:pt>
                <c:pt idx="10">
                  <c:v>672.35</c:v>
                </c:pt>
                <c:pt idx="11">
                  <c:v>728.14</c:v>
                </c:pt>
                <c:pt idx="12">
                  <c:v>784.81</c:v>
                </c:pt>
                <c:pt idx="13">
                  <c:v>849.62</c:v>
                </c:pt>
                <c:pt idx="14">
                  <c:v>975</c:v>
                </c:pt>
                <c:pt idx="15">
                  <c:v>1081</c:v>
                </c:pt>
                <c:pt idx="16">
                  <c:v>1132</c:v>
                </c:pt>
                <c:pt idx="17">
                  <c:v>1199</c:v>
                </c:pt>
                <c:pt idx="18">
                  <c:v>1330</c:v>
                </c:pt>
                <c:pt idx="19">
                  <c:v>1401</c:v>
                </c:pt>
                <c:pt idx="20">
                  <c:v>1398</c:v>
                </c:pt>
                <c:pt idx="21">
                  <c:v>1470</c:v>
                </c:pt>
                <c:pt idx="22">
                  <c:v>1693</c:v>
                </c:pt>
                <c:pt idx="23">
                  <c:v>1482</c:v>
                </c:pt>
                <c:pt idx="24">
                  <c:v>1479</c:v>
                </c:pt>
                <c:pt idx="25">
                  <c:v>1513</c:v>
                </c:pt>
                <c:pt idx="26">
                  <c:v>1771</c:v>
                </c:pt>
                <c:pt idx="27">
                  <c:v>1903</c:v>
                </c:pt>
                <c:pt idx="28">
                  <c:v>2050</c:v>
                </c:pt>
                <c:pt idx="29">
                  <c:v>2220</c:v>
                </c:pt>
                <c:pt idx="30">
                  <c:v>2365</c:v>
                </c:pt>
                <c:pt idx="31">
                  <c:v>2481</c:v>
                </c:pt>
                <c:pt idx="32">
                  <c:v>2650</c:v>
                </c:pt>
                <c:pt idx="33">
                  <c:v>2779</c:v>
                </c:pt>
                <c:pt idx="34">
                  <c:v>2918</c:v>
                </c:pt>
              </c:numCache>
            </c:numRef>
          </c:val>
          <c:smooth val="0"/>
          <c:extLst>
            <c:ext xmlns:c16="http://schemas.microsoft.com/office/drawing/2014/chart" uri="{C3380CC4-5D6E-409C-BE32-E72D297353CC}">
              <c16:uniqueId val="{0000000B-3CA2-4EC9-9E5E-9A6EDCE7AE04}"/>
            </c:ext>
          </c:extLst>
        </c:ser>
        <c:ser>
          <c:idx val="15"/>
          <c:order val="12"/>
          <c:tx>
            <c:strRef>
              <c:f>'自然科学(冊子)'!$A$4</c:f>
              <c:strCache>
                <c:ptCount val="1"/>
                <c:pt idx="0">
                  <c:v>Agriculture</c:v>
                </c:pt>
              </c:strCache>
            </c:strRef>
          </c:tx>
          <c:cat>
            <c:strRef>
              <c:f>'自然科学(冊子)'!$B$3:$AJ$3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'自然科学(冊子)'!$B$4:$AJ$4</c:f>
              <c:numCache>
                <c:formatCode>#,##0.00_ </c:formatCode>
                <c:ptCount val="35"/>
                <c:pt idx="0">
                  <c:v>201.01</c:v>
                </c:pt>
                <c:pt idx="1">
                  <c:v>244.58</c:v>
                </c:pt>
                <c:pt idx="2">
                  <c:v>257.97000000000003</c:v>
                </c:pt>
                <c:pt idx="3">
                  <c:v>296.45999999999998</c:v>
                </c:pt>
                <c:pt idx="4">
                  <c:v>306.86</c:v>
                </c:pt>
                <c:pt idx="5">
                  <c:v>321.57</c:v>
                </c:pt>
                <c:pt idx="6">
                  <c:v>377.51</c:v>
                </c:pt>
                <c:pt idx="7">
                  <c:v>441.87</c:v>
                </c:pt>
                <c:pt idx="8">
                  <c:v>439.56</c:v>
                </c:pt>
                <c:pt idx="9">
                  <c:v>465.3</c:v>
                </c:pt>
                <c:pt idx="10">
                  <c:v>504.55</c:v>
                </c:pt>
                <c:pt idx="11">
                  <c:v>529.22</c:v>
                </c:pt>
                <c:pt idx="12">
                  <c:v>572.89</c:v>
                </c:pt>
                <c:pt idx="13">
                  <c:v>630.29</c:v>
                </c:pt>
                <c:pt idx="14">
                  <c:v>714</c:v>
                </c:pt>
                <c:pt idx="15">
                  <c:v>799</c:v>
                </c:pt>
                <c:pt idx="16">
                  <c:v>890</c:v>
                </c:pt>
                <c:pt idx="17">
                  <c:v>898</c:v>
                </c:pt>
                <c:pt idx="18">
                  <c:v>1034</c:v>
                </c:pt>
                <c:pt idx="19">
                  <c:v>1089</c:v>
                </c:pt>
                <c:pt idx="20">
                  <c:v>1110</c:v>
                </c:pt>
                <c:pt idx="21">
                  <c:v>1103</c:v>
                </c:pt>
                <c:pt idx="22">
                  <c:v>1317</c:v>
                </c:pt>
                <c:pt idx="23">
                  <c:v>1441</c:v>
                </c:pt>
                <c:pt idx="24">
                  <c:v>1422</c:v>
                </c:pt>
                <c:pt idx="25">
                  <c:v>1466</c:v>
                </c:pt>
                <c:pt idx="26">
                  <c:v>1660</c:v>
                </c:pt>
                <c:pt idx="27">
                  <c:v>1828</c:v>
                </c:pt>
                <c:pt idx="28">
                  <c:v>1969</c:v>
                </c:pt>
                <c:pt idx="29">
                  <c:v>2137</c:v>
                </c:pt>
                <c:pt idx="30">
                  <c:v>2314</c:v>
                </c:pt>
                <c:pt idx="31">
                  <c:v>2409</c:v>
                </c:pt>
                <c:pt idx="32">
                  <c:v>2504</c:v>
                </c:pt>
                <c:pt idx="33">
                  <c:v>2605</c:v>
                </c:pt>
                <c:pt idx="34">
                  <c:v>2700</c:v>
                </c:pt>
              </c:numCache>
            </c:numRef>
          </c:val>
          <c:smooth val="0"/>
          <c:extLst>
            <c:ext xmlns:c16="http://schemas.microsoft.com/office/drawing/2014/chart" uri="{C3380CC4-5D6E-409C-BE32-E72D297353CC}">
              <c16:uniqueId val="{0000000C-3CA2-4EC9-9E5E-9A6EDCE7AE04}"/>
            </c:ext>
          </c:extLst>
        </c:ser>
        <c:ser>
          <c:idx val="4"/>
          <c:order val="13"/>
          <c:tx>
            <c:strRef>
              <c:f>'自然科学(冊子)'!$A$26</c:f>
              <c:strCache>
                <c:ptCount val="1"/>
                <c:pt idx="0">
                  <c:v>Math &amp; Computer Science</c:v>
                </c:pt>
              </c:strCache>
            </c:strRef>
          </c:tx>
          <c:cat>
            <c:strRef>
              <c:f>'自然科学(冊子)'!$B$3:$AJ$3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'自然科学(冊子)'!$B$26:$AJ$26</c:f>
              <c:numCache>
                <c:formatCode>#,##0.00_ </c:formatCode>
                <c:ptCount val="35"/>
                <c:pt idx="0">
                  <c:v>376.44</c:v>
                </c:pt>
                <c:pt idx="1">
                  <c:v>453.5</c:v>
                </c:pt>
                <c:pt idx="2">
                  <c:v>495.72</c:v>
                </c:pt>
                <c:pt idx="3">
                  <c:v>556.84</c:v>
                </c:pt>
                <c:pt idx="4">
                  <c:v>603.65</c:v>
                </c:pt>
                <c:pt idx="5">
                  <c:v>637.36</c:v>
                </c:pt>
                <c:pt idx="6">
                  <c:v>749.84</c:v>
                </c:pt>
                <c:pt idx="7">
                  <c:v>817.72</c:v>
                </c:pt>
                <c:pt idx="8">
                  <c:v>859.91</c:v>
                </c:pt>
                <c:pt idx="9">
                  <c:v>898.67</c:v>
                </c:pt>
                <c:pt idx="10">
                  <c:v>961.82</c:v>
                </c:pt>
                <c:pt idx="11">
                  <c:v>1018.57</c:v>
                </c:pt>
                <c:pt idx="12">
                  <c:v>1107.2</c:v>
                </c:pt>
                <c:pt idx="13">
                  <c:v>1151.71</c:v>
                </c:pt>
                <c:pt idx="14">
                  <c:v>1171</c:v>
                </c:pt>
                <c:pt idx="15">
                  <c:v>1267</c:v>
                </c:pt>
                <c:pt idx="16">
                  <c:v>1278</c:v>
                </c:pt>
                <c:pt idx="17">
                  <c:v>1313</c:v>
                </c:pt>
                <c:pt idx="18">
                  <c:v>1411</c:v>
                </c:pt>
                <c:pt idx="19">
                  <c:v>1472</c:v>
                </c:pt>
                <c:pt idx="20">
                  <c:v>1541</c:v>
                </c:pt>
                <c:pt idx="21">
                  <c:v>1593</c:v>
                </c:pt>
                <c:pt idx="22">
                  <c:v>1689</c:v>
                </c:pt>
                <c:pt idx="23">
                  <c:v>1700</c:v>
                </c:pt>
                <c:pt idx="24">
                  <c:v>1750</c:v>
                </c:pt>
                <c:pt idx="25">
                  <c:v>1847</c:v>
                </c:pt>
                <c:pt idx="26">
                  <c:v>1900</c:v>
                </c:pt>
                <c:pt idx="27">
                  <c:v>1828</c:v>
                </c:pt>
                <c:pt idx="28">
                  <c:v>2047</c:v>
                </c:pt>
                <c:pt idx="29">
                  <c:v>2134</c:v>
                </c:pt>
                <c:pt idx="30">
                  <c:v>2221</c:v>
                </c:pt>
                <c:pt idx="31">
                  <c:v>2283</c:v>
                </c:pt>
                <c:pt idx="32">
                  <c:v>2411</c:v>
                </c:pt>
                <c:pt idx="33">
                  <c:v>2503</c:v>
                </c:pt>
                <c:pt idx="34">
                  <c:v>2644</c:v>
                </c:pt>
              </c:numCache>
            </c:numRef>
          </c:val>
          <c:smooth val="0"/>
          <c:extLst>
            <c:ext xmlns:c16="http://schemas.microsoft.com/office/drawing/2014/chart" uri="{C3380CC4-5D6E-409C-BE32-E72D297353CC}">
              <c16:uniqueId val="{0000000D-3CA2-4EC9-9E5E-9A6EDCE7AE04}"/>
            </c:ext>
          </c:extLst>
        </c:ser>
        <c:ser>
          <c:idx val="12"/>
          <c:order val="14"/>
          <c:tx>
            <c:strRef>
              <c:f>'自然科学(冊子)'!$A$18</c:f>
              <c:strCache>
                <c:ptCount val="1"/>
                <c:pt idx="0">
                  <c:v>General Science</c:v>
                </c:pt>
              </c:strCache>
            </c:strRef>
          </c:tx>
          <c:cat>
            <c:strRef>
              <c:f>'自然科学(冊子)'!$B$3:$AJ$3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'自然科学(冊子)'!$B$18:$AG$18</c:f>
              <c:numCache>
                <c:formatCode>#,##0.00_ </c:formatCode>
                <c:ptCount val="32"/>
                <c:pt idx="0">
                  <c:v>196.88</c:v>
                </c:pt>
                <c:pt idx="1">
                  <c:v>241.19</c:v>
                </c:pt>
                <c:pt idx="2">
                  <c:v>307.2</c:v>
                </c:pt>
                <c:pt idx="3">
                  <c:v>361.36</c:v>
                </c:pt>
                <c:pt idx="4">
                  <c:v>390.11</c:v>
                </c:pt>
                <c:pt idx="5">
                  <c:v>382.69</c:v>
                </c:pt>
                <c:pt idx="6">
                  <c:v>504.33</c:v>
                </c:pt>
                <c:pt idx="7">
                  <c:v>530.39</c:v>
                </c:pt>
                <c:pt idx="8">
                  <c:v>607.79999999999995</c:v>
                </c:pt>
                <c:pt idx="9">
                  <c:v>718.88</c:v>
                </c:pt>
                <c:pt idx="10">
                  <c:v>761.97</c:v>
                </c:pt>
                <c:pt idx="11">
                  <c:v>830.55</c:v>
                </c:pt>
                <c:pt idx="12">
                  <c:v>929.85</c:v>
                </c:pt>
                <c:pt idx="13">
                  <c:v>992.52</c:v>
                </c:pt>
                <c:pt idx="14">
                  <c:v>962</c:v>
                </c:pt>
                <c:pt idx="15">
                  <c:v>1059</c:v>
                </c:pt>
                <c:pt idx="16">
                  <c:v>1098</c:v>
                </c:pt>
                <c:pt idx="17">
                  <c:v>1139</c:v>
                </c:pt>
                <c:pt idx="18">
                  <c:v>1213</c:v>
                </c:pt>
                <c:pt idx="19">
                  <c:v>1174</c:v>
                </c:pt>
                <c:pt idx="20">
                  <c:v>1287</c:v>
                </c:pt>
                <c:pt idx="21">
                  <c:v>1333</c:v>
                </c:pt>
                <c:pt idx="22">
                  <c:v>1449</c:v>
                </c:pt>
                <c:pt idx="23">
                  <c:v>1416</c:v>
                </c:pt>
                <c:pt idx="24">
                  <c:v>1370</c:v>
                </c:pt>
                <c:pt idx="25">
                  <c:v>1426</c:v>
                </c:pt>
                <c:pt idx="26">
                  <c:v>1649</c:v>
                </c:pt>
                <c:pt idx="27">
                  <c:v>1825</c:v>
                </c:pt>
                <c:pt idx="28">
                  <c:v>1865</c:v>
                </c:pt>
                <c:pt idx="29">
                  <c:v>2055</c:v>
                </c:pt>
                <c:pt idx="30">
                  <c:v>2247</c:v>
                </c:pt>
                <c:pt idx="31">
                  <c:v>2327</c:v>
                </c:pt>
              </c:numCache>
            </c:numRef>
          </c:val>
          <c:smooth val="0"/>
          <c:extLst>
            <c:ext xmlns:c16="http://schemas.microsoft.com/office/drawing/2014/chart" uri="{C3380CC4-5D6E-409C-BE32-E72D297353CC}">
              <c16:uniqueId val="{0000000E-3CA2-4EC9-9E5E-9A6EDCE7AE04}"/>
            </c:ext>
          </c:extLst>
        </c:ser>
        <c:ser>
          <c:idx val="13"/>
          <c:order val="15"/>
          <c:tx>
            <c:strRef>
              <c:f>'自然科学(冊子)'!$A$34</c:f>
              <c:strCache>
                <c:ptCount val="1"/>
                <c:pt idx="0">
                  <c:v>Average</c:v>
                </c:pt>
              </c:strCache>
            </c:strRef>
          </c:tx>
          <c:spPr>
            <a:ln w="50800">
              <a:solidFill>
                <a:schemeClr val="tx1"/>
              </a:solidFill>
            </a:ln>
          </c:spPr>
          <c:marker>
            <c:spPr>
              <a:solidFill>
                <a:schemeClr val="tx1"/>
              </a:solidFill>
            </c:spPr>
          </c:marker>
          <c:cat>
            <c:strRef>
              <c:f>'自然科学(冊子)'!$B$3:$AJ$3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'自然科学(冊子)'!$B$34:$AJ$34</c:f>
              <c:numCache>
                <c:formatCode>#,##0.00_ </c:formatCode>
                <c:ptCount val="35"/>
                <c:pt idx="0">
                  <c:v>328.89310659477394</c:v>
                </c:pt>
                <c:pt idx="1">
                  <c:v>400.74501866445451</c:v>
                </c:pt>
                <c:pt idx="2">
                  <c:v>445.39100788054748</c:v>
                </c:pt>
                <c:pt idx="3">
                  <c:v>506.91134798838658</c:v>
                </c:pt>
                <c:pt idx="4">
                  <c:v>528.17591455827471</c:v>
                </c:pt>
                <c:pt idx="5">
                  <c:v>550.3631190377439</c:v>
                </c:pt>
                <c:pt idx="6">
                  <c:v>655.67221899626713</c:v>
                </c:pt>
                <c:pt idx="7">
                  <c:v>733.89922024056409</c:v>
                </c:pt>
                <c:pt idx="8">
                  <c:v>788.51322272915786</c:v>
                </c:pt>
                <c:pt idx="9">
                  <c:v>847.32892160929055</c:v>
                </c:pt>
                <c:pt idx="10">
                  <c:v>917.26927001244292</c:v>
                </c:pt>
                <c:pt idx="11">
                  <c:v>987.85354209871412</c:v>
                </c:pt>
                <c:pt idx="12">
                  <c:v>1068.631244296972</c:v>
                </c:pt>
                <c:pt idx="13">
                  <c:v>1156.5355080879306</c:v>
                </c:pt>
                <c:pt idx="14">
                  <c:v>1287.705101617586</c:v>
                </c:pt>
                <c:pt idx="15">
                  <c:v>1409.4558274574865</c:v>
                </c:pt>
                <c:pt idx="16">
                  <c:v>1496.9523019493986</c:v>
                </c:pt>
                <c:pt idx="17">
                  <c:v>1597.5943591870594</c:v>
                </c:pt>
                <c:pt idx="18">
                  <c:v>1690.8958938199917</c:v>
                </c:pt>
                <c:pt idx="19">
                  <c:v>1796.0506014102032</c:v>
                </c:pt>
                <c:pt idx="20">
                  <c:v>1791.3023641642471</c:v>
                </c:pt>
                <c:pt idx="21">
                  <c:v>1889.3927830775613</c:v>
                </c:pt>
                <c:pt idx="22">
                  <c:v>2108.1613438407298</c:v>
                </c:pt>
                <c:pt idx="23">
                  <c:v>2141.2965574450436</c:v>
                </c:pt>
                <c:pt idx="24">
                  <c:v>2121.2538365823311</c:v>
                </c:pt>
                <c:pt idx="25">
                  <c:v>2219.7291580257156</c:v>
                </c:pt>
                <c:pt idx="26">
                  <c:v>2542.272501036914</c:v>
                </c:pt>
                <c:pt idx="27">
                  <c:v>2638.226047283285</c:v>
                </c:pt>
                <c:pt idx="28">
                  <c:v>2893.2422231439236</c:v>
                </c:pt>
                <c:pt idx="29">
                  <c:v>3092.3803401078389</c:v>
                </c:pt>
                <c:pt idx="30">
                  <c:v>3288.0535047698049</c:v>
                </c:pt>
                <c:pt idx="31">
                  <c:v>3420.6462048942349</c:v>
                </c:pt>
                <c:pt idx="32">
                  <c:v>3600.4520945665699</c:v>
                </c:pt>
                <c:pt idx="33">
                  <c:v>3749.8697635835751</c:v>
                </c:pt>
                <c:pt idx="34">
                  <c:v>3933.3260058067194</c:v>
                </c:pt>
              </c:numCache>
            </c:numRef>
          </c:val>
          <c:smooth val="0"/>
          <c:extLst>
            <c:ext xmlns:c16="http://schemas.microsoft.com/office/drawing/2014/chart" uri="{C3380CC4-5D6E-409C-BE32-E72D297353CC}">
              <c16:uniqueId val="{0000000F-3CA2-4EC9-9E5E-9A6EDCE7AE04}"/>
            </c:ext>
          </c:extLst>
        </c:ser>
        <c:dLbls>
          <c:showLegendKey val="0"/>
          <c:showVal val="0"/>
          <c:showCatName val="0"/>
          <c:showSerName val="0"/>
          <c:showPercent val="0"/>
          <c:showBubbleSize val="0"/>
        </c:dLbls>
        <c:marker val="1"/>
        <c:smooth val="0"/>
        <c:axId val="198626304"/>
        <c:axId val="198577152"/>
      </c:lineChart>
      <c:catAx>
        <c:axId val="198626304"/>
        <c:scaling>
          <c:orientation val="minMax"/>
        </c:scaling>
        <c:delete val="0"/>
        <c:axPos val="b"/>
        <c:numFmt formatCode="General" sourceLinked="1"/>
        <c:majorTickMark val="out"/>
        <c:minorTickMark val="none"/>
        <c:tickLblPos val="nextTo"/>
        <c:txPr>
          <a:bodyPr/>
          <a:lstStyle/>
          <a:p>
            <a:pPr>
              <a:defRPr sz="900"/>
            </a:pPr>
            <a:endParaRPr lang="ja-JP"/>
          </a:p>
        </c:txPr>
        <c:crossAx val="198577152"/>
        <c:crosses val="autoZero"/>
        <c:auto val="1"/>
        <c:lblAlgn val="ctr"/>
        <c:lblOffset val="100"/>
        <c:noMultiLvlLbl val="0"/>
      </c:catAx>
      <c:valAx>
        <c:axId val="198577152"/>
        <c:scaling>
          <c:orientation val="minMax"/>
          <c:max val="8000"/>
          <c:min val="0"/>
        </c:scaling>
        <c:delete val="0"/>
        <c:axPos val="l"/>
        <c:majorGridlines/>
        <c:numFmt formatCode="#,##0_ " sourceLinked="0"/>
        <c:majorTickMark val="out"/>
        <c:minorTickMark val="none"/>
        <c:tickLblPos val="nextTo"/>
        <c:txPr>
          <a:bodyPr/>
          <a:lstStyle/>
          <a:p>
            <a:pPr>
              <a:defRPr sz="900"/>
            </a:pPr>
            <a:endParaRPr lang="ja-JP"/>
          </a:p>
        </c:txPr>
        <c:crossAx val="198626304"/>
        <c:crosses val="autoZero"/>
        <c:crossBetween val="between"/>
        <c:majorUnit val="500"/>
      </c:valAx>
    </c:plotArea>
    <c:legend>
      <c:legendPos val="r"/>
      <c:layout>
        <c:manualLayout>
          <c:xMode val="edge"/>
          <c:yMode val="edge"/>
          <c:x val="0.82983356796749419"/>
          <c:y val="4.242711131892702E-2"/>
          <c:w val="0.16911480981877117"/>
          <c:h val="0.92740924692105797"/>
        </c:manualLayout>
      </c:layout>
      <c:overlay val="0"/>
      <c:txPr>
        <a:bodyPr/>
        <a:lstStyle/>
        <a:p>
          <a:pPr>
            <a:defRPr sz="800">
              <a:latin typeface="+mn-lt"/>
            </a:defRPr>
          </a:pPr>
          <a:endParaRPr lang="ja-JP"/>
        </a:p>
      </c:txPr>
    </c:legend>
    <c:plotVisOnly val="1"/>
    <c:dispBlanksAs val="gap"/>
    <c:showDLblsOverMax val="0"/>
  </c:chart>
  <c:spPr>
    <a:ln>
      <a:solidFill>
        <a:schemeClr val="tx1"/>
      </a:solidFill>
    </a:ln>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73710615821974E-2"/>
          <c:y val="5.1300984668005672E-2"/>
          <c:w val="0.75196960303813654"/>
          <c:h val="0.9027326446565096"/>
        </c:manualLayout>
      </c:layout>
      <c:lineChart>
        <c:grouping val="standard"/>
        <c:varyColors val="0"/>
        <c:ser>
          <c:idx val="0"/>
          <c:order val="0"/>
          <c:tx>
            <c:strRef>
              <c:f>'人文社会科学(冊子)'!$A$8</c:f>
              <c:strCache>
                <c:ptCount val="1"/>
                <c:pt idx="0">
                  <c:v>Business &amp; Economics</c:v>
                </c:pt>
              </c:strCache>
            </c:strRef>
          </c:tx>
          <c:cat>
            <c:strRef>
              <c:f>'人文社会科学(冊子)'!$B$3:$AJ$3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'人文社会科学(冊子)'!$B$8:$AJ$8</c:f>
              <c:numCache>
                <c:formatCode>#,##0.00_ </c:formatCode>
                <c:ptCount val="35"/>
                <c:pt idx="0">
                  <c:v>129.57</c:v>
                </c:pt>
                <c:pt idx="1">
                  <c:v>156.83000000000001</c:v>
                </c:pt>
                <c:pt idx="2">
                  <c:v>173.09</c:v>
                </c:pt>
                <c:pt idx="3">
                  <c:v>190.95</c:v>
                </c:pt>
                <c:pt idx="4">
                  <c:v>204.9</c:v>
                </c:pt>
                <c:pt idx="5">
                  <c:v>236.64</c:v>
                </c:pt>
                <c:pt idx="6">
                  <c:v>280.8</c:v>
                </c:pt>
                <c:pt idx="7">
                  <c:v>319.26</c:v>
                </c:pt>
                <c:pt idx="8">
                  <c:v>367.82</c:v>
                </c:pt>
                <c:pt idx="9">
                  <c:v>409.72</c:v>
                </c:pt>
                <c:pt idx="10">
                  <c:v>461.32</c:v>
                </c:pt>
                <c:pt idx="11">
                  <c:v>503.02</c:v>
                </c:pt>
                <c:pt idx="12">
                  <c:v>552.66999999999996</c:v>
                </c:pt>
                <c:pt idx="13">
                  <c:v>618</c:v>
                </c:pt>
                <c:pt idx="14">
                  <c:v>675</c:v>
                </c:pt>
                <c:pt idx="15">
                  <c:v>731</c:v>
                </c:pt>
                <c:pt idx="16">
                  <c:v>776</c:v>
                </c:pt>
                <c:pt idx="17">
                  <c:v>820</c:v>
                </c:pt>
                <c:pt idx="18">
                  <c:v>883</c:v>
                </c:pt>
                <c:pt idx="19">
                  <c:v>942</c:v>
                </c:pt>
                <c:pt idx="20">
                  <c:v>986</c:v>
                </c:pt>
                <c:pt idx="21">
                  <c:v>1009</c:v>
                </c:pt>
                <c:pt idx="22">
                  <c:v>1065</c:v>
                </c:pt>
                <c:pt idx="23">
                  <c:v>1131</c:v>
                </c:pt>
                <c:pt idx="24">
                  <c:v>1289</c:v>
                </c:pt>
                <c:pt idx="25">
                  <c:v>1330</c:v>
                </c:pt>
                <c:pt idx="26">
                  <c:v>1666</c:v>
                </c:pt>
                <c:pt idx="27">
                  <c:v>1757</c:v>
                </c:pt>
                <c:pt idx="28">
                  <c:v>1824</c:v>
                </c:pt>
                <c:pt idx="29">
                  <c:v>1932</c:v>
                </c:pt>
                <c:pt idx="30">
                  <c:v>2060</c:v>
                </c:pt>
                <c:pt idx="31">
                  <c:v>2169</c:v>
                </c:pt>
                <c:pt idx="32">
                  <c:v>2249</c:v>
                </c:pt>
                <c:pt idx="33">
                  <c:v>2357</c:v>
                </c:pt>
                <c:pt idx="34">
                  <c:v>2473</c:v>
                </c:pt>
              </c:numCache>
            </c:numRef>
          </c:val>
          <c:smooth val="0"/>
          <c:extLst>
            <c:ext xmlns:c16="http://schemas.microsoft.com/office/drawing/2014/chart" uri="{C3380CC4-5D6E-409C-BE32-E72D297353CC}">
              <c16:uniqueId val="{00000000-746C-42B1-AF9A-40A43F156A98}"/>
            </c:ext>
          </c:extLst>
        </c:ser>
        <c:ser>
          <c:idx val="2"/>
          <c:order val="1"/>
          <c:tx>
            <c:strRef>
              <c:f>'人文社会科学(冊子)'!$A$10</c:f>
              <c:strCache>
                <c:ptCount val="1"/>
                <c:pt idx="0">
                  <c:v>Education</c:v>
                </c:pt>
              </c:strCache>
            </c:strRef>
          </c:tx>
          <c:cat>
            <c:strRef>
              <c:f>'人文社会科学(冊子)'!$B$3:$AJ$3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'人文社会科学(冊子)'!$B$10:$AJ$10</c:f>
              <c:numCache>
                <c:formatCode>#,##0.00_ </c:formatCode>
                <c:ptCount val="35"/>
                <c:pt idx="0">
                  <c:v>83.95</c:v>
                </c:pt>
                <c:pt idx="1">
                  <c:v>98.02</c:v>
                </c:pt>
                <c:pt idx="2">
                  <c:v>105.26</c:v>
                </c:pt>
                <c:pt idx="3">
                  <c:v>123.33</c:v>
                </c:pt>
                <c:pt idx="4">
                  <c:v>128.76</c:v>
                </c:pt>
                <c:pt idx="5">
                  <c:v>140.58000000000001</c:v>
                </c:pt>
                <c:pt idx="6">
                  <c:v>155.29</c:v>
                </c:pt>
                <c:pt idx="7">
                  <c:v>169.12</c:v>
                </c:pt>
                <c:pt idx="8">
                  <c:v>185.65</c:v>
                </c:pt>
                <c:pt idx="9">
                  <c:v>204.54</c:v>
                </c:pt>
                <c:pt idx="10">
                  <c:v>226.21</c:v>
                </c:pt>
                <c:pt idx="11">
                  <c:v>249.81</c:v>
                </c:pt>
                <c:pt idx="12">
                  <c:v>272.79000000000002</c:v>
                </c:pt>
                <c:pt idx="13">
                  <c:v>309</c:v>
                </c:pt>
                <c:pt idx="14">
                  <c:v>341</c:v>
                </c:pt>
                <c:pt idx="15">
                  <c:v>377</c:v>
                </c:pt>
                <c:pt idx="16">
                  <c:v>411</c:v>
                </c:pt>
                <c:pt idx="17">
                  <c:v>451</c:v>
                </c:pt>
                <c:pt idx="18">
                  <c:v>567</c:v>
                </c:pt>
                <c:pt idx="19">
                  <c:v>619</c:v>
                </c:pt>
                <c:pt idx="20">
                  <c:v>653</c:v>
                </c:pt>
                <c:pt idx="21">
                  <c:v>719</c:v>
                </c:pt>
                <c:pt idx="22">
                  <c:v>757</c:v>
                </c:pt>
                <c:pt idx="23">
                  <c:v>823</c:v>
                </c:pt>
                <c:pt idx="24">
                  <c:v>855</c:v>
                </c:pt>
                <c:pt idx="25">
                  <c:v>872</c:v>
                </c:pt>
                <c:pt idx="26">
                  <c:v>995</c:v>
                </c:pt>
                <c:pt idx="27">
                  <c:v>1059</c:v>
                </c:pt>
                <c:pt idx="28">
                  <c:v>1118</c:v>
                </c:pt>
                <c:pt idx="29">
                  <c:v>1212</c:v>
                </c:pt>
                <c:pt idx="30">
                  <c:v>1301</c:v>
                </c:pt>
                <c:pt idx="31">
                  <c:v>1386</c:v>
                </c:pt>
                <c:pt idx="32">
                  <c:v>1426</c:v>
                </c:pt>
                <c:pt idx="33">
                  <c:v>1523</c:v>
                </c:pt>
                <c:pt idx="34">
                  <c:v>1677</c:v>
                </c:pt>
              </c:numCache>
            </c:numRef>
          </c:val>
          <c:smooth val="0"/>
          <c:extLst>
            <c:ext xmlns:c16="http://schemas.microsoft.com/office/drawing/2014/chart" uri="{C3380CC4-5D6E-409C-BE32-E72D297353CC}">
              <c16:uniqueId val="{00000001-746C-42B1-AF9A-40A43F156A98}"/>
            </c:ext>
          </c:extLst>
        </c:ser>
        <c:ser>
          <c:idx val="5"/>
          <c:order val="2"/>
          <c:tx>
            <c:strRef>
              <c:f>'人文社会科学(冊子)'!$A$30</c:f>
              <c:strCache>
                <c:ptCount val="1"/>
                <c:pt idx="0">
                  <c:v>Psychology</c:v>
                </c:pt>
              </c:strCache>
            </c:strRef>
          </c:tx>
          <c:cat>
            <c:strRef>
              <c:f>'人文社会科学(冊子)'!$B$3:$AJ$3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'人文社会科学(冊子)'!$B$30:$AJ$30</c:f>
              <c:numCache>
                <c:formatCode>#,##0.00_ </c:formatCode>
                <c:ptCount val="35"/>
                <c:pt idx="0">
                  <c:v>109.38</c:v>
                </c:pt>
                <c:pt idx="1">
                  <c:v>124.51</c:v>
                </c:pt>
                <c:pt idx="2">
                  <c:v>138.59</c:v>
                </c:pt>
                <c:pt idx="3">
                  <c:v>152.87</c:v>
                </c:pt>
                <c:pt idx="4">
                  <c:v>167.98</c:v>
                </c:pt>
                <c:pt idx="5">
                  <c:v>188.67</c:v>
                </c:pt>
                <c:pt idx="6">
                  <c:v>213.67</c:v>
                </c:pt>
                <c:pt idx="7">
                  <c:v>238.09</c:v>
                </c:pt>
                <c:pt idx="8">
                  <c:v>241.08</c:v>
                </c:pt>
                <c:pt idx="9">
                  <c:v>274.05</c:v>
                </c:pt>
                <c:pt idx="10">
                  <c:v>302.58999999999997</c:v>
                </c:pt>
                <c:pt idx="11">
                  <c:v>330.07</c:v>
                </c:pt>
                <c:pt idx="12">
                  <c:v>361.93</c:v>
                </c:pt>
                <c:pt idx="13">
                  <c:v>389</c:v>
                </c:pt>
                <c:pt idx="14">
                  <c:v>438</c:v>
                </c:pt>
                <c:pt idx="15">
                  <c:v>473</c:v>
                </c:pt>
                <c:pt idx="16">
                  <c:v>510</c:v>
                </c:pt>
                <c:pt idx="17">
                  <c:v>545</c:v>
                </c:pt>
                <c:pt idx="18">
                  <c:v>590</c:v>
                </c:pt>
                <c:pt idx="19">
                  <c:v>649</c:v>
                </c:pt>
                <c:pt idx="20">
                  <c:v>691</c:v>
                </c:pt>
                <c:pt idx="21">
                  <c:v>711</c:v>
                </c:pt>
                <c:pt idx="22">
                  <c:v>752</c:v>
                </c:pt>
                <c:pt idx="23">
                  <c:v>797</c:v>
                </c:pt>
                <c:pt idx="24">
                  <c:v>880</c:v>
                </c:pt>
                <c:pt idx="25">
                  <c:v>833</c:v>
                </c:pt>
                <c:pt idx="26">
                  <c:v>1021</c:v>
                </c:pt>
                <c:pt idx="27">
                  <c:v>854</c:v>
                </c:pt>
                <c:pt idx="28">
                  <c:v>1154</c:v>
                </c:pt>
                <c:pt idx="29">
                  <c:v>1222</c:v>
                </c:pt>
                <c:pt idx="30">
                  <c:v>1306</c:v>
                </c:pt>
                <c:pt idx="31">
                  <c:v>1342</c:v>
                </c:pt>
                <c:pt idx="32">
                  <c:v>1402</c:v>
                </c:pt>
                <c:pt idx="33">
                  <c:v>1502</c:v>
                </c:pt>
                <c:pt idx="34">
                  <c:v>1606</c:v>
                </c:pt>
              </c:numCache>
            </c:numRef>
          </c:val>
          <c:smooth val="0"/>
          <c:extLst>
            <c:ext xmlns:c16="http://schemas.microsoft.com/office/drawing/2014/chart" uri="{C3380CC4-5D6E-409C-BE32-E72D297353CC}">
              <c16:uniqueId val="{00000002-746C-42B1-AF9A-40A43F156A98}"/>
            </c:ext>
          </c:extLst>
        </c:ser>
        <c:ser>
          <c:idx val="3"/>
          <c:order val="3"/>
          <c:tx>
            <c:strRef>
              <c:f>'人文社会科学(冊子)'!$A$36</c:f>
              <c:strCache>
                <c:ptCount val="1"/>
                <c:pt idx="0">
                  <c:v>Sociology</c:v>
                </c:pt>
              </c:strCache>
            </c:strRef>
          </c:tx>
          <c:cat>
            <c:strRef>
              <c:f>'人文社会科学(冊子)'!$B$3:$AJ$3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'人文社会科学(冊子)'!$B$36:$AJ$36</c:f>
              <c:numCache>
                <c:formatCode>#,##0.00_ </c:formatCode>
                <c:ptCount val="35"/>
                <c:pt idx="0">
                  <c:v>101.51</c:v>
                </c:pt>
                <c:pt idx="1">
                  <c:v>116.38</c:v>
                </c:pt>
                <c:pt idx="2">
                  <c:v>127.99</c:v>
                </c:pt>
                <c:pt idx="3">
                  <c:v>145.63999999999999</c:v>
                </c:pt>
                <c:pt idx="4">
                  <c:v>155.83000000000001</c:v>
                </c:pt>
                <c:pt idx="5">
                  <c:v>172.63</c:v>
                </c:pt>
                <c:pt idx="6">
                  <c:v>196.9</c:v>
                </c:pt>
                <c:pt idx="7">
                  <c:v>215.2</c:v>
                </c:pt>
                <c:pt idx="8">
                  <c:v>225.08</c:v>
                </c:pt>
                <c:pt idx="9">
                  <c:v>250.62</c:v>
                </c:pt>
                <c:pt idx="10">
                  <c:v>275.25</c:v>
                </c:pt>
                <c:pt idx="11">
                  <c:v>304.14</c:v>
                </c:pt>
                <c:pt idx="12">
                  <c:v>333.29</c:v>
                </c:pt>
                <c:pt idx="13">
                  <c:v>361</c:v>
                </c:pt>
                <c:pt idx="14">
                  <c:v>409</c:v>
                </c:pt>
                <c:pt idx="15">
                  <c:v>447</c:v>
                </c:pt>
                <c:pt idx="16">
                  <c:v>482</c:v>
                </c:pt>
                <c:pt idx="17">
                  <c:v>528</c:v>
                </c:pt>
                <c:pt idx="18">
                  <c:v>597</c:v>
                </c:pt>
                <c:pt idx="19">
                  <c:v>647</c:v>
                </c:pt>
                <c:pt idx="20">
                  <c:v>692</c:v>
                </c:pt>
                <c:pt idx="21">
                  <c:v>712</c:v>
                </c:pt>
                <c:pt idx="22">
                  <c:v>753</c:v>
                </c:pt>
                <c:pt idx="23">
                  <c:v>804</c:v>
                </c:pt>
                <c:pt idx="24">
                  <c:v>880</c:v>
                </c:pt>
                <c:pt idx="25">
                  <c:v>849</c:v>
                </c:pt>
                <c:pt idx="26">
                  <c:v>992</c:v>
                </c:pt>
                <c:pt idx="27">
                  <c:v>920</c:v>
                </c:pt>
                <c:pt idx="28">
                  <c:v>1115</c:v>
                </c:pt>
                <c:pt idx="29">
                  <c:v>1209</c:v>
                </c:pt>
                <c:pt idx="30">
                  <c:v>1290</c:v>
                </c:pt>
                <c:pt idx="31">
                  <c:v>1336</c:v>
                </c:pt>
                <c:pt idx="32">
                  <c:v>1374</c:v>
                </c:pt>
                <c:pt idx="33">
                  <c:v>1481</c:v>
                </c:pt>
                <c:pt idx="34">
                  <c:v>1585</c:v>
                </c:pt>
              </c:numCache>
            </c:numRef>
          </c:val>
          <c:smooth val="0"/>
          <c:extLst>
            <c:ext xmlns:c16="http://schemas.microsoft.com/office/drawing/2014/chart" uri="{C3380CC4-5D6E-409C-BE32-E72D297353CC}">
              <c16:uniqueId val="{00000003-746C-42B1-AF9A-40A43F156A98}"/>
            </c:ext>
          </c:extLst>
        </c:ser>
        <c:ser>
          <c:idx val="1"/>
          <c:order val="4"/>
          <c:tx>
            <c:strRef>
              <c:f>'人文社会科学(冊子)'!$A$22</c:f>
              <c:strCache>
                <c:ptCount val="1"/>
                <c:pt idx="0">
                  <c:v>Military &amp; Naval Science</c:v>
                </c:pt>
              </c:strCache>
            </c:strRef>
          </c:tx>
          <c:cat>
            <c:strRef>
              <c:f>'人文社会科学(冊子)'!$B$3:$AJ$3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'人文社会科学(冊子)'!$B$22:$AJ$22</c:f>
              <c:numCache>
                <c:formatCode>#,##0.00_ </c:formatCode>
                <c:ptCount val="35"/>
                <c:pt idx="0">
                  <c:v>79.17</c:v>
                </c:pt>
                <c:pt idx="1">
                  <c:v>88.33</c:v>
                </c:pt>
                <c:pt idx="2">
                  <c:v>104.67</c:v>
                </c:pt>
                <c:pt idx="3">
                  <c:v>99</c:v>
                </c:pt>
                <c:pt idx="4">
                  <c:v>111.44</c:v>
                </c:pt>
                <c:pt idx="5">
                  <c:v>129.33000000000001</c:v>
                </c:pt>
                <c:pt idx="6">
                  <c:v>142</c:v>
                </c:pt>
                <c:pt idx="7">
                  <c:v>154.66999999999999</c:v>
                </c:pt>
                <c:pt idx="8">
                  <c:v>258.67</c:v>
                </c:pt>
                <c:pt idx="9">
                  <c:v>282.33</c:v>
                </c:pt>
                <c:pt idx="10">
                  <c:v>308.11</c:v>
                </c:pt>
                <c:pt idx="11">
                  <c:v>360.56</c:v>
                </c:pt>
                <c:pt idx="12">
                  <c:v>354.2</c:v>
                </c:pt>
                <c:pt idx="13">
                  <c:v>472</c:v>
                </c:pt>
                <c:pt idx="14">
                  <c:v>511</c:v>
                </c:pt>
                <c:pt idx="15">
                  <c:v>558</c:v>
                </c:pt>
                <c:pt idx="16">
                  <c:v>606</c:v>
                </c:pt>
                <c:pt idx="17">
                  <c:v>660</c:v>
                </c:pt>
                <c:pt idx="18">
                  <c:v>639</c:v>
                </c:pt>
                <c:pt idx="19">
                  <c:v>682</c:v>
                </c:pt>
                <c:pt idx="20">
                  <c:v>713</c:v>
                </c:pt>
                <c:pt idx="21">
                  <c:v>689</c:v>
                </c:pt>
                <c:pt idx="22">
                  <c:v>735</c:v>
                </c:pt>
                <c:pt idx="23">
                  <c:v>768</c:v>
                </c:pt>
                <c:pt idx="24">
                  <c:v>867</c:v>
                </c:pt>
                <c:pt idx="25">
                  <c:v>913</c:v>
                </c:pt>
                <c:pt idx="26">
                  <c:v>1063</c:v>
                </c:pt>
                <c:pt idx="27">
                  <c:v>576</c:v>
                </c:pt>
                <c:pt idx="28">
                  <c:v>1077</c:v>
                </c:pt>
                <c:pt idx="29">
                  <c:v>1173</c:v>
                </c:pt>
                <c:pt idx="30">
                  <c:v>1239</c:v>
                </c:pt>
                <c:pt idx="31">
                  <c:v>1286</c:v>
                </c:pt>
                <c:pt idx="32">
                  <c:v>1359</c:v>
                </c:pt>
                <c:pt idx="33">
                  <c:v>1438</c:v>
                </c:pt>
                <c:pt idx="34">
                  <c:v>1575</c:v>
                </c:pt>
              </c:numCache>
            </c:numRef>
          </c:val>
          <c:smooth val="0"/>
          <c:extLst>
            <c:ext xmlns:c16="http://schemas.microsoft.com/office/drawing/2014/chart" uri="{C3380CC4-5D6E-409C-BE32-E72D297353CC}">
              <c16:uniqueId val="{00000004-746C-42B1-AF9A-40A43F156A98}"/>
            </c:ext>
          </c:extLst>
        </c:ser>
        <c:ser>
          <c:idx val="10"/>
          <c:order val="5"/>
          <c:tx>
            <c:strRef>
              <c:f>'人文社会科学(冊子)'!$A$34</c:f>
              <c:strCache>
                <c:ptCount val="1"/>
                <c:pt idx="0">
                  <c:v>Social Sciences</c:v>
                </c:pt>
              </c:strCache>
            </c:strRef>
          </c:tx>
          <c:cat>
            <c:strRef>
              <c:f>'人文社会科学(冊子)'!$B$3:$AJ$3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'人文社会科学(冊子)'!$B$34:$AJ$34</c:f>
              <c:numCache>
                <c:formatCode>General</c:formatCode>
                <c:ptCount val="35"/>
                <c:pt idx="19" formatCode="#,##0.00_ ">
                  <c:v>657</c:v>
                </c:pt>
                <c:pt idx="20" formatCode="#,##0.00_ ">
                  <c:v>678</c:v>
                </c:pt>
                <c:pt idx="21" formatCode="#,##0.00_ ">
                  <c:v>673</c:v>
                </c:pt>
                <c:pt idx="22" formatCode="#,##0.00_ ">
                  <c:v>706</c:v>
                </c:pt>
                <c:pt idx="23" formatCode="#,##0.00_ ">
                  <c:v>752</c:v>
                </c:pt>
                <c:pt idx="24" formatCode="#,##0.00_ ">
                  <c:v>807</c:v>
                </c:pt>
                <c:pt idx="25" formatCode="#,##0.00_ ">
                  <c:v>728</c:v>
                </c:pt>
                <c:pt idx="26" formatCode="#,##0.00_ ">
                  <c:v>886</c:v>
                </c:pt>
                <c:pt idx="27" formatCode="#,##0.00_ ">
                  <c:v>786</c:v>
                </c:pt>
                <c:pt idx="28" formatCode="#,##0.00_ ">
                  <c:v>984</c:v>
                </c:pt>
                <c:pt idx="29" formatCode="#,##0.00_ ">
                  <c:v>1054</c:v>
                </c:pt>
                <c:pt idx="30" formatCode="#,##0.00_ ">
                  <c:v>1120</c:v>
                </c:pt>
                <c:pt idx="31" formatCode="#,##0.00_ ">
                  <c:v>1155</c:v>
                </c:pt>
                <c:pt idx="32" formatCode="#,##0.00_ ">
                  <c:v>1243</c:v>
                </c:pt>
                <c:pt idx="33" formatCode="#,##0.00_ ">
                  <c:v>1311</c:v>
                </c:pt>
                <c:pt idx="34" formatCode="#,##0.00_ ">
                  <c:v>1366</c:v>
                </c:pt>
              </c:numCache>
            </c:numRef>
          </c:val>
          <c:smooth val="0"/>
          <c:extLst>
            <c:ext xmlns:c16="http://schemas.microsoft.com/office/drawing/2014/chart" uri="{C3380CC4-5D6E-409C-BE32-E72D297353CC}">
              <c16:uniqueId val="{00000005-746C-42B1-AF9A-40A43F156A98}"/>
            </c:ext>
          </c:extLst>
        </c:ser>
        <c:ser>
          <c:idx val="9"/>
          <c:order val="6"/>
          <c:tx>
            <c:strRef>
              <c:f>'人文社会科学(冊子)'!$A$28</c:f>
              <c:strCache>
                <c:ptCount val="1"/>
                <c:pt idx="0">
                  <c:v>Political Science</c:v>
                </c:pt>
              </c:strCache>
            </c:strRef>
          </c:tx>
          <c:cat>
            <c:strRef>
              <c:f>'人文社会科学(冊子)'!$B$3:$AJ$3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'人文社会科学(冊子)'!$B$28:$AJ$28</c:f>
              <c:numCache>
                <c:formatCode>#,##0.00_ </c:formatCode>
                <c:ptCount val="35"/>
                <c:pt idx="0">
                  <c:v>75.92</c:v>
                </c:pt>
                <c:pt idx="1">
                  <c:v>92.44</c:v>
                </c:pt>
                <c:pt idx="2">
                  <c:v>99.65</c:v>
                </c:pt>
                <c:pt idx="3">
                  <c:v>117.52</c:v>
                </c:pt>
                <c:pt idx="4">
                  <c:v>123.55</c:v>
                </c:pt>
                <c:pt idx="5">
                  <c:v>139.88999999999999</c:v>
                </c:pt>
                <c:pt idx="6">
                  <c:v>161.71</c:v>
                </c:pt>
                <c:pt idx="7">
                  <c:v>178.3</c:v>
                </c:pt>
                <c:pt idx="8">
                  <c:v>181.76</c:v>
                </c:pt>
                <c:pt idx="9">
                  <c:v>206.16</c:v>
                </c:pt>
                <c:pt idx="10">
                  <c:v>226.37</c:v>
                </c:pt>
                <c:pt idx="11">
                  <c:v>254.73</c:v>
                </c:pt>
                <c:pt idx="12">
                  <c:v>284.93</c:v>
                </c:pt>
                <c:pt idx="13">
                  <c:v>292</c:v>
                </c:pt>
                <c:pt idx="14">
                  <c:v>337</c:v>
                </c:pt>
                <c:pt idx="15">
                  <c:v>368</c:v>
                </c:pt>
                <c:pt idx="16">
                  <c:v>400</c:v>
                </c:pt>
                <c:pt idx="17">
                  <c:v>446</c:v>
                </c:pt>
                <c:pt idx="18">
                  <c:v>527</c:v>
                </c:pt>
                <c:pt idx="19">
                  <c:v>572</c:v>
                </c:pt>
                <c:pt idx="20">
                  <c:v>612</c:v>
                </c:pt>
                <c:pt idx="21">
                  <c:v>602</c:v>
                </c:pt>
                <c:pt idx="22">
                  <c:v>633</c:v>
                </c:pt>
                <c:pt idx="23">
                  <c:v>675</c:v>
                </c:pt>
                <c:pt idx="24">
                  <c:v>726</c:v>
                </c:pt>
                <c:pt idx="25">
                  <c:v>709</c:v>
                </c:pt>
                <c:pt idx="26">
                  <c:v>804</c:v>
                </c:pt>
                <c:pt idx="27">
                  <c:v>681</c:v>
                </c:pt>
                <c:pt idx="28">
                  <c:v>946</c:v>
                </c:pt>
                <c:pt idx="29">
                  <c:v>1026</c:v>
                </c:pt>
                <c:pt idx="30">
                  <c:v>1088</c:v>
                </c:pt>
                <c:pt idx="31">
                  <c:v>1153</c:v>
                </c:pt>
                <c:pt idx="32">
                  <c:v>1248</c:v>
                </c:pt>
                <c:pt idx="33">
                  <c:v>1336</c:v>
                </c:pt>
                <c:pt idx="34">
                  <c:v>1414</c:v>
                </c:pt>
              </c:numCache>
            </c:numRef>
          </c:val>
          <c:smooth val="0"/>
          <c:extLst>
            <c:ext xmlns:c16="http://schemas.microsoft.com/office/drawing/2014/chart" uri="{C3380CC4-5D6E-409C-BE32-E72D297353CC}">
              <c16:uniqueId val="{00000006-746C-42B1-AF9A-40A43F156A98}"/>
            </c:ext>
          </c:extLst>
        </c:ser>
        <c:ser>
          <c:idx val="6"/>
          <c:order val="7"/>
          <c:tx>
            <c:strRef>
              <c:f>'人文社会科学(冊子)'!$A$32</c:f>
              <c:strCache>
                <c:ptCount val="1"/>
                <c:pt idx="0">
                  <c:v>Recreation</c:v>
                </c:pt>
              </c:strCache>
            </c:strRef>
          </c:tx>
          <c:cat>
            <c:strRef>
              <c:f>'人文社会科学(冊子)'!$B$3:$AJ$3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'人文社会科学(冊子)'!$B$32:$AJ$32</c:f>
              <c:numCache>
                <c:formatCode>#,##0.00_ </c:formatCode>
                <c:ptCount val="35"/>
                <c:pt idx="0">
                  <c:v>47.77</c:v>
                </c:pt>
                <c:pt idx="1">
                  <c:v>56.36</c:v>
                </c:pt>
                <c:pt idx="2">
                  <c:v>61.06</c:v>
                </c:pt>
                <c:pt idx="3">
                  <c:v>71.44</c:v>
                </c:pt>
                <c:pt idx="4">
                  <c:v>76.73</c:v>
                </c:pt>
                <c:pt idx="5">
                  <c:v>79.14</c:v>
                </c:pt>
                <c:pt idx="6">
                  <c:v>88.45</c:v>
                </c:pt>
                <c:pt idx="7">
                  <c:v>92.72</c:v>
                </c:pt>
                <c:pt idx="8">
                  <c:v>97.12</c:v>
                </c:pt>
                <c:pt idx="9">
                  <c:v>108.14</c:v>
                </c:pt>
                <c:pt idx="10">
                  <c:v>116.07</c:v>
                </c:pt>
                <c:pt idx="11">
                  <c:v>128.9</c:v>
                </c:pt>
                <c:pt idx="12">
                  <c:v>148.35</c:v>
                </c:pt>
                <c:pt idx="13">
                  <c:v>116</c:v>
                </c:pt>
                <c:pt idx="14">
                  <c:v>125</c:v>
                </c:pt>
                <c:pt idx="15">
                  <c:v>144</c:v>
                </c:pt>
                <c:pt idx="16">
                  <c:v>149</c:v>
                </c:pt>
                <c:pt idx="17">
                  <c:v>165</c:v>
                </c:pt>
                <c:pt idx="18">
                  <c:v>324</c:v>
                </c:pt>
                <c:pt idx="19">
                  <c:v>418</c:v>
                </c:pt>
                <c:pt idx="20">
                  <c:v>442</c:v>
                </c:pt>
                <c:pt idx="21">
                  <c:v>462</c:v>
                </c:pt>
                <c:pt idx="22">
                  <c:v>501</c:v>
                </c:pt>
                <c:pt idx="23">
                  <c:v>539</c:v>
                </c:pt>
                <c:pt idx="24">
                  <c:v>634</c:v>
                </c:pt>
                <c:pt idx="25">
                  <c:v>651</c:v>
                </c:pt>
                <c:pt idx="26">
                  <c:v>742</c:v>
                </c:pt>
                <c:pt idx="27">
                  <c:v>719</c:v>
                </c:pt>
                <c:pt idx="28">
                  <c:v>880</c:v>
                </c:pt>
                <c:pt idx="29">
                  <c:v>945</c:v>
                </c:pt>
                <c:pt idx="30">
                  <c:v>1013</c:v>
                </c:pt>
                <c:pt idx="31">
                  <c:v>1070</c:v>
                </c:pt>
                <c:pt idx="32">
                  <c:v>1162</c:v>
                </c:pt>
                <c:pt idx="33">
                  <c:v>1253</c:v>
                </c:pt>
                <c:pt idx="34">
                  <c:v>1356</c:v>
                </c:pt>
              </c:numCache>
            </c:numRef>
          </c:val>
          <c:smooth val="0"/>
          <c:extLst>
            <c:ext xmlns:c16="http://schemas.microsoft.com/office/drawing/2014/chart" uri="{C3380CC4-5D6E-409C-BE32-E72D297353CC}">
              <c16:uniqueId val="{00000007-746C-42B1-AF9A-40A43F156A98}"/>
            </c:ext>
          </c:extLst>
        </c:ser>
        <c:ser>
          <c:idx val="7"/>
          <c:order val="8"/>
          <c:tx>
            <c:strRef>
              <c:f>'人文社会科学(冊子)'!$A$20</c:f>
              <c:strCache>
                <c:ptCount val="1"/>
                <c:pt idx="0">
                  <c:v>Library Science</c:v>
                </c:pt>
              </c:strCache>
            </c:strRef>
          </c:tx>
          <c:cat>
            <c:strRef>
              <c:f>'人文社会科学(冊子)'!$B$3:$AJ$3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'人文社会科学(冊子)'!$B$20:$AI$20</c:f>
              <c:numCache>
                <c:formatCode>#,##0.00_ </c:formatCode>
                <c:ptCount val="34"/>
                <c:pt idx="0">
                  <c:v>100.66</c:v>
                </c:pt>
                <c:pt idx="1">
                  <c:v>117.74</c:v>
                </c:pt>
                <c:pt idx="2">
                  <c:v>132.22999999999999</c:v>
                </c:pt>
                <c:pt idx="3">
                  <c:v>144.34</c:v>
                </c:pt>
                <c:pt idx="4">
                  <c:v>152.94</c:v>
                </c:pt>
                <c:pt idx="5">
                  <c:v>170.3</c:v>
                </c:pt>
                <c:pt idx="6">
                  <c:v>187.99</c:v>
                </c:pt>
                <c:pt idx="7">
                  <c:v>198.04</c:v>
                </c:pt>
                <c:pt idx="8">
                  <c:v>217.9</c:v>
                </c:pt>
                <c:pt idx="9">
                  <c:v>235.8</c:v>
                </c:pt>
                <c:pt idx="10">
                  <c:v>248.55</c:v>
                </c:pt>
                <c:pt idx="11">
                  <c:v>266.13</c:v>
                </c:pt>
                <c:pt idx="12">
                  <c:v>283.66000000000003</c:v>
                </c:pt>
                <c:pt idx="13">
                  <c:v>319</c:v>
                </c:pt>
                <c:pt idx="14">
                  <c:v>354</c:v>
                </c:pt>
                <c:pt idx="15">
                  <c:v>393</c:v>
                </c:pt>
                <c:pt idx="16">
                  <c:v>440</c:v>
                </c:pt>
                <c:pt idx="17">
                  <c:v>502</c:v>
                </c:pt>
                <c:pt idx="18">
                  <c:v>513</c:v>
                </c:pt>
                <c:pt idx="19">
                  <c:v>557</c:v>
                </c:pt>
                <c:pt idx="20">
                  <c:v>587</c:v>
                </c:pt>
                <c:pt idx="21">
                  <c:v>583</c:v>
                </c:pt>
                <c:pt idx="22">
                  <c:v>618</c:v>
                </c:pt>
                <c:pt idx="23">
                  <c:v>674</c:v>
                </c:pt>
                <c:pt idx="24">
                  <c:v>697</c:v>
                </c:pt>
                <c:pt idx="25">
                  <c:v>571</c:v>
                </c:pt>
                <c:pt idx="26">
                  <c:v>729</c:v>
                </c:pt>
                <c:pt idx="27">
                  <c:v>620</c:v>
                </c:pt>
                <c:pt idx="28">
                  <c:v>852</c:v>
                </c:pt>
                <c:pt idx="29">
                  <c:v>950</c:v>
                </c:pt>
                <c:pt idx="30">
                  <c:v>998</c:v>
                </c:pt>
                <c:pt idx="31">
                  <c:v>1046</c:v>
                </c:pt>
                <c:pt idx="32">
                  <c:v>1117</c:v>
                </c:pt>
                <c:pt idx="33">
                  <c:v>1182</c:v>
                </c:pt>
              </c:numCache>
            </c:numRef>
          </c:val>
          <c:smooth val="0"/>
          <c:extLst>
            <c:ext xmlns:c16="http://schemas.microsoft.com/office/drawing/2014/chart" uri="{C3380CC4-5D6E-409C-BE32-E72D297353CC}">
              <c16:uniqueId val="{00000008-746C-42B1-AF9A-40A43F156A98}"/>
            </c:ext>
          </c:extLst>
        </c:ser>
        <c:ser>
          <c:idx val="4"/>
          <c:order val="9"/>
          <c:tx>
            <c:strRef>
              <c:f>'人文社会科学(冊子)'!$A$4</c:f>
              <c:strCache>
                <c:ptCount val="1"/>
                <c:pt idx="0">
                  <c:v>Anthropology</c:v>
                </c:pt>
              </c:strCache>
            </c:strRef>
          </c:tx>
          <c:cat>
            <c:strRef>
              <c:f>'人文社会科学(冊子)'!$B$3:$AJ$3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'人文社会科学(冊子)'!$B$4:$AJ$4</c:f>
              <c:numCache>
                <c:formatCode>#,##0.00_ </c:formatCode>
                <c:ptCount val="35"/>
                <c:pt idx="0">
                  <c:v>129.43</c:v>
                </c:pt>
                <c:pt idx="1">
                  <c:v>142.63</c:v>
                </c:pt>
                <c:pt idx="2">
                  <c:v>155.09</c:v>
                </c:pt>
                <c:pt idx="3">
                  <c:v>127.18</c:v>
                </c:pt>
                <c:pt idx="4">
                  <c:v>138.93</c:v>
                </c:pt>
                <c:pt idx="5">
                  <c:v>155.55000000000001</c:v>
                </c:pt>
                <c:pt idx="6">
                  <c:v>174.08</c:v>
                </c:pt>
                <c:pt idx="7">
                  <c:v>186.44</c:v>
                </c:pt>
                <c:pt idx="8">
                  <c:v>267.23</c:v>
                </c:pt>
                <c:pt idx="9">
                  <c:v>290.67</c:v>
                </c:pt>
                <c:pt idx="10">
                  <c:v>306.35000000000002</c:v>
                </c:pt>
                <c:pt idx="11">
                  <c:v>306.43</c:v>
                </c:pt>
                <c:pt idx="12">
                  <c:v>332.1</c:v>
                </c:pt>
                <c:pt idx="13">
                  <c:v>415</c:v>
                </c:pt>
                <c:pt idx="14">
                  <c:v>449</c:v>
                </c:pt>
                <c:pt idx="15">
                  <c:v>477</c:v>
                </c:pt>
                <c:pt idx="16">
                  <c:v>495</c:v>
                </c:pt>
                <c:pt idx="17">
                  <c:v>534</c:v>
                </c:pt>
                <c:pt idx="18">
                  <c:v>400</c:v>
                </c:pt>
                <c:pt idx="19">
                  <c:v>435</c:v>
                </c:pt>
                <c:pt idx="20">
                  <c:v>450</c:v>
                </c:pt>
                <c:pt idx="21">
                  <c:v>459</c:v>
                </c:pt>
                <c:pt idx="22">
                  <c:v>485</c:v>
                </c:pt>
                <c:pt idx="23">
                  <c:v>514</c:v>
                </c:pt>
                <c:pt idx="24">
                  <c:v>461</c:v>
                </c:pt>
                <c:pt idx="25">
                  <c:v>411</c:v>
                </c:pt>
                <c:pt idx="26">
                  <c:v>537</c:v>
                </c:pt>
                <c:pt idx="27">
                  <c:v>557</c:v>
                </c:pt>
                <c:pt idx="28">
                  <c:v>610</c:v>
                </c:pt>
                <c:pt idx="29">
                  <c:v>641</c:v>
                </c:pt>
                <c:pt idx="30" formatCode="0.00_ ">
                  <c:v>678</c:v>
                </c:pt>
                <c:pt idx="31" formatCode="0.00_ ">
                  <c:v>769</c:v>
                </c:pt>
                <c:pt idx="32" formatCode="0.00_ ">
                  <c:v>774</c:v>
                </c:pt>
                <c:pt idx="33" formatCode="0.00_ ">
                  <c:v>787</c:v>
                </c:pt>
                <c:pt idx="34" formatCode="0.00_ ">
                  <c:v>829</c:v>
                </c:pt>
              </c:numCache>
            </c:numRef>
          </c:val>
          <c:smooth val="0"/>
          <c:extLst>
            <c:ext xmlns:c16="http://schemas.microsoft.com/office/drawing/2014/chart" uri="{C3380CC4-5D6E-409C-BE32-E72D297353CC}">
              <c16:uniqueId val="{00000009-746C-42B1-AF9A-40A43F156A98}"/>
            </c:ext>
          </c:extLst>
        </c:ser>
        <c:ser>
          <c:idx val="12"/>
          <c:order val="10"/>
          <c:tx>
            <c:strRef>
              <c:f>'人文社会科学(冊子)'!$A$14</c:f>
              <c:strCache>
                <c:ptCount val="1"/>
                <c:pt idx="0">
                  <c:v>History</c:v>
                </c:pt>
              </c:strCache>
            </c:strRef>
          </c:tx>
          <c:cat>
            <c:strRef>
              <c:f>'人文社会科学(冊子)'!$B$3:$AJ$3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'人文社会科学(冊子)'!$B$14:$AJ$14</c:f>
              <c:numCache>
                <c:formatCode>#,##0.00_ </c:formatCode>
                <c:ptCount val="35"/>
                <c:pt idx="0">
                  <c:v>55.86</c:v>
                </c:pt>
                <c:pt idx="1">
                  <c:v>61.81</c:v>
                </c:pt>
                <c:pt idx="2">
                  <c:v>67.349999999999994</c:v>
                </c:pt>
                <c:pt idx="3">
                  <c:v>73.31</c:v>
                </c:pt>
                <c:pt idx="4">
                  <c:v>77.86</c:v>
                </c:pt>
                <c:pt idx="5">
                  <c:v>85.4</c:v>
                </c:pt>
                <c:pt idx="6">
                  <c:v>92.86</c:v>
                </c:pt>
                <c:pt idx="7">
                  <c:v>96.46</c:v>
                </c:pt>
                <c:pt idx="8">
                  <c:v>97.66</c:v>
                </c:pt>
                <c:pt idx="9">
                  <c:v>105.98</c:v>
                </c:pt>
                <c:pt idx="10">
                  <c:v>112.34</c:v>
                </c:pt>
                <c:pt idx="11">
                  <c:v>119.26</c:v>
                </c:pt>
                <c:pt idx="12">
                  <c:v>126.35</c:v>
                </c:pt>
                <c:pt idx="13">
                  <c:v>143</c:v>
                </c:pt>
                <c:pt idx="14">
                  <c:v>161</c:v>
                </c:pt>
                <c:pt idx="15">
                  <c:v>176</c:v>
                </c:pt>
                <c:pt idx="16">
                  <c:v>186</c:v>
                </c:pt>
                <c:pt idx="17">
                  <c:v>203</c:v>
                </c:pt>
                <c:pt idx="18">
                  <c:v>256</c:v>
                </c:pt>
                <c:pt idx="19">
                  <c:v>277</c:v>
                </c:pt>
                <c:pt idx="20">
                  <c:v>295</c:v>
                </c:pt>
                <c:pt idx="21">
                  <c:v>322</c:v>
                </c:pt>
                <c:pt idx="22">
                  <c:v>341</c:v>
                </c:pt>
                <c:pt idx="23">
                  <c:v>364</c:v>
                </c:pt>
                <c:pt idx="24">
                  <c:v>389</c:v>
                </c:pt>
                <c:pt idx="25">
                  <c:v>346</c:v>
                </c:pt>
                <c:pt idx="26">
                  <c:v>534</c:v>
                </c:pt>
                <c:pt idx="27">
                  <c:v>458</c:v>
                </c:pt>
                <c:pt idx="28">
                  <c:v>489</c:v>
                </c:pt>
                <c:pt idx="29">
                  <c:v>520</c:v>
                </c:pt>
                <c:pt idx="30">
                  <c:v>547</c:v>
                </c:pt>
                <c:pt idx="31">
                  <c:v>575</c:v>
                </c:pt>
                <c:pt idx="32">
                  <c:v>607</c:v>
                </c:pt>
                <c:pt idx="33">
                  <c:v>637</c:v>
                </c:pt>
                <c:pt idx="34">
                  <c:v>684</c:v>
                </c:pt>
              </c:numCache>
            </c:numRef>
          </c:val>
          <c:smooth val="0"/>
          <c:extLst>
            <c:ext xmlns:c16="http://schemas.microsoft.com/office/drawing/2014/chart" uri="{C3380CC4-5D6E-409C-BE32-E72D297353CC}">
              <c16:uniqueId val="{0000000A-746C-42B1-AF9A-40A43F156A98}"/>
            </c:ext>
          </c:extLst>
        </c:ser>
        <c:ser>
          <c:idx val="8"/>
          <c:order val="11"/>
          <c:tx>
            <c:strRef>
              <c:f>'人文社会科学(冊子)'!$A$18</c:f>
              <c:strCache>
                <c:ptCount val="1"/>
                <c:pt idx="0">
                  <c:v>Law</c:v>
                </c:pt>
              </c:strCache>
            </c:strRef>
          </c:tx>
          <c:cat>
            <c:strRef>
              <c:f>'人文社会科学(冊子)'!$B$3:$AJ$3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'人文社会科学(冊子)'!$B$18:$AJ$18</c:f>
              <c:numCache>
                <c:formatCode>#,##0.00_ </c:formatCode>
                <c:ptCount val="35"/>
                <c:pt idx="0">
                  <c:v>55.94</c:v>
                </c:pt>
                <c:pt idx="1">
                  <c:v>65.31</c:v>
                </c:pt>
                <c:pt idx="2">
                  <c:v>70.150000000000006</c:v>
                </c:pt>
                <c:pt idx="3">
                  <c:v>93.39</c:v>
                </c:pt>
                <c:pt idx="4">
                  <c:v>95.85</c:v>
                </c:pt>
                <c:pt idx="5">
                  <c:v>103.49</c:v>
                </c:pt>
                <c:pt idx="6">
                  <c:v>115.75</c:v>
                </c:pt>
                <c:pt idx="7">
                  <c:v>119.83</c:v>
                </c:pt>
                <c:pt idx="8">
                  <c:v>129.33000000000001</c:v>
                </c:pt>
                <c:pt idx="9">
                  <c:v>137.74</c:v>
                </c:pt>
                <c:pt idx="10">
                  <c:v>145.66999999999999</c:v>
                </c:pt>
                <c:pt idx="11">
                  <c:v>156.65</c:v>
                </c:pt>
                <c:pt idx="12">
                  <c:v>172.1</c:v>
                </c:pt>
                <c:pt idx="13">
                  <c:v>176</c:v>
                </c:pt>
                <c:pt idx="14">
                  <c:v>194</c:v>
                </c:pt>
                <c:pt idx="15">
                  <c:v>202</c:v>
                </c:pt>
                <c:pt idx="16">
                  <c:v>224</c:v>
                </c:pt>
                <c:pt idx="17">
                  <c:v>247</c:v>
                </c:pt>
                <c:pt idx="18">
                  <c:v>294</c:v>
                </c:pt>
                <c:pt idx="19">
                  <c:v>325</c:v>
                </c:pt>
                <c:pt idx="20">
                  <c:v>338</c:v>
                </c:pt>
                <c:pt idx="21">
                  <c:v>377</c:v>
                </c:pt>
                <c:pt idx="22">
                  <c:v>402</c:v>
                </c:pt>
                <c:pt idx="23">
                  <c:v>427</c:v>
                </c:pt>
                <c:pt idx="24">
                  <c:v>427</c:v>
                </c:pt>
                <c:pt idx="25">
                  <c:v>321</c:v>
                </c:pt>
                <c:pt idx="26">
                  <c:v>454</c:v>
                </c:pt>
                <c:pt idx="27">
                  <c:v>359</c:v>
                </c:pt>
                <c:pt idx="28">
                  <c:v>496</c:v>
                </c:pt>
                <c:pt idx="29">
                  <c:v>508</c:v>
                </c:pt>
                <c:pt idx="30">
                  <c:v>514</c:v>
                </c:pt>
                <c:pt idx="31">
                  <c:v>505</c:v>
                </c:pt>
                <c:pt idx="32">
                  <c:v>566</c:v>
                </c:pt>
                <c:pt idx="33">
                  <c:v>587</c:v>
                </c:pt>
                <c:pt idx="34">
                  <c:v>617</c:v>
                </c:pt>
              </c:numCache>
            </c:numRef>
          </c:val>
          <c:smooth val="0"/>
          <c:extLst>
            <c:ext xmlns:c16="http://schemas.microsoft.com/office/drawing/2014/chart" uri="{C3380CC4-5D6E-409C-BE32-E72D297353CC}">
              <c16:uniqueId val="{0000000B-746C-42B1-AF9A-40A43F156A98}"/>
            </c:ext>
          </c:extLst>
        </c:ser>
        <c:ser>
          <c:idx val="11"/>
          <c:order val="12"/>
          <c:tx>
            <c:strRef>
              <c:f>'人文社会科学(冊子)'!$A$6</c:f>
              <c:strCache>
                <c:ptCount val="1"/>
                <c:pt idx="0">
                  <c:v>Arts &amp; Architecture</c:v>
                </c:pt>
              </c:strCache>
            </c:strRef>
          </c:tx>
          <c:cat>
            <c:strRef>
              <c:f>'人文社会科学(冊子)'!$B$3:$AJ$3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'人文社会科学(冊子)'!$B$6:$AJ$6</c:f>
              <c:numCache>
                <c:formatCode>#,##0.00_ </c:formatCode>
                <c:ptCount val="35"/>
                <c:pt idx="0">
                  <c:v>76.86</c:v>
                </c:pt>
                <c:pt idx="1">
                  <c:v>86.08</c:v>
                </c:pt>
                <c:pt idx="2">
                  <c:v>92.23</c:v>
                </c:pt>
                <c:pt idx="3">
                  <c:v>91.46</c:v>
                </c:pt>
                <c:pt idx="4">
                  <c:v>93.01</c:v>
                </c:pt>
                <c:pt idx="5">
                  <c:v>98.14</c:v>
                </c:pt>
                <c:pt idx="6">
                  <c:v>103.88</c:v>
                </c:pt>
                <c:pt idx="7">
                  <c:v>108.21</c:v>
                </c:pt>
                <c:pt idx="8">
                  <c:v>103.29</c:v>
                </c:pt>
                <c:pt idx="9">
                  <c:v>104.57</c:v>
                </c:pt>
                <c:pt idx="10">
                  <c:v>107.72</c:v>
                </c:pt>
                <c:pt idx="11">
                  <c:v>111.03</c:v>
                </c:pt>
                <c:pt idx="12">
                  <c:v>113.66</c:v>
                </c:pt>
                <c:pt idx="13">
                  <c:v>144</c:v>
                </c:pt>
                <c:pt idx="14">
                  <c:v>161</c:v>
                </c:pt>
                <c:pt idx="15">
                  <c:v>172</c:v>
                </c:pt>
                <c:pt idx="16">
                  <c:v>185</c:v>
                </c:pt>
                <c:pt idx="17">
                  <c:v>198</c:v>
                </c:pt>
                <c:pt idx="18">
                  <c:v>254</c:v>
                </c:pt>
                <c:pt idx="19">
                  <c:v>273</c:v>
                </c:pt>
                <c:pt idx="20">
                  <c:v>286</c:v>
                </c:pt>
                <c:pt idx="21">
                  <c:v>312</c:v>
                </c:pt>
                <c:pt idx="22">
                  <c:v>327</c:v>
                </c:pt>
                <c:pt idx="23">
                  <c:v>347</c:v>
                </c:pt>
                <c:pt idx="24">
                  <c:v>386</c:v>
                </c:pt>
                <c:pt idx="25">
                  <c:v>332</c:v>
                </c:pt>
                <c:pt idx="26">
                  <c:v>414</c:v>
                </c:pt>
                <c:pt idx="27">
                  <c:v>437</c:v>
                </c:pt>
                <c:pt idx="28">
                  <c:v>455</c:v>
                </c:pt>
                <c:pt idx="29">
                  <c:v>491</c:v>
                </c:pt>
                <c:pt idx="30">
                  <c:v>527</c:v>
                </c:pt>
                <c:pt idx="31">
                  <c:v>565</c:v>
                </c:pt>
                <c:pt idx="32">
                  <c:v>611</c:v>
                </c:pt>
                <c:pt idx="33">
                  <c:v>653</c:v>
                </c:pt>
                <c:pt idx="34">
                  <c:v>688</c:v>
                </c:pt>
              </c:numCache>
            </c:numRef>
          </c:val>
          <c:smooth val="0"/>
          <c:extLst>
            <c:ext xmlns:c16="http://schemas.microsoft.com/office/drawing/2014/chart" uri="{C3380CC4-5D6E-409C-BE32-E72D297353CC}">
              <c16:uniqueId val="{0000000C-746C-42B1-AF9A-40A43F156A98}"/>
            </c:ext>
          </c:extLst>
        </c:ser>
        <c:ser>
          <c:idx val="16"/>
          <c:order val="13"/>
          <c:tx>
            <c:strRef>
              <c:f>'人文社会科学(冊子)'!$A$16</c:f>
              <c:strCache>
                <c:ptCount val="1"/>
                <c:pt idx="0">
                  <c:v>Language &amp; Literature</c:v>
                </c:pt>
              </c:strCache>
            </c:strRef>
          </c:tx>
          <c:cat>
            <c:strRef>
              <c:f>'人文社会科学(冊子)'!$B$3:$AJ$3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'人文社会科学(冊子)'!$B$16:$AJ$16</c:f>
              <c:numCache>
                <c:formatCode>#,##0.00_ </c:formatCode>
                <c:ptCount val="35"/>
                <c:pt idx="0">
                  <c:v>51.71</c:v>
                </c:pt>
                <c:pt idx="1">
                  <c:v>58.89</c:v>
                </c:pt>
                <c:pt idx="2">
                  <c:v>62.29</c:v>
                </c:pt>
                <c:pt idx="3">
                  <c:v>67.48</c:v>
                </c:pt>
                <c:pt idx="4">
                  <c:v>69.37</c:v>
                </c:pt>
                <c:pt idx="5">
                  <c:v>75.87</c:v>
                </c:pt>
                <c:pt idx="6">
                  <c:v>86.3</c:v>
                </c:pt>
                <c:pt idx="7">
                  <c:v>89.73</c:v>
                </c:pt>
                <c:pt idx="8">
                  <c:v>88.17</c:v>
                </c:pt>
                <c:pt idx="9">
                  <c:v>94.25</c:v>
                </c:pt>
                <c:pt idx="10">
                  <c:v>97.91</c:v>
                </c:pt>
                <c:pt idx="11">
                  <c:v>103.06</c:v>
                </c:pt>
                <c:pt idx="12">
                  <c:v>110.51</c:v>
                </c:pt>
                <c:pt idx="13">
                  <c:v>129</c:v>
                </c:pt>
                <c:pt idx="14">
                  <c:v>146</c:v>
                </c:pt>
                <c:pt idx="15">
                  <c:v>158</c:v>
                </c:pt>
                <c:pt idx="16">
                  <c:v>168</c:v>
                </c:pt>
                <c:pt idx="17">
                  <c:v>179</c:v>
                </c:pt>
                <c:pt idx="18">
                  <c:v>233</c:v>
                </c:pt>
                <c:pt idx="19">
                  <c:v>249</c:v>
                </c:pt>
                <c:pt idx="20">
                  <c:v>275</c:v>
                </c:pt>
                <c:pt idx="21">
                  <c:v>295</c:v>
                </c:pt>
                <c:pt idx="22">
                  <c:v>310</c:v>
                </c:pt>
                <c:pt idx="23">
                  <c:v>333</c:v>
                </c:pt>
                <c:pt idx="24">
                  <c:v>345</c:v>
                </c:pt>
                <c:pt idx="25">
                  <c:v>294</c:v>
                </c:pt>
                <c:pt idx="26">
                  <c:v>373</c:v>
                </c:pt>
                <c:pt idx="27">
                  <c:v>395</c:v>
                </c:pt>
                <c:pt idx="28">
                  <c:v>438</c:v>
                </c:pt>
                <c:pt idx="29">
                  <c:v>466</c:v>
                </c:pt>
                <c:pt idx="30">
                  <c:v>490</c:v>
                </c:pt>
                <c:pt idx="31">
                  <c:v>512</c:v>
                </c:pt>
                <c:pt idx="32">
                  <c:v>544</c:v>
                </c:pt>
                <c:pt idx="33">
                  <c:v>577</c:v>
                </c:pt>
                <c:pt idx="34">
                  <c:v>607</c:v>
                </c:pt>
              </c:numCache>
            </c:numRef>
          </c:val>
          <c:smooth val="0"/>
          <c:extLst>
            <c:ext xmlns:c16="http://schemas.microsoft.com/office/drawing/2014/chart" uri="{C3380CC4-5D6E-409C-BE32-E72D297353CC}">
              <c16:uniqueId val="{0000000D-746C-42B1-AF9A-40A43F156A98}"/>
            </c:ext>
          </c:extLst>
        </c:ser>
        <c:ser>
          <c:idx val="14"/>
          <c:order val="14"/>
          <c:tx>
            <c:strRef>
              <c:f>'人文社会科学(冊子)'!$A$26</c:f>
              <c:strCache>
                <c:ptCount val="1"/>
                <c:pt idx="0">
                  <c:v>Philosophy &amp; Religion</c:v>
                </c:pt>
              </c:strCache>
            </c:strRef>
          </c:tx>
          <c:cat>
            <c:strRef>
              <c:f>'人文社会科学(冊子)'!$B$3:$AJ$3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'人文社会科学(冊子)'!$B$26:$AJ$26</c:f>
              <c:numCache>
                <c:formatCode>#,##0.00_ </c:formatCode>
                <c:ptCount val="35"/>
                <c:pt idx="0">
                  <c:v>62.99</c:v>
                </c:pt>
                <c:pt idx="1">
                  <c:v>73.05</c:v>
                </c:pt>
                <c:pt idx="2">
                  <c:v>76.13</c:v>
                </c:pt>
                <c:pt idx="3">
                  <c:v>86.28</c:v>
                </c:pt>
                <c:pt idx="4">
                  <c:v>87.21</c:v>
                </c:pt>
                <c:pt idx="5">
                  <c:v>97.55</c:v>
                </c:pt>
                <c:pt idx="6">
                  <c:v>108.28</c:v>
                </c:pt>
                <c:pt idx="7">
                  <c:v>112.7</c:v>
                </c:pt>
                <c:pt idx="8">
                  <c:v>114.85</c:v>
                </c:pt>
                <c:pt idx="9">
                  <c:v>125.53</c:v>
                </c:pt>
                <c:pt idx="10">
                  <c:v>130.53</c:v>
                </c:pt>
                <c:pt idx="11">
                  <c:v>136.37</c:v>
                </c:pt>
                <c:pt idx="12">
                  <c:v>146.6</c:v>
                </c:pt>
                <c:pt idx="13">
                  <c:v>146</c:v>
                </c:pt>
                <c:pt idx="14">
                  <c:v>166</c:v>
                </c:pt>
                <c:pt idx="15">
                  <c:v>177</c:v>
                </c:pt>
                <c:pt idx="16">
                  <c:v>188</c:v>
                </c:pt>
                <c:pt idx="17">
                  <c:v>203</c:v>
                </c:pt>
                <c:pt idx="18">
                  <c:v>261</c:v>
                </c:pt>
                <c:pt idx="19">
                  <c:v>276</c:v>
                </c:pt>
                <c:pt idx="20">
                  <c:v>300</c:v>
                </c:pt>
                <c:pt idx="21">
                  <c:v>324</c:v>
                </c:pt>
                <c:pt idx="22">
                  <c:v>344</c:v>
                </c:pt>
                <c:pt idx="23">
                  <c:v>362</c:v>
                </c:pt>
                <c:pt idx="24">
                  <c:v>392</c:v>
                </c:pt>
                <c:pt idx="25">
                  <c:v>285</c:v>
                </c:pt>
                <c:pt idx="26">
                  <c:v>381</c:v>
                </c:pt>
                <c:pt idx="27">
                  <c:v>303</c:v>
                </c:pt>
                <c:pt idx="28">
                  <c:v>429</c:v>
                </c:pt>
                <c:pt idx="29">
                  <c:v>456</c:v>
                </c:pt>
                <c:pt idx="30">
                  <c:v>481</c:v>
                </c:pt>
                <c:pt idx="31">
                  <c:v>479</c:v>
                </c:pt>
                <c:pt idx="32">
                  <c:v>503</c:v>
                </c:pt>
                <c:pt idx="33">
                  <c:v>528</c:v>
                </c:pt>
                <c:pt idx="34">
                  <c:v>558</c:v>
                </c:pt>
              </c:numCache>
            </c:numRef>
          </c:val>
          <c:smooth val="0"/>
          <c:extLst>
            <c:ext xmlns:c16="http://schemas.microsoft.com/office/drawing/2014/chart" uri="{C3380CC4-5D6E-409C-BE32-E72D297353CC}">
              <c16:uniqueId val="{0000000E-746C-42B1-AF9A-40A43F156A98}"/>
            </c:ext>
          </c:extLst>
        </c:ser>
        <c:ser>
          <c:idx val="17"/>
          <c:order val="15"/>
          <c:tx>
            <c:strRef>
              <c:f>'人文社会科学(冊子)'!$A$24</c:f>
              <c:strCache>
                <c:ptCount val="1"/>
                <c:pt idx="0">
                  <c:v>Music</c:v>
                </c:pt>
              </c:strCache>
            </c:strRef>
          </c:tx>
          <c:cat>
            <c:strRef>
              <c:f>'人文社会科学(冊子)'!$B$3:$AJ$3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'人文社会科学(冊子)'!$B$24:$AJ$24</c:f>
              <c:numCache>
                <c:formatCode>#,##0.00_ </c:formatCode>
                <c:ptCount val="35"/>
                <c:pt idx="0">
                  <c:v>40.25</c:v>
                </c:pt>
                <c:pt idx="1">
                  <c:v>44.66</c:v>
                </c:pt>
                <c:pt idx="2">
                  <c:v>49.6</c:v>
                </c:pt>
                <c:pt idx="3">
                  <c:v>53.59</c:v>
                </c:pt>
                <c:pt idx="4">
                  <c:v>55.07</c:v>
                </c:pt>
                <c:pt idx="5">
                  <c:v>59.24</c:v>
                </c:pt>
                <c:pt idx="6">
                  <c:v>62.59</c:v>
                </c:pt>
                <c:pt idx="7">
                  <c:v>67.33</c:v>
                </c:pt>
                <c:pt idx="8">
                  <c:v>72.97</c:v>
                </c:pt>
                <c:pt idx="9">
                  <c:v>80.23</c:v>
                </c:pt>
                <c:pt idx="10">
                  <c:v>82.03</c:v>
                </c:pt>
                <c:pt idx="11">
                  <c:v>84.32</c:v>
                </c:pt>
                <c:pt idx="12">
                  <c:v>91.63</c:v>
                </c:pt>
                <c:pt idx="13">
                  <c:v>98</c:v>
                </c:pt>
                <c:pt idx="14">
                  <c:v>105</c:v>
                </c:pt>
                <c:pt idx="15">
                  <c:v>122</c:v>
                </c:pt>
                <c:pt idx="16">
                  <c:v>125</c:v>
                </c:pt>
                <c:pt idx="17">
                  <c:v>136</c:v>
                </c:pt>
                <c:pt idx="18">
                  <c:v>180</c:v>
                </c:pt>
                <c:pt idx="19">
                  <c:v>189</c:v>
                </c:pt>
                <c:pt idx="20">
                  <c:v>197</c:v>
                </c:pt>
                <c:pt idx="21">
                  <c:v>206</c:v>
                </c:pt>
                <c:pt idx="22">
                  <c:v>218</c:v>
                </c:pt>
                <c:pt idx="23">
                  <c:v>231</c:v>
                </c:pt>
                <c:pt idx="24">
                  <c:v>263</c:v>
                </c:pt>
                <c:pt idx="25">
                  <c:v>254</c:v>
                </c:pt>
                <c:pt idx="26">
                  <c:v>299</c:v>
                </c:pt>
                <c:pt idx="27">
                  <c:v>191</c:v>
                </c:pt>
                <c:pt idx="28">
                  <c:v>352</c:v>
                </c:pt>
                <c:pt idx="29">
                  <c:v>362</c:v>
                </c:pt>
                <c:pt idx="30">
                  <c:v>380</c:v>
                </c:pt>
                <c:pt idx="31">
                  <c:v>405</c:v>
                </c:pt>
                <c:pt idx="32">
                  <c:v>433</c:v>
                </c:pt>
                <c:pt idx="33">
                  <c:v>452</c:v>
                </c:pt>
                <c:pt idx="34">
                  <c:v>487</c:v>
                </c:pt>
              </c:numCache>
            </c:numRef>
          </c:val>
          <c:smooth val="0"/>
          <c:extLst>
            <c:ext xmlns:c16="http://schemas.microsoft.com/office/drawing/2014/chart" uri="{C3380CC4-5D6E-409C-BE32-E72D297353CC}">
              <c16:uniqueId val="{0000000F-746C-42B1-AF9A-40A43F156A98}"/>
            </c:ext>
          </c:extLst>
        </c:ser>
        <c:ser>
          <c:idx val="15"/>
          <c:order val="16"/>
          <c:tx>
            <c:strRef>
              <c:f>'人文社会科学(冊子)'!$A$12</c:f>
              <c:strCache>
                <c:ptCount val="1"/>
                <c:pt idx="0">
                  <c:v>General Works</c:v>
                </c:pt>
              </c:strCache>
            </c:strRef>
          </c:tx>
          <c:cat>
            <c:strRef>
              <c:f>'人文社会科学(冊子)'!$B$3:$AJ$3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'人文社会科学(冊子)'!$B$12:$AJ$12</c:f>
              <c:numCache>
                <c:formatCode>#,##0.00_ </c:formatCode>
                <c:ptCount val="35"/>
                <c:pt idx="0">
                  <c:v>53.91</c:v>
                </c:pt>
                <c:pt idx="1">
                  <c:v>64.959999999999994</c:v>
                </c:pt>
                <c:pt idx="2">
                  <c:v>62.85</c:v>
                </c:pt>
                <c:pt idx="3">
                  <c:v>61.68</c:v>
                </c:pt>
                <c:pt idx="4">
                  <c:v>67.400000000000006</c:v>
                </c:pt>
                <c:pt idx="5">
                  <c:v>72.98</c:v>
                </c:pt>
                <c:pt idx="6">
                  <c:v>84.04</c:v>
                </c:pt>
                <c:pt idx="7">
                  <c:v>89.73</c:v>
                </c:pt>
                <c:pt idx="8">
                  <c:v>82.17</c:v>
                </c:pt>
                <c:pt idx="9">
                  <c:v>85</c:v>
                </c:pt>
                <c:pt idx="10">
                  <c:v>87.37</c:v>
                </c:pt>
                <c:pt idx="11">
                  <c:v>88.35</c:v>
                </c:pt>
                <c:pt idx="12">
                  <c:v>94.86</c:v>
                </c:pt>
                <c:pt idx="13">
                  <c:v>186</c:v>
                </c:pt>
                <c:pt idx="14">
                  <c:v>202</c:v>
                </c:pt>
                <c:pt idx="15">
                  <c:v>218</c:v>
                </c:pt>
                <c:pt idx="16">
                  <c:v>224</c:v>
                </c:pt>
                <c:pt idx="17">
                  <c:v>238</c:v>
                </c:pt>
                <c:pt idx="18">
                  <c:v>176</c:v>
                </c:pt>
                <c:pt idx="19">
                  <c:v>185</c:v>
                </c:pt>
                <c:pt idx="20">
                  <c:v>194</c:v>
                </c:pt>
                <c:pt idx="21">
                  <c:v>207</c:v>
                </c:pt>
                <c:pt idx="22">
                  <c:v>215</c:v>
                </c:pt>
                <c:pt idx="23">
                  <c:v>229</c:v>
                </c:pt>
                <c:pt idx="24">
                  <c:v>248</c:v>
                </c:pt>
                <c:pt idx="25">
                  <c:v>184</c:v>
                </c:pt>
                <c:pt idx="26">
                  <c:v>210</c:v>
                </c:pt>
                <c:pt idx="27">
                  <c:v>225</c:v>
                </c:pt>
                <c:pt idx="28">
                  <c:v>251</c:v>
                </c:pt>
                <c:pt idx="29">
                  <c:v>272</c:v>
                </c:pt>
                <c:pt idx="30">
                  <c:v>291</c:v>
                </c:pt>
                <c:pt idx="31">
                  <c:v>306</c:v>
                </c:pt>
                <c:pt idx="32">
                  <c:v>314</c:v>
                </c:pt>
                <c:pt idx="33">
                  <c:v>338</c:v>
                </c:pt>
                <c:pt idx="34">
                  <c:v>358</c:v>
                </c:pt>
              </c:numCache>
            </c:numRef>
          </c:val>
          <c:smooth val="0"/>
          <c:extLst>
            <c:ext xmlns:c16="http://schemas.microsoft.com/office/drawing/2014/chart" uri="{C3380CC4-5D6E-409C-BE32-E72D297353CC}">
              <c16:uniqueId val="{00000010-746C-42B1-AF9A-40A43F156A98}"/>
            </c:ext>
          </c:extLst>
        </c:ser>
        <c:ser>
          <c:idx val="13"/>
          <c:order val="17"/>
          <c:tx>
            <c:strRef>
              <c:f>'人文社会科学(冊子)'!$A$38</c:f>
              <c:strCache>
                <c:ptCount val="1"/>
                <c:pt idx="0">
                  <c:v>Average</c:v>
                </c:pt>
              </c:strCache>
            </c:strRef>
          </c:tx>
          <c:spPr>
            <a:ln w="50800">
              <a:solidFill>
                <a:schemeClr val="tx1"/>
              </a:solidFill>
            </a:ln>
          </c:spPr>
          <c:marker>
            <c:spPr>
              <a:solidFill>
                <a:schemeClr val="tx1"/>
              </a:solidFill>
            </c:spPr>
          </c:marker>
          <c:cat>
            <c:strRef>
              <c:f>'人文社会科学(冊子)'!$B$3:$AJ$3</c:f>
              <c:strCache>
                <c:ptCount val="35"/>
                <c:pt idx="0">
                  <c:v>1990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pt idx="28">
                  <c:v>18</c:v>
                </c:pt>
                <c:pt idx="29">
                  <c:v>19</c:v>
                </c:pt>
                <c:pt idx="30">
                  <c:v>20</c:v>
                </c:pt>
                <c:pt idx="31">
                  <c:v>21</c:v>
                </c:pt>
                <c:pt idx="32">
                  <c:v>22</c:v>
                </c:pt>
                <c:pt idx="33">
                  <c:v>23</c:v>
                </c:pt>
                <c:pt idx="34">
                  <c:v>24</c:v>
                </c:pt>
              </c:strCache>
            </c:strRef>
          </c:cat>
          <c:val>
            <c:numRef>
              <c:f>'人文社会科学(冊子)'!$B$38:$AJ$38</c:f>
              <c:numCache>
                <c:formatCode>#,##0.00_ </c:formatCode>
                <c:ptCount val="35"/>
                <c:pt idx="0">
                  <c:v>81.108396856581521</c:v>
                </c:pt>
                <c:pt idx="1">
                  <c:v>94.504078585461684</c:v>
                </c:pt>
                <c:pt idx="2">
                  <c:v>102.8088055009823</c:v>
                </c:pt>
                <c:pt idx="3">
                  <c:v>113.71892337917487</c:v>
                </c:pt>
                <c:pt idx="4">
                  <c:v>120.57444400785856</c:v>
                </c:pt>
                <c:pt idx="5">
                  <c:v>134.96071512770135</c:v>
                </c:pt>
                <c:pt idx="6">
                  <c:v>154.20933595284873</c:v>
                </c:pt>
                <c:pt idx="7">
                  <c:v>168.62693123772098</c:v>
                </c:pt>
                <c:pt idx="8">
                  <c:v>182.57943025540268</c:v>
                </c:pt>
                <c:pt idx="9">
                  <c:v>201.45971709233791</c:v>
                </c:pt>
                <c:pt idx="10">
                  <c:v>220.49080943025544</c:v>
                </c:pt>
                <c:pt idx="11">
                  <c:v>238.93983497053051</c:v>
                </c:pt>
                <c:pt idx="12">
                  <c:v>260.51655402750492</c:v>
                </c:pt>
                <c:pt idx="13">
                  <c:v>290.4679764243615</c:v>
                </c:pt>
                <c:pt idx="14">
                  <c:v>322.41178781925345</c:v>
                </c:pt>
                <c:pt idx="15">
                  <c:v>349.99135559921416</c:v>
                </c:pt>
                <c:pt idx="16">
                  <c:v>374.06483300589389</c:v>
                </c:pt>
                <c:pt idx="17">
                  <c:v>402.33948919449904</c:v>
                </c:pt>
                <c:pt idx="18">
                  <c:v>457.21768172888017</c:v>
                </c:pt>
                <c:pt idx="19">
                  <c:v>507.51237721021613</c:v>
                </c:pt>
                <c:pt idx="20">
                  <c:v>537.78231827111983</c:v>
                </c:pt>
                <c:pt idx="21">
                  <c:v>560.5571709233792</c:v>
                </c:pt>
                <c:pt idx="22">
                  <c:v>591.98231827111988</c:v>
                </c:pt>
                <c:pt idx="23">
                  <c:v>631.26208251473474</c:v>
                </c:pt>
                <c:pt idx="24">
                  <c:v>690.23104125736734</c:v>
                </c:pt>
                <c:pt idx="25">
                  <c:v>659.34891944990181</c:v>
                </c:pt>
                <c:pt idx="26">
                  <c:v>822.33202357563846</c:v>
                </c:pt>
                <c:pt idx="27">
                  <c:v>799.87740667976425</c:v>
                </c:pt>
                <c:pt idx="28">
                  <c:v>906.70491159135565</c:v>
                </c:pt>
                <c:pt idx="29">
                  <c:v>967.49312377210219</c:v>
                </c:pt>
                <c:pt idx="30">
                  <c:v>1028.4000000000001</c:v>
                </c:pt>
                <c:pt idx="31">
                  <c:v>1076.3033398821219</c:v>
                </c:pt>
                <c:pt idx="32">
                  <c:v>1125.067583497053</c:v>
                </c:pt>
                <c:pt idx="33">
                  <c:v>1190.3489194499018</c:v>
                </c:pt>
                <c:pt idx="34">
                  <c:v>1263.4200392927307</c:v>
                </c:pt>
              </c:numCache>
            </c:numRef>
          </c:val>
          <c:smooth val="0"/>
          <c:extLst>
            <c:ext xmlns:c16="http://schemas.microsoft.com/office/drawing/2014/chart" uri="{C3380CC4-5D6E-409C-BE32-E72D297353CC}">
              <c16:uniqueId val="{00000011-746C-42B1-AF9A-40A43F156A98}"/>
            </c:ext>
          </c:extLst>
        </c:ser>
        <c:dLbls>
          <c:showLegendKey val="0"/>
          <c:showVal val="0"/>
          <c:showCatName val="0"/>
          <c:showSerName val="0"/>
          <c:showPercent val="0"/>
          <c:showBubbleSize val="0"/>
        </c:dLbls>
        <c:marker val="1"/>
        <c:smooth val="0"/>
        <c:axId val="199425408"/>
        <c:axId val="199435776"/>
      </c:lineChart>
      <c:catAx>
        <c:axId val="199425408"/>
        <c:scaling>
          <c:orientation val="minMax"/>
        </c:scaling>
        <c:delete val="0"/>
        <c:axPos val="b"/>
        <c:numFmt formatCode="General" sourceLinked="1"/>
        <c:majorTickMark val="out"/>
        <c:minorTickMark val="none"/>
        <c:tickLblPos val="nextTo"/>
        <c:txPr>
          <a:bodyPr/>
          <a:lstStyle/>
          <a:p>
            <a:pPr>
              <a:defRPr sz="900"/>
            </a:pPr>
            <a:endParaRPr lang="ja-JP"/>
          </a:p>
        </c:txPr>
        <c:crossAx val="199435776"/>
        <c:crosses val="autoZero"/>
        <c:auto val="1"/>
        <c:lblAlgn val="ctr"/>
        <c:lblOffset val="100"/>
        <c:noMultiLvlLbl val="0"/>
      </c:catAx>
      <c:valAx>
        <c:axId val="199435776"/>
        <c:scaling>
          <c:orientation val="minMax"/>
          <c:max val="2500"/>
          <c:min val="0"/>
        </c:scaling>
        <c:delete val="0"/>
        <c:axPos val="l"/>
        <c:majorGridlines/>
        <c:numFmt formatCode="#,##0_ " sourceLinked="0"/>
        <c:majorTickMark val="out"/>
        <c:minorTickMark val="none"/>
        <c:tickLblPos val="nextTo"/>
        <c:txPr>
          <a:bodyPr/>
          <a:lstStyle/>
          <a:p>
            <a:pPr>
              <a:defRPr sz="900"/>
            </a:pPr>
            <a:endParaRPr lang="ja-JP"/>
          </a:p>
        </c:txPr>
        <c:crossAx val="199425408"/>
        <c:crosses val="autoZero"/>
        <c:crossBetween val="between"/>
        <c:majorUnit val="500"/>
      </c:valAx>
    </c:plotArea>
    <c:legend>
      <c:legendPos val="r"/>
      <c:layout>
        <c:manualLayout>
          <c:xMode val="edge"/>
          <c:yMode val="edge"/>
          <c:x val="0.83868126664693687"/>
          <c:y val="3.601931501205121E-2"/>
          <c:w val="0.14215606995884775"/>
          <c:h val="0.94256379498078324"/>
        </c:manualLayout>
      </c:layout>
      <c:overlay val="0"/>
      <c:spPr>
        <a:ln>
          <a:noFill/>
        </a:ln>
      </c:spPr>
      <c:txPr>
        <a:bodyPr/>
        <a:lstStyle/>
        <a:p>
          <a:pPr>
            <a:defRPr sz="800"/>
          </a:pPr>
          <a:endParaRPr lang="ja-JP"/>
        </a:p>
      </c:txPr>
    </c:legend>
    <c:plotVisOnly val="1"/>
    <c:dispBlanksAs val="gap"/>
    <c:showDLblsOverMax val="0"/>
  </c:chart>
  <c:spPr>
    <a:ln>
      <a:solidFill>
        <a:schemeClr val="tx1"/>
      </a:solidFill>
    </a:ln>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73671278701066E-2"/>
          <c:y val="5.5066605033500422E-2"/>
          <c:w val="0.69129400520162132"/>
          <c:h val="0.9027326446565096"/>
        </c:manualLayout>
      </c:layout>
      <c:lineChart>
        <c:grouping val="standard"/>
        <c:varyColors val="0"/>
        <c:ser>
          <c:idx val="0"/>
          <c:order val="0"/>
          <c:tx>
            <c:strRef>
              <c:f>'自然科学(電子)'!$A$12</c:f>
              <c:strCache>
                <c:ptCount val="1"/>
                <c:pt idx="0">
                  <c:v>Chemistry</c:v>
                </c:pt>
              </c:strCache>
            </c:strRef>
          </c:tx>
          <c:cat>
            <c:strRef>
              <c:f>'自然科学(電子)'!$B$3:$N$3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'自然科学(電子)'!$B$12:$N$12</c:f>
              <c:numCache>
                <c:formatCode>#,##0.00_ </c:formatCode>
                <c:ptCount val="13"/>
                <c:pt idx="0">
                  <c:v>3890</c:v>
                </c:pt>
                <c:pt idx="1">
                  <c:v>3906</c:v>
                </c:pt>
                <c:pt idx="2">
                  <c:v>4333</c:v>
                </c:pt>
                <c:pt idx="3">
                  <c:v>4311</c:v>
                </c:pt>
                <c:pt idx="4">
                  <c:v>4506</c:v>
                </c:pt>
                <c:pt idx="5">
                  <c:v>4588</c:v>
                </c:pt>
                <c:pt idx="6">
                  <c:v>5381</c:v>
                </c:pt>
                <c:pt idx="7">
                  <c:v>5393</c:v>
                </c:pt>
                <c:pt idx="8">
                  <c:v>5818</c:v>
                </c:pt>
                <c:pt idx="9">
                  <c:v>5737</c:v>
                </c:pt>
                <c:pt idx="10">
                  <c:v>6013</c:v>
                </c:pt>
                <c:pt idx="11">
                  <c:v>6269</c:v>
                </c:pt>
                <c:pt idx="12">
                  <c:v>6615</c:v>
                </c:pt>
              </c:numCache>
            </c:numRef>
          </c:val>
          <c:smooth val="0"/>
          <c:extLst>
            <c:ext xmlns:c16="http://schemas.microsoft.com/office/drawing/2014/chart" uri="{C3380CC4-5D6E-409C-BE32-E72D297353CC}">
              <c16:uniqueId val="{00000000-BE23-40B3-BB5A-C0FAB356C02D}"/>
            </c:ext>
          </c:extLst>
        </c:ser>
        <c:ser>
          <c:idx val="1"/>
          <c:order val="1"/>
          <c:tx>
            <c:strRef>
              <c:f>'自然科学(電子)'!$A$28</c:f>
              <c:strCache>
                <c:ptCount val="1"/>
                <c:pt idx="0">
                  <c:v>Physics</c:v>
                </c:pt>
              </c:strCache>
            </c:strRef>
          </c:tx>
          <c:cat>
            <c:strRef>
              <c:f>'自然科学(電子)'!$B$3:$N$3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'自然科学(電子)'!$B$28:$N$28</c:f>
              <c:numCache>
                <c:formatCode>#,##0.00_ </c:formatCode>
                <c:ptCount val="13"/>
                <c:pt idx="0">
                  <c:v>3185</c:v>
                </c:pt>
                <c:pt idx="1">
                  <c:v>3500</c:v>
                </c:pt>
                <c:pt idx="2">
                  <c:v>3852</c:v>
                </c:pt>
                <c:pt idx="3">
                  <c:v>4057</c:v>
                </c:pt>
                <c:pt idx="4">
                  <c:v>4251</c:v>
                </c:pt>
                <c:pt idx="5">
                  <c:v>3564</c:v>
                </c:pt>
                <c:pt idx="6">
                  <c:v>3910</c:v>
                </c:pt>
                <c:pt idx="7">
                  <c:v>4076</c:v>
                </c:pt>
                <c:pt idx="8">
                  <c:v>4438</c:v>
                </c:pt>
                <c:pt idx="9">
                  <c:v>4586</c:v>
                </c:pt>
                <c:pt idx="10">
                  <c:v>4764</c:v>
                </c:pt>
                <c:pt idx="11">
                  <c:v>4960</c:v>
                </c:pt>
                <c:pt idx="12">
                  <c:v>5169</c:v>
                </c:pt>
              </c:numCache>
            </c:numRef>
          </c:val>
          <c:smooth val="0"/>
          <c:extLst>
            <c:ext xmlns:c16="http://schemas.microsoft.com/office/drawing/2014/chart" uri="{C3380CC4-5D6E-409C-BE32-E72D297353CC}">
              <c16:uniqueId val="{00000001-BE23-40B3-BB5A-C0FAB356C02D}"/>
            </c:ext>
          </c:extLst>
        </c:ser>
        <c:ser>
          <c:idx val="3"/>
          <c:order val="2"/>
          <c:tx>
            <c:strRef>
              <c:f>'自然科学(電子)'!$A$8</c:f>
              <c:strCache>
                <c:ptCount val="1"/>
                <c:pt idx="0">
                  <c:v>Biology</c:v>
                </c:pt>
              </c:strCache>
            </c:strRef>
          </c:tx>
          <c:cat>
            <c:strRef>
              <c:f>'自然科学(電子)'!$B$3:$N$3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'自然科学(電子)'!$B$8:$N$8</c:f>
              <c:numCache>
                <c:formatCode>#,##0.00_ </c:formatCode>
                <c:ptCount val="13"/>
                <c:pt idx="0">
                  <c:v>2070</c:v>
                </c:pt>
                <c:pt idx="1">
                  <c:v>2163</c:v>
                </c:pt>
                <c:pt idx="2">
                  <c:v>2360</c:v>
                </c:pt>
                <c:pt idx="3">
                  <c:v>2375</c:v>
                </c:pt>
                <c:pt idx="4">
                  <c:v>2497</c:v>
                </c:pt>
                <c:pt idx="5">
                  <c:v>2507</c:v>
                </c:pt>
                <c:pt idx="6">
                  <c:v>2738</c:v>
                </c:pt>
                <c:pt idx="7">
                  <c:v>2890</c:v>
                </c:pt>
                <c:pt idx="8">
                  <c:v>3084</c:v>
                </c:pt>
                <c:pt idx="9">
                  <c:v>3154</c:v>
                </c:pt>
                <c:pt idx="10">
                  <c:v>3308</c:v>
                </c:pt>
                <c:pt idx="11">
                  <c:v>3393</c:v>
                </c:pt>
                <c:pt idx="12">
                  <c:v>3547</c:v>
                </c:pt>
              </c:numCache>
            </c:numRef>
          </c:val>
          <c:smooth val="0"/>
          <c:extLst>
            <c:ext xmlns:c16="http://schemas.microsoft.com/office/drawing/2014/chart" uri="{C3380CC4-5D6E-409C-BE32-E72D297353CC}">
              <c16:uniqueId val="{00000002-BE23-40B3-BB5A-C0FAB356C02D}"/>
            </c:ext>
          </c:extLst>
        </c:ser>
        <c:ser>
          <c:idx val="10"/>
          <c:order val="3"/>
          <c:tx>
            <c:strRef>
              <c:f>'自然科学(電子)'!$A$16</c:f>
              <c:strCache>
                <c:ptCount val="1"/>
                <c:pt idx="0">
                  <c:v>Food Science</c:v>
                </c:pt>
              </c:strCache>
            </c:strRef>
          </c:tx>
          <c:cat>
            <c:strRef>
              <c:f>'自然科学(電子)'!$B$3:$N$3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'自然科学(電子)'!$B$16:$N$16</c:f>
              <c:numCache>
                <c:formatCode>#,##0.00_ </c:formatCode>
                <c:ptCount val="13"/>
                <c:pt idx="0">
                  <c:v>1277</c:v>
                </c:pt>
                <c:pt idx="1">
                  <c:v>1284</c:v>
                </c:pt>
                <c:pt idx="2">
                  <c:v>1384</c:v>
                </c:pt>
                <c:pt idx="3">
                  <c:v>1486</c:v>
                </c:pt>
                <c:pt idx="4">
                  <c:v>1569</c:v>
                </c:pt>
                <c:pt idx="5">
                  <c:v>2531</c:v>
                </c:pt>
                <c:pt idx="6">
                  <c:v>2673</c:v>
                </c:pt>
                <c:pt idx="7">
                  <c:v>2702</c:v>
                </c:pt>
                <c:pt idx="8">
                  <c:v>2832</c:v>
                </c:pt>
                <c:pt idx="9">
                  <c:v>3068</c:v>
                </c:pt>
                <c:pt idx="10">
                  <c:v>2895</c:v>
                </c:pt>
                <c:pt idx="11">
                  <c:v>3040</c:v>
                </c:pt>
                <c:pt idx="12">
                  <c:v>3303</c:v>
                </c:pt>
              </c:numCache>
            </c:numRef>
          </c:val>
          <c:smooth val="0"/>
          <c:extLst>
            <c:ext xmlns:c16="http://schemas.microsoft.com/office/drawing/2014/chart" uri="{C3380CC4-5D6E-409C-BE32-E72D297353CC}">
              <c16:uniqueId val="{00000003-BE23-40B3-BB5A-C0FAB356C02D}"/>
            </c:ext>
          </c:extLst>
        </c:ser>
        <c:ser>
          <c:idx val="8"/>
          <c:order val="4"/>
          <c:tx>
            <c:strRef>
              <c:f>'自然科学(電子)'!$A$32</c:f>
              <c:strCache>
                <c:ptCount val="1"/>
                <c:pt idx="0">
                  <c:v>Zoology</c:v>
                </c:pt>
              </c:strCache>
            </c:strRef>
          </c:tx>
          <c:cat>
            <c:strRef>
              <c:f>'自然科学(電子)'!$B$3:$N$3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'自然科学(電子)'!$B$32:$M$32</c:f>
              <c:numCache>
                <c:formatCode>#,##0.00_ </c:formatCode>
                <c:ptCount val="12"/>
                <c:pt idx="0">
                  <c:v>1842</c:v>
                </c:pt>
                <c:pt idx="1">
                  <c:v>1884</c:v>
                </c:pt>
                <c:pt idx="2">
                  <c:v>1931</c:v>
                </c:pt>
                <c:pt idx="3">
                  <c:v>2104</c:v>
                </c:pt>
                <c:pt idx="4">
                  <c:v>2191</c:v>
                </c:pt>
                <c:pt idx="5">
                  <c:v>2319</c:v>
                </c:pt>
                <c:pt idx="6">
                  <c:v>2649</c:v>
                </c:pt>
                <c:pt idx="7">
                  <c:v>2583</c:v>
                </c:pt>
                <c:pt idx="8">
                  <c:v>2952</c:v>
                </c:pt>
                <c:pt idx="9">
                  <c:v>2735</c:v>
                </c:pt>
                <c:pt idx="10">
                  <c:v>2847</c:v>
                </c:pt>
                <c:pt idx="11">
                  <c:v>2884</c:v>
                </c:pt>
              </c:numCache>
            </c:numRef>
          </c:val>
          <c:smooth val="0"/>
          <c:extLst>
            <c:ext xmlns:c16="http://schemas.microsoft.com/office/drawing/2014/chart" uri="{C3380CC4-5D6E-409C-BE32-E72D297353CC}">
              <c16:uniqueId val="{00000004-BE23-40B3-BB5A-C0FAB356C02D}"/>
            </c:ext>
          </c:extLst>
        </c:ser>
        <c:ser>
          <c:idx val="5"/>
          <c:order val="5"/>
          <c:tx>
            <c:strRef>
              <c:f>'自然科学(電子)'!$A$14</c:f>
              <c:strCache>
                <c:ptCount val="1"/>
                <c:pt idx="0">
                  <c:v>Engineering</c:v>
                </c:pt>
              </c:strCache>
            </c:strRef>
          </c:tx>
          <c:cat>
            <c:strRef>
              <c:f>'自然科学(電子)'!$B$3:$N$3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'自然科学(電子)'!$B$14:$N$14</c:f>
              <c:numCache>
                <c:formatCode>#,##0.00_ </c:formatCode>
                <c:ptCount val="13"/>
                <c:pt idx="0">
                  <c:v>2009</c:v>
                </c:pt>
                <c:pt idx="1">
                  <c:v>1942</c:v>
                </c:pt>
                <c:pt idx="2">
                  <c:v>2140</c:v>
                </c:pt>
                <c:pt idx="3">
                  <c:v>2087</c:v>
                </c:pt>
                <c:pt idx="4">
                  <c:v>2209</c:v>
                </c:pt>
                <c:pt idx="5">
                  <c:v>2149</c:v>
                </c:pt>
                <c:pt idx="6">
                  <c:v>2376</c:v>
                </c:pt>
                <c:pt idx="7">
                  <c:v>2473</c:v>
                </c:pt>
                <c:pt idx="8">
                  <c:v>2645</c:v>
                </c:pt>
                <c:pt idx="9">
                  <c:v>2687</c:v>
                </c:pt>
                <c:pt idx="10">
                  <c:v>2776</c:v>
                </c:pt>
                <c:pt idx="11">
                  <c:v>2889</c:v>
                </c:pt>
                <c:pt idx="12">
                  <c:v>3032</c:v>
                </c:pt>
              </c:numCache>
            </c:numRef>
          </c:val>
          <c:smooth val="0"/>
          <c:extLst>
            <c:ext xmlns:c16="http://schemas.microsoft.com/office/drawing/2014/chart" uri="{C3380CC4-5D6E-409C-BE32-E72D297353CC}">
              <c16:uniqueId val="{00000005-BE23-40B3-BB5A-C0FAB356C02D}"/>
            </c:ext>
          </c:extLst>
        </c:ser>
        <c:ser>
          <c:idx val="6"/>
          <c:order val="6"/>
          <c:tx>
            <c:strRef>
              <c:f>'自然科学(電子)'!$A$30</c:f>
              <c:strCache>
                <c:ptCount val="1"/>
                <c:pt idx="0">
                  <c:v>Technology</c:v>
                </c:pt>
              </c:strCache>
            </c:strRef>
          </c:tx>
          <c:cat>
            <c:strRef>
              <c:f>'自然科学(電子)'!$B$3:$N$3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'自然科学(電子)'!$B$30:$N$30</c:f>
              <c:numCache>
                <c:formatCode>#,##0.00_ </c:formatCode>
                <c:ptCount val="13"/>
                <c:pt idx="0">
                  <c:v>1341</c:v>
                </c:pt>
                <c:pt idx="1">
                  <c:v>1318</c:v>
                </c:pt>
                <c:pt idx="2">
                  <c:v>1462</c:v>
                </c:pt>
                <c:pt idx="3">
                  <c:v>1389</c:v>
                </c:pt>
                <c:pt idx="4">
                  <c:v>1450</c:v>
                </c:pt>
                <c:pt idx="5">
                  <c:v>2019</c:v>
                </c:pt>
                <c:pt idx="6">
                  <c:v>2190</c:v>
                </c:pt>
                <c:pt idx="7">
                  <c:v>2372</c:v>
                </c:pt>
                <c:pt idx="8">
                  <c:v>2588</c:v>
                </c:pt>
                <c:pt idx="9">
                  <c:v>2601</c:v>
                </c:pt>
                <c:pt idx="10">
                  <c:v>2630</c:v>
                </c:pt>
                <c:pt idx="11">
                  <c:v>2768</c:v>
                </c:pt>
                <c:pt idx="12">
                  <c:v>2900</c:v>
                </c:pt>
              </c:numCache>
            </c:numRef>
          </c:val>
          <c:smooth val="0"/>
          <c:extLst>
            <c:ext xmlns:c16="http://schemas.microsoft.com/office/drawing/2014/chart" uri="{C3380CC4-5D6E-409C-BE32-E72D297353CC}">
              <c16:uniqueId val="{00000006-BE23-40B3-BB5A-C0FAB356C02D}"/>
            </c:ext>
          </c:extLst>
        </c:ser>
        <c:ser>
          <c:idx val="7"/>
          <c:order val="7"/>
          <c:tx>
            <c:strRef>
              <c:f>'自然科学(電子)'!$A$10</c:f>
              <c:strCache>
                <c:ptCount val="1"/>
                <c:pt idx="0">
                  <c:v>Botany</c:v>
                </c:pt>
              </c:strCache>
            </c:strRef>
          </c:tx>
          <c:cat>
            <c:strRef>
              <c:f>'自然科学(電子)'!$B$3:$N$3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'自然科学(電子)'!$B$10:$N$10</c:f>
              <c:numCache>
                <c:formatCode>#,##0.00_ </c:formatCode>
                <c:ptCount val="13"/>
                <c:pt idx="0">
                  <c:v>1760</c:v>
                </c:pt>
                <c:pt idx="1">
                  <c:v>1885</c:v>
                </c:pt>
                <c:pt idx="2">
                  <c:v>2085</c:v>
                </c:pt>
                <c:pt idx="3">
                  <c:v>1845</c:v>
                </c:pt>
                <c:pt idx="4">
                  <c:v>1940</c:v>
                </c:pt>
                <c:pt idx="5">
                  <c:v>1977</c:v>
                </c:pt>
                <c:pt idx="6">
                  <c:v>2184</c:v>
                </c:pt>
                <c:pt idx="7">
                  <c:v>2215</c:v>
                </c:pt>
                <c:pt idx="8">
                  <c:v>2419</c:v>
                </c:pt>
                <c:pt idx="9">
                  <c:v>2346</c:v>
                </c:pt>
                <c:pt idx="10">
                  <c:v>2499</c:v>
                </c:pt>
                <c:pt idx="11">
                  <c:v>2552</c:v>
                </c:pt>
                <c:pt idx="12">
                  <c:v>2659</c:v>
                </c:pt>
              </c:numCache>
            </c:numRef>
          </c:val>
          <c:smooth val="0"/>
          <c:extLst>
            <c:ext xmlns:c16="http://schemas.microsoft.com/office/drawing/2014/chart" uri="{C3380CC4-5D6E-409C-BE32-E72D297353CC}">
              <c16:uniqueId val="{00000007-BE23-40B3-BB5A-C0FAB356C02D}"/>
            </c:ext>
          </c:extLst>
        </c:ser>
        <c:ser>
          <c:idx val="11"/>
          <c:order val="8"/>
          <c:tx>
            <c:strRef>
              <c:f>'自然科学(電子)'!$A$24</c:f>
              <c:strCache>
                <c:ptCount val="1"/>
                <c:pt idx="0">
                  <c:v>Health Sciences</c:v>
                </c:pt>
              </c:strCache>
            </c:strRef>
          </c:tx>
          <c:cat>
            <c:strRef>
              <c:f>'自然科学(電子)'!$B$3:$N$3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'自然科学(電子)'!$B$24:$N$24</c:f>
              <c:numCache>
                <c:formatCode>#,##0.00_ </c:formatCode>
                <c:ptCount val="13"/>
                <c:pt idx="0">
                  <c:v>1593</c:v>
                </c:pt>
                <c:pt idx="1">
                  <c:v>1661</c:v>
                </c:pt>
                <c:pt idx="2">
                  <c:v>1544</c:v>
                </c:pt>
                <c:pt idx="3">
                  <c:v>1561</c:v>
                </c:pt>
                <c:pt idx="4">
                  <c:v>1649</c:v>
                </c:pt>
                <c:pt idx="5">
                  <c:v>1699</c:v>
                </c:pt>
                <c:pt idx="6">
                  <c:v>1865</c:v>
                </c:pt>
                <c:pt idx="7">
                  <c:v>1926</c:v>
                </c:pt>
                <c:pt idx="8">
                  <c:v>2070</c:v>
                </c:pt>
                <c:pt idx="9">
                  <c:v>2055</c:v>
                </c:pt>
                <c:pt idx="10">
                  <c:v>2142</c:v>
                </c:pt>
                <c:pt idx="11">
                  <c:v>2213</c:v>
                </c:pt>
                <c:pt idx="12">
                  <c:v>2327</c:v>
                </c:pt>
              </c:numCache>
            </c:numRef>
          </c:val>
          <c:smooth val="0"/>
          <c:extLst>
            <c:ext xmlns:c16="http://schemas.microsoft.com/office/drawing/2014/chart" uri="{C3380CC4-5D6E-409C-BE32-E72D297353CC}">
              <c16:uniqueId val="{00000008-BE23-40B3-BB5A-C0FAB356C02D}"/>
            </c:ext>
          </c:extLst>
        </c:ser>
        <c:ser>
          <c:idx val="2"/>
          <c:order val="9"/>
          <c:tx>
            <c:strRef>
              <c:f>'自然科学(電子)'!$A$6</c:f>
              <c:strCache>
                <c:ptCount val="1"/>
                <c:pt idx="0">
                  <c:v>Astronomy</c:v>
                </c:pt>
              </c:strCache>
            </c:strRef>
          </c:tx>
          <c:cat>
            <c:strRef>
              <c:f>'自然科学(電子)'!$B$3:$N$3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'自然科学(電子)'!$B$6:$N$6</c:f>
              <c:numCache>
                <c:formatCode>#,##0.00_ </c:formatCode>
                <c:ptCount val="13"/>
                <c:pt idx="0">
                  <c:v>1877</c:v>
                </c:pt>
                <c:pt idx="1">
                  <c:v>2308</c:v>
                </c:pt>
                <c:pt idx="2">
                  <c:v>2401</c:v>
                </c:pt>
                <c:pt idx="3">
                  <c:v>1880</c:v>
                </c:pt>
                <c:pt idx="4">
                  <c:v>1957</c:v>
                </c:pt>
                <c:pt idx="5">
                  <c:v>1742</c:v>
                </c:pt>
                <c:pt idx="6">
                  <c:v>1866</c:v>
                </c:pt>
                <c:pt idx="7">
                  <c:v>1959</c:v>
                </c:pt>
                <c:pt idx="8">
                  <c:v>2011</c:v>
                </c:pt>
                <c:pt idx="9">
                  <c:v>2104</c:v>
                </c:pt>
                <c:pt idx="10">
                  <c:v>1375</c:v>
                </c:pt>
                <c:pt idx="11">
                  <c:v>1407</c:v>
                </c:pt>
                <c:pt idx="12">
                  <c:v>1464</c:v>
                </c:pt>
              </c:numCache>
            </c:numRef>
          </c:val>
          <c:smooth val="0"/>
          <c:extLst>
            <c:ext xmlns:c16="http://schemas.microsoft.com/office/drawing/2014/chart" uri="{C3380CC4-5D6E-409C-BE32-E72D297353CC}">
              <c16:uniqueId val="{00000009-BE23-40B3-BB5A-C0FAB356C02D}"/>
            </c:ext>
          </c:extLst>
        </c:ser>
        <c:ser>
          <c:idx val="4"/>
          <c:order val="10"/>
          <c:tx>
            <c:strRef>
              <c:f>'自然科学(電子)'!$A$26</c:f>
              <c:strCache>
                <c:ptCount val="1"/>
                <c:pt idx="0">
                  <c:v>Math &amp; Computer Science</c:v>
                </c:pt>
              </c:strCache>
            </c:strRef>
          </c:tx>
          <c:cat>
            <c:strRef>
              <c:f>'自然科学(電子)'!$B$3:$N$3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'自然科学(電子)'!$B$26:$N$26</c:f>
              <c:numCache>
                <c:formatCode>#,##0.00_ </c:formatCode>
                <c:ptCount val="13"/>
                <c:pt idx="0">
                  <c:v>1328</c:v>
                </c:pt>
                <c:pt idx="1">
                  <c:v>1366</c:v>
                </c:pt>
                <c:pt idx="2">
                  <c:v>1480</c:v>
                </c:pt>
                <c:pt idx="3">
                  <c:v>1472</c:v>
                </c:pt>
                <c:pt idx="4">
                  <c:v>1540</c:v>
                </c:pt>
                <c:pt idx="5">
                  <c:v>1518</c:v>
                </c:pt>
                <c:pt idx="6">
                  <c:v>1602</c:v>
                </c:pt>
                <c:pt idx="7">
                  <c:v>1691</c:v>
                </c:pt>
                <c:pt idx="8">
                  <c:v>1809</c:v>
                </c:pt>
                <c:pt idx="9">
                  <c:v>1799</c:v>
                </c:pt>
                <c:pt idx="10">
                  <c:v>1883</c:v>
                </c:pt>
                <c:pt idx="11">
                  <c:v>1956</c:v>
                </c:pt>
                <c:pt idx="12">
                  <c:v>2057</c:v>
                </c:pt>
              </c:numCache>
            </c:numRef>
          </c:val>
          <c:smooth val="0"/>
          <c:extLst>
            <c:ext xmlns:c16="http://schemas.microsoft.com/office/drawing/2014/chart" uri="{C3380CC4-5D6E-409C-BE32-E72D297353CC}">
              <c16:uniqueId val="{0000000A-BE23-40B3-BB5A-C0FAB356C02D}"/>
            </c:ext>
          </c:extLst>
        </c:ser>
        <c:ser>
          <c:idx val="14"/>
          <c:order val="11"/>
          <c:tx>
            <c:strRef>
              <c:f>'自然科学(電子)'!$A$20</c:f>
              <c:strCache>
                <c:ptCount val="1"/>
                <c:pt idx="0">
                  <c:v>Geography</c:v>
                </c:pt>
              </c:strCache>
            </c:strRef>
          </c:tx>
          <c:cat>
            <c:strRef>
              <c:f>'自然科学(電子)'!$B$3:$N$3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'自然科学(電子)'!$B$20:$N$20</c:f>
              <c:numCache>
                <c:formatCode>#,##0.00_ </c:formatCode>
                <c:ptCount val="13"/>
                <c:pt idx="0">
                  <c:v>973</c:v>
                </c:pt>
                <c:pt idx="1">
                  <c:v>965</c:v>
                </c:pt>
                <c:pt idx="2">
                  <c:v>1035</c:v>
                </c:pt>
                <c:pt idx="3">
                  <c:v>1254</c:v>
                </c:pt>
                <c:pt idx="4">
                  <c:v>1330</c:v>
                </c:pt>
                <c:pt idx="5">
                  <c:v>1359</c:v>
                </c:pt>
                <c:pt idx="6">
                  <c:v>1501</c:v>
                </c:pt>
                <c:pt idx="7">
                  <c:v>1527</c:v>
                </c:pt>
                <c:pt idx="8">
                  <c:v>1694</c:v>
                </c:pt>
                <c:pt idx="9">
                  <c:v>1711</c:v>
                </c:pt>
                <c:pt idx="10">
                  <c:v>1797</c:v>
                </c:pt>
                <c:pt idx="11">
                  <c:v>1873</c:v>
                </c:pt>
                <c:pt idx="12">
                  <c:v>1961</c:v>
                </c:pt>
              </c:numCache>
            </c:numRef>
          </c:val>
          <c:smooth val="0"/>
          <c:extLst>
            <c:ext xmlns:c16="http://schemas.microsoft.com/office/drawing/2014/chart" uri="{C3380CC4-5D6E-409C-BE32-E72D297353CC}">
              <c16:uniqueId val="{0000000B-BE23-40B3-BB5A-C0FAB356C02D}"/>
            </c:ext>
          </c:extLst>
        </c:ser>
        <c:ser>
          <c:idx val="12"/>
          <c:order val="12"/>
          <c:tx>
            <c:strRef>
              <c:f>'自然科学(電子)'!$A$18</c:f>
              <c:strCache>
                <c:ptCount val="1"/>
                <c:pt idx="0">
                  <c:v>General Science</c:v>
                </c:pt>
              </c:strCache>
            </c:strRef>
          </c:tx>
          <c:cat>
            <c:strRef>
              <c:f>'自然科学(電子)'!$B$3:$N$3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'自然科学(電子)'!$B$18:$N$18</c:f>
              <c:numCache>
                <c:formatCode>#,##0.00_ </c:formatCode>
                <c:ptCount val="13"/>
                <c:pt idx="0">
                  <c:v>1261</c:v>
                </c:pt>
                <c:pt idx="1">
                  <c:v>1202</c:v>
                </c:pt>
                <c:pt idx="2">
                  <c:v>1274</c:v>
                </c:pt>
                <c:pt idx="3">
                  <c:v>1349</c:v>
                </c:pt>
                <c:pt idx="4">
                  <c:v>1422</c:v>
                </c:pt>
                <c:pt idx="5">
                  <c:v>1293</c:v>
                </c:pt>
                <c:pt idx="6">
                  <c:v>1416</c:v>
                </c:pt>
                <c:pt idx="7">
                  <c:v>1412</c:v>
                </c:pt>
                <c:pt idx="8">
                  <c:v>1495</c:v>
                </c:pt>
                <c:pt idx="9">
                  <c:v>1573</c:v>
                </c:pt>
                <c:pt idx="10">
                  <c:v>1592</c:v>
                </c:pt>
                <c:pt idx="11">
                  <c:v>1654</c:v>
                </c:pt>
                <c:pt idx="12">
                  <c:v>1750</c:v>
                </c:pt>
              </c:numCache>
            </c:numRef>
          </c:val>
          <c:smooth val="0"/>
          <c:extLst>
            <c:ext xmlns:c16="http://schemas.microsoft.com/office/drawing/2014/chart" uri="{C3380CC4-5D6E-409C-BE32-E72D297353CC}">
              <c16:uniqueId val="{0000000C-BE23-40B3-BB5A-C0FAB356C02D}"/>
            </c:ext>
          </c:extLst>
        </c:ser>
        <c:ser>
          <c:idx val="15"/>
          <c:order val="14"/>
          <c:tx>
            <c:strRef>
              <c:f>'自然科学(電子)'!$A$4</c:f>
              <c:strCache>
                <c:ptCount val="1"/>
                <c:pt idx="0">
                  <c:v>Agriculture</c:v>
                </c:pt>
              </c:strCache>
            </c:strRef>
          </c:tx>
          <c:cat>
            <c:strRef>
              <c:f>'自然科学(電子)'!$B$3:$N$3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'自然科学(電子)'!$B$4:$N$4</c:f>
              <c:numCache>
                <c:formatCode>#,##0.00_ </c:formatCode>
                <c:ptCount val="13"/>
                <c:pt idx="0">
                  <c:v>1075</c:v>
                </c:pt>
                <c:pt idx="1">
                  <c:v>1120</c:v>
                </c:pt>
                <c:pt idx="2">
                  <c:v>1157</c:v>
                </c:pt>
                <c:pt idx="3">
                  <c:v>1044</c:v>
                </c:pt>
                <c:pt idx="4">
                  <c:v>1098</c:v>
                </c:pt>
                <c:pt idx="5">
                  <c:v>1076</c:v>
                </c:pt>
                <c:pt idx="6">
                  <c:v>1240</c:v>
                </c:pt>
                <c:pt idx="7">
                  <c:v>1251</c:v>
                </c:pt>
                <c:pt idx="8">
                  <c:v>1362</c:v>
                </c:pt>
                <c:pt idx="9">
                  <c:v>1360</c:v>
                </c:pt>
                <c:pt idx="10">
                  <c:v>1356</c:v>
                </c:pt>
                <c:pt idx="11">
                  <c:v>1377</c:v>
                </c:pt>
                <c:pt idx="12">
                  <c:v>1440</c:v>
                </c:pt>
              </c:numCache>
            </c:numRef>
          </c:val>
          <c:smooth val="0"/>
          <c:extLst>
            <c:ext xmlns:c16="http://schemas.microsoft.com/office/drawing/2014/chart" uri="{C3380CC4-5D6E-409C-BE32-E72D297353CC}">
              <c16:uniqueId val="{0000000D-BE23-40B3-BB5A-C0FAB356C02D}"/>
            </c:ext>
          </c:extLst>
        </c:ser>
        <c:ser>
          <c:idx val="16"/>
          <c:order val="15"/>
          <c:tx>
            <c:strRef>
              <c:f>'自然科学(電子)'!$A$22</c:f>
              <c:strCache>
                <c:ptCount val="1"/>
                <c:pt idx="0">
                  <c:v>Geology</c:v>
                </c:pt>
              </c:strCache>
            </c:strRef>
          </c:tx>
          <c:cat>
            <c:strRef>
              <c:f>'自然科学(電子)'!$B$3:$N$3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'自然科学(電子)'!$B$22:$N$22</c:f>
              <c:numCache>
                <c:formatCode>#,##0.00_ </c:formatCode>
                <c:ptCount val="13"/>
                <c:pt idx="0">
                  <c:v>1485</c:v>
                </c:pt>
                <c:pt idx="1">
                  <c:v>1513</c:v>
                </c:pt>
                <c:pt idx="2">
                  <c:v>1537</c:v>
                </c:pt>
                <c:pt idx="3">
                  <c:v>1191</c:v>
                </c:pt>
                <c:pt idx="4">
                  <c:v>1253</c:v>
                </c:pt>
                <c:pt idx="5">
                  <c:v>1230</c:v>
                </c:pt>
                <c:pt idx="6">
                  <c:v>1317</c:v>
                </c:pt>
                <c:pt idx="7">
                  <c:v>1391</c:v>
                </c:pt>
                <c:pt idx="8">
                  <c:v>1550</c:v>
                </c:pt>
                <c:pt idx="9">
                  <c:v>1572</c:v>
                </c:pt>
                <c:pt idx="10">
                  <c:v>1553</c:v>
                </c:pt>
                <c:pt idx="11">
                  <c:v>1578</c:v>
                </c:pt>
                <c:pt idx="12">
                  <c:v>1633</c:v>
                </c:pt>
              </c:numCache>
            </c:numRef>
          </c:val>
          <c:smooth val="0"/>
          <c:extLst>
            <c:ext xmlns:c16="http://schemas.microsoft.com/office/drawing/2014/chart" uri="{C3380CC4-5D6E-409C-BE32-E72D297353CC}">
              <c16:uniqueId val="{0000000F-BE23-40B3-BB5A-C0FAB356C02D}"/>
            </c:ext>
          </c:extLst>
        </c:ser>
        <c:ser>
          <c:idx val="13"/>
          <c:order val="16"/>
          <c:tx>
            <c:strRef>
              <c:f>'自然科学(電子)'!$A$34</c:f>
              <c:strCache>
                <c:ptCount val="1"/>
                <c:pt idx="0">
                  <c:v>Average</c:v>
                </c:pt>
              </c:strCache>
            </c:strRef>
          </c:tx>
          <c:spPr>
            <a:ln w="50800">
              <a:solidFill>
                <a:schemeClr val="tx1"/>
              </a:solidFill>
            </a:ln>
          </c:spPr>
          <c:marker>
            <c:spPr>
              <a:solidFill>
                <a:schemeClr val="tx1"/>
              </a:solidFill>
            </c:spPr>
          </c:marker>
          <c:cat>
            <c:strRef>
              <c:f>'自然科学(電子)'!$B$3:$N$3</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'自然科学(電子)'!$B$34:$N$34</c:f>
              <c:numCache>
                <c:formatCode>#,##0.00_ </c:formatCode>
                <c:ptCount val="13"/>
                <c:pt idx="0">
                  <c:v>1805.3188028627196</c:v>
                </c:pt>
                <c:pt idx="1">
                  <c:v>1861.1990891346779</c:v>
                </c:pt>
                <c:pt idx="2">
                  <c:v>1935.5731945348082</c:v>
                </c:pt>
                <c:pt idx="3">
                  <c:v>1951.0527000650618</c:v>
                </c:pt>
                <c:pt idx="4">
                  <c:v>2052.487963565387</c:v>
                </c:pt>
                <c:pt idx="5">
                  <c:v>2049.4242029928432</c:v>
                </c:pt>
                <c:pt idx="6">
                  <c:v>2267.5666883539361</c:v>
                </c:pt>
                <c:pt idx="7">
                  <c:v>2340.9479505530253</c:v>
                </c:pt>
                <c:pt idx="8">
                  <c:v>2525.4163955757972</c:v>
                </c:pt>
                <c:pt idx="9">
                  <c:v>2534.7501626545218</c:v>
                </c:pt>
                <c:pt idx="10">
                  <c:v>2627.7521145087835</c:v>
                </c:pt>
                <c:pt idx="11">
                  <c:v>2719.0253741054003</c:v>
                </c:pt>
                <c:pt idx="12">
                  <c:v>2852.7208848405985</c:v>
                </c:pt>
              </c:numCache>
            </c:numRef>
          </c:val>
          <c:smooth val="0"/>
          <c:extLst>
            <c:ext xmlns:c16="http://schemas.microsoft.com/office/drawing/2014/chart" uri="{C3380CC4-5D6E-409C-BE32-E72D297353CC}">
              <c16:uniqueId val="{0000000E-BE23-40B3-BB5A-C0FAB356C02D}"/>
            </c:ext>
          </c:extLst>
        </c:ser>
        <c:dLbls>
          <c:showLegendKey val="0"/>
          <c:showVal val="0"/>
          <c:showCatName val="0"/>
          <c:showSerName val="0"/>
          <c:showPercent val="0"/>
          <c:showBubbleSize val="0"/>
        </c:dLbls>
        <c:marker val="1"/>
        <c:smooth val="0"/>
        <c:axId val="172450176"/>
        <c:axId val="172452096"/>
        <c:extLst>
          <c:ext xmlns:c15="http://schemas.microsoft.com/office/drawing/2012/chart" uri="{02D57815-91ED-43cb-92C2-25804820EDAC}">
            <c15:filteredLineSeries>
              <c15:ser>
                <c:idx val="9"/>
                <c:order val="13"/>
                <c:tx>
                  <c:strRef>
                    <c:extLst>
                      <c:ext uri="{02D57815-91ED-43cb-92C2-25804820EDAC}">
                        <c15:formulaRef>
                          <c15:sqref>'自然科学(電子)'!#REF!</c15:sqref>
                        </c15:formulaRef>
                      </c:ext>
                    </c:extLst>
                    <c:strCache>
                      <c:ptCount val="1"/>
                      <c:pt idx="0">
                        <c:v>#REF!</c:v>
                      </c:pt>
                    </c:strCache>
                  </c:strRef>
                </c:tx>
                <c:cat>
                  <c:strRef>
                    <c:extLst>
                      <c:ext uri="{02D57815-91ED-43cb-92C2-25804820EDAC}">
                        <c15:formulaRef>
                          <c15:sqref>'自然科学(電子)'!$B$3:$N$3</c15:sqref>
                        </c15:formulaRef>
                      </c:ext>
                    </c:extLst>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extLst>
                      <c:ext uri="{02D57815-91ED-43cb-92C2-25804820EDAC}">
                        <c15:formulaRef>
                          <c15:sqref>'自然科学(電子)'!#REF!</c15:sqref>
                        </c15:formulaRef>
                      </c:ext>
                    </c:extLst>
                    <c:numCache>
                      <c:formatCode>General</c:formatCode>
                      <c:ptCount val="1"/>
                      <c:pt idx="0">
                        <c:v>1</c:v>
                      </c:pt>
                    </c:numCache>
                  </c:numRef>
                </c:val>
                <c:smooth val="0"/>
                <c:extLst>
                  <c:ext xmlns:c16="http://schemas.microsoft.com/office/drawing/2014/chart" uri="{C3380CC4-5D6E-409C-BE32-E72D297353CC}">
                    <c16:uniqueId val="{00000010-BE23-40B3-BB5A-C0FAB356C02D}"/>
                  </c:ext>
                </c:extLst>
              </c15:ser>
            </c15:filteredLineSeries>
          </c:ext>
        </c:extLst>
      </c:lineChart>
      <c:catAx>
        <c:axId val="172450176"/>
        <c:scaling>
          <c:orientation val="minMax"/>
        </c:scaling>
        <c:delete val="0"/>
        <c:axPos val="b"/>
        <c:numFmt formatCode="General" sourceLinked="1"/>
        <c:majorTickMark val="out"/>
        <c:minorTickMark val="none"/>
        <c:tickLblPos val="nextTo"/>
        <c:txPr>
          <a:bodyPr/>
          <a:lstStyle/>
          <a:p>
            <a:pPr>
              <a:defRPr sz="900"/>
            </a:pPr>
            <a:endParaRPr lang="ja-JP"/>
          </a:p>
        </c:txPr>
        <c:crossAx val="172452096"/>
        <c:crosses val="autoZero"/>
        <c:auto val="1"/>
        <c:lblAlgn val="ctr"/>
        <c:lblOffset val="100"/>
        <c:noMultiLvlLbl val="0"/>
      </c:catAx>
      <c:valAx>
        <c:axId val="172452096"/>
        <c:scaling>
          <c:orientation val="minMax"/>
          <c:max val="7000"/>
        </c:scaling>
        <c:delete val="0"/>
        <c:axPos val="l"/>
        <c:majorGridlines/>
        <c:numFmt formatCode="#,##0_ " sourceLinked="0"/>
        <c:majorTickMark val="out"/>
        <c:minorTickMark val="none"/>
        <c:tickLblPos val="nextTo"/>
        <c:txPr>
          <a:bodyPr/>
          <a:lstStyle/>
          <a:p>
            <a:pPr>
              <a:defRPr sz="900"/>
            </a:pPr>
            <a:endParaRPr lang="ja-JP"/>
          </a:p>
        </c:txPr>
        <c:crossAx val="172450176"/>
        <c:crosses val="autoZero"/>
        <c:crossBetween val="between"/>
        <c:majorUnit val="500"/>
      </c:valAx>
    </c:plotArea>
    <c:legend>
      <c:legendPos val="r"/>
      <c:layout>
        <c:manualLayout>
          <c:xMode val="edge"/>
          <c:yMode val="edge"/>
          <c:x val="0.78153836643943453"/>
          <c:y val="5.0082802836721438E-2"/>
          <c:w val="0.19132839400383514"/>
          <c:h val="0.92058630786485462"/>
        </c:manualLayout>
      </c:layout>
      <c:overlay val="0"/>
      <c:txPr>
        <a:bodyPr/>
        <a:lstStyle/>
        <a:p>
          <a:pPr>
            <a:defRPr sz="800">
              <a:latin typeface="+mn-lt"/>
            </a:defRPr>
          </a:pPr>
          <a:endParaRPr lang="ja-JP"/>
        </a:p>
      </c:txPr>
    </c:legend>
    <c:plotVisOnly val="1"/>
    <c:dispBlanksAs val="gap"/>
    <c:showDLblsOverMax val="0"/>
  </c:chart>
  <c:spPr>
    <a:ln>
      <a:solidFill>
        <a:schemeClr val="tx1"/>
      </a:solidFill>
    </a:ln>
  </c:sp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0.00238</cdr:y>
    </cdr:from>
    <cdr:to>
      <cdr:x>0.18931</cdr:x>
      <cdr:y>0.07581</cdr:y>
    </cdr:to>
    <cdr:sp macro="" textlink="">
      <cdr:nvSpPr>
        <cdr:cNvPr id="8" name="テキスト ボックス 2"/>
        <cdr:cNvSpPr txBox="1"/>
      </cdr:nvSpPr>
      <cdr:spPr>
        <a:xfrm xmlns:a="http://schemas.openxmlformats.org/drawingml/2006/main">
          <a:off x="0" y="9546"/>
          <a:ext cx="1571369" cy="29413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1200" b="1" dirty="0">
              <a:latin typeface="+mn-lt"/>
              <a:ea typeface="メイリオ" panose="020B0604030504040204" pitchFamily="50" charset="-128"/>
              <a:cs typeface="メイリオ" panose="020B0604030504040204" pitchFamily="50" charset="-128"/>
            </a:rPr>
            <a:t>価格（</a:t>
          </a:r>
          <a:r>
            <a:rPr kumimoji="1" lang="en-US" altLang="ja-JP" sz="1200" b="1" dirty="0">
              <a:latin typeface="+mn-lt"/>
              <a:ea typeface="メイリオ" panose="020B0604030504040204" pitchFamily="50" charset="-128"/>
              <a:cs typeface="メイリオ" panose="020B0604030504040204" pitchFamily="50" charset="-128"/>
            </a:rPr>
            <a:t>US$</a:t>
          </a:r>
          <a:r>
            <a:rPr kumimoji="1" lang="ja-JP" altLang="en-US" sz="1200" b="1" dirty="0">
              <a:latin typeface="+mn-lt"/>
              <a:ea typeface="メイリオ" panose="020B0604030504040204" pitchFamily="50" charset="-128"/>
              <a:cs typeface="メイリオ" panose="020B0604030504040204" pitchFamily="50" charset="-128"/>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0.36771</cdr:x>
      <cdr:y>0.11786</cdr:y>
    </cdr:from>
    <cdr:to>
      <cdr:x>0.5</cdr:x>
      <cdr:y>0.33183</cdr:y>
    </cdr:to>
    <cdr:sp macro="" textlink="">
      <cdr:nvSpPr>
        <cdr:cNvPr id="4" name="テキスト ボックス 5">
          <a:extLst xmlns:a="http://schemas.openxmlformats.org/drawingml/2006/main">
            <a:ext uri="{FF2B5EF4-FFF2-40B4-BE49-F238E27FC236}">
              <a16:creationId xmlns:a16="http://schemas.microsoft.com/office/drawing/2014/main" id="{EAF1D5F5-900A-44D7-8836-93901591D735}"/>
            </a:ext>
          </a:extLst>
        </cdr:cNvPr>
        <cdr:cNvSpPr txBox="1"/>
      </cdr:nvSpPr>
      <cdr:spPr>
        <a:xfrm xmlns:a="http://schemas.openxmlformats.org/drawingml/2006/main">
          <a:off x="3866727" y="524915"/>
          <a:ext cx="1391073" cy="95296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2000" u="sng" dirty="0">
              <a:latin typeface="+mn-ea"/>
              <a:ea typeface="+mn-ea"/>
            </a:rPr>
            <a:t>シリアルズ</a:t>
          </a:r>
          <a:endParaRPr kumimoji="1" lang="en-US" altLang="ja-JP" sz="2000" u="sng" dirty="0">
            <a:latin typeface="+mn-ea"/>
            <a:ea typeface="+mn-ea"/>
          </a:endParaRPr>
        </a:p>
        <a:p xmlns:a="http://schemas.openxmlformats.org/drawingml/2006/main">
          <a:r>
            <a:rPr kumimoji="1" lang="ja-JP" altLang="en-US" sz="2000" u="sng" dirty="0">
              <a:latin typeface="+mn-ea"/>
              <a:ea typeface="+mn-ea"/>
            </a:rPr>
            <a:t>クライシス</a:t>
          </a:r>
        </a:p>
      </cdr:txBody>
    </cdr:sp>
  </cdr:relSizeAnchor>
  <cdr:relSizeAnchor xmlns:cdr="http://schemas.openxmlformats.org/drawingml/2006/chartDrawing">
    <cdr:from>
      <cdr:x>0.28977</cdr:x>
      <cdr:y>0.0612</cdr:y>
    </cdr:from>
    <cdr:to>
      <cdr:x>0.5</cdr:x>
      <cdr:y>0.4898</cdr:y>
    </cdr:to>
    <cdr:sp macro="" textlink="">
      <cdr:nvSpPr>
        <cdr:cNvPr id="2" name="楕円 1">
          <a:extLst xmlns:a="http://schemas.openxmlformats.org/drawingml/2006/main">
            <a:ext uri="{FF2B5EF4-FFF2-40B4-BE49-F238E27FC236}">
              <a16:creationId xmlns:a16="http://schemas.microsoft.com/office/drawing/2014/main" id="{228C3BAA-CE46-428D-9AB7-66D55BBBF686}"/>
            </a:ext>
          </a:extLst>
        </cdr:cNvPr>
        <cdr:cNvSpPr/>
      </cdr:nvSpPr>
      <cdr:spPr>
        <a:xfrm xmlns:a="http://schemas.openxmlformats.org/drawingml/2006/main">
          <a:off x="3047126" y="272562"/>
          <a:ext cx="2210674" cy="1908835"/>
        </a:xfrm>
        <a:prstGeom xmlns:a="http://schemas.openxmlformats.org/drawingml/2006/main" prst="ellipse">
          <a:avLst/>
        </a:prstGeom>
        <a:noFill xmlns:a="http://schemas.openxmlformats.org/drawingml/2006/main"/>
        <a:ln xmlns:a="http://schemas.openxmlformats.org/drawingml/2006/main" w="9525">
          <a:solidFill>
            <a:schemeClr val="tx1"/>
          </a:solidFill>
          <a:prstDash val="dash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defPPr>
            <a:defRPr lang="ja-JP"/>
          </a:defPPr>
          <a:lvl1pPr marL="0" algn="l" defTabSz="1044657" rtl="0" eaLnBrk="1" latinLnBrk="0" hangingPunct="1">
            <a:defRPr kumimoji="1" sz="2057" kern="1200">
              <a:solidFill>
                <a:schemeClr val="lt1"/>
              </a:solidFill>
              <a:latin typeface="+mn-lt"/>
              <a:ea typeface="+mn-ea"/>
              <a:cs typeface="+mn-cs"/>
            </a:defRPr>
          </a:lvl1pPr>
          <a:lvl2pPr marL="522330" algn="l" defTabSz="1044657" rtl="0" eaLnBrk="1" latinLnBrk="0" hangingPunct="1">
            <a:defRPr kumimoji="1" sz="2057" kern="1200">
              <a:solidFill>
                <a:schemeClr val="lt1"/>
              </a:solidFill>
              <a:latin typeface="+mn-lt"/>
              <a:ea typeface="+mn-ea"/>
              <a:cs typeface="+mn-cs"/>
            </a:defRPr>
          </a:lvl2pPr>
          <a:lvl3pPr marL="1044657" algn="l" defTabSz="1044657" rtl="0" eaLnBrk="1" latinLnBrk="0" hangingPunct="1">
            <a:defRPr kumimoji="1" sz="2057" kern="1200">
              <a:solidFill>
                <a:schemeClr val="lt1"/>
              </a:solidFill>
              <a:latin typeface="+mn-lt"/>
              <a:ea typeface="+mn-ea"/>
              <a:cs typeface="+mn-cs"/>
            </a:defRPr>
          </a:lvl3pPr>
          <a:lvl4pPr marL="1566986" algn="l" defTabSz="1044657" rtl="0" eaLnBrk="1" latinLnBrk="0" hangingPunct="1">
            <a:defRPr kumimoji="1" sz="2057" kern="1200">
              <a:solidFill>
                <a:schemeClr val="lt1"/>
              </a:solidFill>
              <a:latin typeface="+mn-lt"/>
              <a:ea typeface="+mn-ea"/>
              <a:cs typeface="+mn-cs"/>
            </a:defRPr>
          </a:lvl4pPr>
          <a:lvl5pPr marL="2089314" algn="l" defTabSz="1044657" rtl="0" eaLnBrk="1" latinLnBrk="0" hangingPunct="1">
            <a:defRPr kumimoji="1" sz="2057" kern="1200">
              <a:solidFill>
                <a:schemeClr val="lt1"/>
              </a:solidFill>
              <a:latin typeface="+mn-lt"/>
              <a:ea typeface="+mn-ea"/>
              <a:cs typeface="+mn-cs"/>
            </a:defRPr>
          </a:lvl5pPr>
          <a:lvl6pPr marL="2611642" algn="l" defTabSz="1044657" rtl="0" eaLnBrk="1" latinLnBrk="0" hangingPunct="1">
            <a:defRPr kumimoji="1" sz="2057" kern="1200">
              <a:solidFill>
                <a:schemeClr val="lt1"/>
              </a:solidFill>
              <a:latin typeface="+mn-lt"/>
              <a:ea typeface="+mn-ea"/>
              <a:cs typeface="+mn-cs"/>
            </a:defRPr>
          </a:lvl6pPr>
          <a:lvl7pPr marL="3133971" algn="l" defTabSz="1044657" rtl="0" eaLnBrk="1" latinLnBrk="0" hangingPunct="1">
            <a:defRPr kumimoji="1" sz="2057" kern="1200">
              <a:solidFill>
                <a:schemeClr val="lt1"/>
              </a:solidFill>
              <a:latin typeface="+mn-lt"/>
              <a:ea typeface="+mn-ea"/>
              <a:cs typeface="+mn-cs"/>
            </a:defRPr>
          </a:lvl7pPr>
          <a:lvl8pPr marL="3656301" algn="l" defTabSz="1044657" rtl="0" eaLnBrk="1" latinLnBrk="0" hangingPunct="1">
            <a:defRPr kumimoji="1" sz="2057" kern="1200">
              <a:solidFill>
                <a:schemeClr val="lt1"/>
              </a:solidFill>
              <a:latin typeface="+mn-lt"/>
              <a:ea typeface="+mn-ea"/>
              <a:cs typeface="+mn-cs"/>
            </a:defRPr>
          </a:lvl8pPr>
          <a:lvl9pPr marL="4178630" algn="l" defTabSz="1044657" rtl="0" eaLnBrk="1" latinLnBrk="0" hangingPunct="1">
            <a:defRPr kumimoji="1" sz="2057" kern="1200">
              <a:solidFill>
                <a:schemeClr val="lt1"/>
              </a:solidFill>
              <a:latin typeface="+mn-lt"/>
              <a:ea typeface="+mn-ea"/>
              <a:cs typeface="+mn-cs"/>
            </a:defRPr>
          </a:lvl9pPr>
        </a:lstStyle>
        <a:p xmlns:a="http://schemas.openxmlformats.org/drawingml/2006/main">
          <a:pPr algn="l"/>
          <a:endParaRPr kumimoji="1" lang="ja-JP" alt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0.06992</cdr:x>
      <cdr:y>0</cdr:y>
    </cdr:from>
    <cdr:to>
      <cdr:x>0.25579</cdr:x>
      <cdr:y>0.06191</cdr:y>
    </cdr:to>
    <cdr:sp macro="" textlink="">
      <cdr:nvSpPr>
        <cdr:cNvPr id="8" name="テキスト ボックス 2"/>
        <cdr:cNvSpPr txBox="1"/>
      </cdr:nvSpPr>
      <cdr:spPr>
        <a:xfrm xmlns:a="http://schemas.openxmlformats.org/drawingml/2006/main">
          <a:off x="512836" y="0"/>
          <a:ext cx="1363180" cy="27699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1200" b="1" dirty="0">
              <a:latin typeface="+mn-lt"/>
              <a:ea typeface="メイリオ" panose="020B0604030504040204" pitchFamily="50" charset="-128"/>
              <a:cs typeface="メイリオ" panose="020B0604030504040204" pitchFamily="50" charset="-128"/>
            </a:rPr>
            <a:t>価格（</a:t>
          </a:r>
          <a:r>
            <a:rPr kumimoji="1" lang="en-US" altLang="ja-JP" sz="1200" b="1" dirty="0">
              <a:latin typeface="+mn-lt"/>
              <a:ea typeface="メイリオ" panose="020B0604030504040204" pitchFamily="50" charset="-128"/>
              <a:cs typeface="メイリオ" panose="020B0604030504040204" pitchFamily="50" charset="-128"/>
            </a:rPr>
            <a:t>US$</a:t>
          </a:r>
          <a:r>
            <a:rPr kumimoji="1" lang="ja-JP" altLang="en-US" sz="1200" b="1" dirty="0">
              <a:latin typeface="+mn-lt"/>
              <a:ea typeface="メイリオ" panose="020B0604030504040204" pitchFamily="50" charset="-128"/>
              <a:cs typeface="メイリオ" panose="020B0604030504040204" pitchFamily="50" charset="-128"/>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0.06427</cdr:x>
      <cdr:y>0</cdr:y>
    </cdr:from>
    <cdr:to>
      <cdr:x>0.24538</cdr:x>
      <cdr:y>0.06044</cdr:y>
    </cdr:to>
    <cdr:sp macro="" textlink="">
      <cdr:nvSpPr>
        <cdr:cNvPr id="8" name="テキスト ボックス 2"/>
        <cdr:cNvSpPr txBox="1"/>
      </cdr:nvSpPr>
      <cdr:spPr>
        <a:xfrm xmlns:a="http://schemas.openxmlformats.org/drawingml/2006/main">
          <a:off x="481313" y="0"/>
          <a:ext cx="1356393" cy="27699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1200" b="1" dirty="0">
              <a:latin typeface="+mn-lt"/>
              <a:ea typeface="メイリオ" panose="020B0604030504040204" pitchFamily="50" charset="-128"/>
              <a:cs typeface="メイリオ" panose="020B0604030504040204" pitchFamily="50" charset="-128"/>
            </a:rPr>
            <a:t>価格（</a:t>
          </a:r>
          <a:r>
            <a:rPr kumimoji="1" lang="en-US" altLang="ja-JP" sz="1200" b="1" dirty="0">
              <a:latin typeface="+mn-lt"/>
              <a:ea typeface="メイリオ" panose="020B0604030504040204" pitchFamily="50" charset="-128"/>
              <a:cs typeface="メイリオ" panose="020B0604030504040204" pitchFamily="50" charset="-128"/>
            </a:rPr>
            <a:t>US$</a:t>
          </a:r>
          <a:r>
            <a:rPr kumimoji="1" lang="ja-JP" altLang="en-US" sz="1200" b="1" dirty="0">
              <a:latin typeface="+mn-lt"/>
              <a:ea typeface="メイリオ" panose="020B0604030504040204" pitchFamily="50" charset="-128"/>
              <a:cs typeface="メイリオ" panose="020B0604030504040204" pitchFamily="50" charset="-128"/>
            </a:rPr>
            <a:t>）</a:t>
          </a:r>
        </a:p>
      </cdr:txBody>
    </cdr:sp>
  </cdr:relSizeAnchor>
</c:userShapes>
</file>

<file path=ppt/drawings/drawing5.xml><?xml version="1.0" encoding="utf-8"?>
<c:userShapes xmlns:c="http://schemas.openxmlformats.org/drawingml/2006/chart">
  <cdr:relSizeAnchor xmlns:cdr="http://schemas.openxmlformats.org/drawingml/2006/chartDrawing">
    <cdr:from>
      <cdr:x>0.94006</cdr:x>
      <cdr:y>0.05321</cdr:y>
    </cdr:from>
    <cdr:to>
      <cdr:x>0.96942</cdr:x>
      <cdr:y>0.09018</cdr:y>
    </cdr:to>
    <cdr:sp macro="" textlink="">
      <cdr:nvSpPr>
        <cdr:cNvPr id="2" name="テキスト ボックス 2"/>
        <cdr:cNvSpPr txBox="1"/>
      </cdr:nvSpPr>
      <cdr:spPr>
        <a:xfrm xmlns:a="http://schemas.openxmlformats.org/drawingml/2006/main">
          <a:off x="10109200" y="344714"/>
          <a:ext cx="315686" cy="239486"/>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200"/>
            <a:t>%</a:t>
          </a:r>
          <a:endParaRPr kumimoji="1" lang="ja-JP" altLang="en-US" sz="1200"/>
        </a:p>
      </cdr:txBody>
    </cdr:sp>
  </cdr:relSizeAnchor>
</c:userShapes>
</file>

<file path=ppt/drawings/drawing6.xml><?xml version="1.0" encoding="utf-8"?>
<c:userShapes xmlns:c="http://schemas.openxmlformats.org/drawingml/2006/chart">
  <cdr:relSizeAnchor xmlns:cdr="http://schemas.openxmlformats.org/drawingml/2006/chartDrawing">
    <cdr:from>
      <cdr:x>0.07126</cdr:x>
      <cdr:y>0</cdr:y>
    </cdr:from>
    <cdr:to>
      <cdr:x>0.28113</cdr:x>
      <cdr:y>0.04971</cdr:y>
    </cdr:to>
    <cdr:sp macro="" textlink="">
      <cdr:nvSpPr>
        <cdr:cNvPr id="8" name="テキスト ボックス 2"/>
        <cdr:cNvSpPr txBox="1"/>
      </cdr:nvSpPr>
      <cdr:spPr>
        <a:xfrm xmlns:a="http://schemas.openxmlformats.org/drawingml/2006/main">
          <a:off x="556403" y="0"/>
          <a:ext cx="1638652"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1000" b="1" dirty="0">
              <a:latin typeface="+mn-lt"/>
              <a:ea typeface="メイリオ" panose="020B0604030504040204" pitchFamily="50" charset="-128"/>
              <a:cs typeface="メイリオ" panose="020B0604030504040204" pitchFamily="50" charset="-128"/>
            </a:rPr>
            <a:t>価格（</a:t>
          </a:r>
          <a:r>
            <a:rPr kumimoji="1" lang="en-US" altLang="ja-JP" sz="1000" b="1" dirty="0">
              <a:latin typeface="+mn-lt"/>
              <a:ea typeface="メイリオ" panose="020B0604030504040204" pitchFamily="50" charset="-128"/>
              <a:cs typeface="メイリオ" panose="020B0604030504040204" pitchFamily="50" charset="-128"/>
            </a:rPr>
            <a:t>US$</a:t>
          </a:r>
          <a:r>
            <a:rPr kumimoji="1" lang="ja-JP" altLang="en-US" sz="1000" b="1" dirty="0">
              <a:latin typeface="+mn-lt"/>
              <a:ea typeface="メイリオ" panose="020B0604030504040204" pitchFamily="50" charset="-128"/>
              <a:cs typeface="メイリオ" panose="020B0604030504040204" pitchFamily="50" charset="-128"/>
            </a:rPr>
            <a:t>）</a:t>
          </a:r>
        </a:p>
      </cdr:txBody>
    </cdr:sp>
  </cdr:relSizeAnchor>
</c:userShapes>
</file>

<file path=ppt/drawings/drawing7.xml><?xml version="1.0" encoding="utf-8"?>
<c:userShapes xmlns:c="http://schemas.openxmlformats.org/drawingml/2006/chart">
  <cdr:relSizeAnchor xmlns:cdr="http://schemas.openxmlformats.org/drawingml/2006/chartDrawing">
    <cdr:from>
      <cdr:x>0.04339</cdr:x>
      <cdr:y>0.00188</cdr:y>
    </cdr:from>
    <cdr:to>
      <cdr:x>0.18955</cdr:x>
      <cdr:y>0.05322</cdr:y>
    </cdr:to>
    <cdr:sp macro="" textlink="">
      <cdr:nvSpPr>
        <cdr:cNvPr id="8" name="テキスト ボックス 2"/>
        <cdr:cNvSpPr txBox="1"/>
      </cdr:nvSpPr>
      <cdr:spPr>
        <a:xfrm xmlns:a="http://schemas.openxmlformats.org/drawingml/2006/main">
          <a:off x="333884" y="9019"/>
          <a:ext cx="1124562"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1000" b="1" dirty="0">
              <a:latin typeface="+mn-lt"/>
              <a:ea typeface="メイリオ" panose="020B0604030504040204" pitchFamily="50" charset="-128"/>
              <a:cs typeface="メイリオ" panose="020B0604030504040204" pitchFamily="50" charset="-128"/>
            </a:rPr>
            <a:t>価格（</a:t>
          </a:r>
          <a:r>
            <a:rPr kumimoji="1" lang="en-US" altLang="ja-JP" sz="1000" b="1" dirty="0">
              <a:latin typeface="+mn-lt"/>
              <a:ea typeface="メイリオ" panose="020B0604030504040204" pitchFamily="50" charset="-128"/>
              <a:cs typeface="メイリオ" panose="020B0604030504040204" pitchFamily="50" charset="-128"/>
            </a:rPr>
            <a:t>US$</a:t>
          </a:r>
          <a:r>
            <a:rPr kumimoji="1" lang="ja-JP" altLang="en-US" sz="1000" b="1" dirty="0">
              <a:latin typeface="+mn-lt"/>
              <a:ea typeface="メイリオ" panose="020B0604030504040204" pitchFamily="50" charset="-128"/>
              <a:cs typeface="メイリオ" panose="020B0604030504040204" pitchFamily="50" charset="-128"/>
            </a:rPr>
            <a:t>）</a:t>
          </a:r>
        </a:p>
      </cdr:txBody>
    </cdr:sp>
  </cdr:relSizeAnchor>
</c:userShapes>
</file>

<file path=ppt/drawings/drawing8.xml><?xml version="1.0" encoding="utf-8"?>
<c:userShapes xmlns:c="http://schemas.openxmlformats.org/drawingml/2006/chart">
  <cdr:relSizeAnchor xmlns:cdr="http://schemas.openxmlformats.org/drawingml/2006/chartDrawing">
    <cdr:from>
      <cdr:x>0.04198</cdr:x>
      <cdr:y>0.00322</cdr:y>
    </cdr:from>
    <cdr:to>
      <cdr:x>0.24767</cdr:x>
      <cdr:y>0.05852</cdr:y>
    </cdr:to>
    <cdr:sp macro="" textlink="">
      <cdr:nvSpPr>
        <cdr:cNvPr id="8" name="テキスト ボックス 2"/>
        <cdr:cNvSpPr txBox="1"/>
      </cdr:nvSpPr>
      <cdr:spPr>
        <a:xfrm xmlns:a="http://schemas.openxmlformats.org/drawingml/2006/main">
          <a:off x="325961" y="14342"/>
          <a:ext cx="1597225"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1000" b="1" dirty="0">
              <a:latin typeface="+mn-lt"/>
              <a:ea typeface="メイリオ" panose="020B0604030504040204" pitchFamily="50" charset="-128"/>
              <a:cs typeface="メイリオ" panose="020B0604030504040204" pitchFamily="50" charset="-128"/>
            </a:rPr>
            <a:t>価格（</a:t>
          </a:r>
          <a:r>
            <a:rPr kumimoji="1" lang="en-US" altLang="ja-JP" sz="1000" b="1" dirty="0">
              <a:latin typeface="+mn-lt"/>
              <a:ea typeface="メイリオ" panose="020B0604030504040204" pitchFamily="50" charset="-128"/>
              <a:cs typeface="メイリオ" panose="020B0604030504040204" pitchFamily="50" charset="-128"/>
            </a:rPr>
            <a:t>US$</a:t>
          </a:r>
          <a:r>
            <a:rPr kumimoji="1" lang="ja-JP" altLang="en-US" sz="1000" b="1" dirty="0">
              <a:latin typeface="+mn-lt"/>
              <a:ea typeface="メイリオ" panose="020B0604030504040204" pitchFamily="50" charset="-128"/>
              <a:cs typeface="メイリオ" panose="020B0604030504040204" pitchFamily="50" charset="-128"/>
            </a:rPr>
            <a:t>）</a:t>
          </a:r>
        </a:p>
      </cdr:txBody>
    </cdr:sp>
  </cdr:relSizeAnchor>
</c:userShapes>
</file>

<file path=ppt/drawings/drawing9.xml><?xml version="1.0" encoding="utf-8"?>
<c:userShapes xmlns:c="http://schemas.openxmlformats.org/drawingml/2006/chart">
  <cdr:relSizeAnchor xmlns:cdr="http://schemas.openxmlformats.org/drawingml/2006/chartDrawing">
    <cdr:from>
      <cdr:x>0.0421</cdr:x>
      <cdr:y>0</cdr:y>
    </cdr:from>
    <cdr:to>
      <cdr:x>0.17938</cdr:x>
      <cdr:y>0.05579</cdr:y>
    </cdr:to>
    <cdr:sp macro="" textlink="">
      <cdr:nvSpPr>
        <cdr:cNvPr id="8" name="テキスト ボックス 2"/>
        <cdr:cNvSpPr txBox="1"/>
      </cdr:nvSpPr>
      <cdr:spPr>
        <a:xfrm xmlns:a="http://schemas.openxmlformats.org/drawingml/2006/main">
          <a:off x="323912" y="0"/>
          <a:ext cx="1056099" cy="26012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1000" b="1" dirty="0">
              <a:latin typeface="+mn-lt"/>
              <a:ea typeface="メイリオ" panose="020B0604030504040204" pitchFamily="50" charset="-128"/>
              <a:cs typeface="メイリオ" panose="020B0604030504040204" pitchFamily="50" charset="-128"/>
            </a:rPr>
            <a:t>価格（</a:t>
          </a:r>
          <a:r>
            <a:rPr kumimoji="1" lang="en-US" altLang="ja-JP" sz="1000" b="1" dirty="0">
              <a:latin typeface="+mn-lt"/>
              <a:ea typeface="メイリオ" panose="020B0604030504040204" pitchFamily="50" charset="-128"/>
              <a:cs typeface="メイリオ" panose="020B0604030504040204" pitchFamily="50" charset="-128"/>
            </a:rPr>
            <a:t>US$</a:t>
          </a:r>
          <a:r>
            <a:rPr kumimoji="1" lang="ja-JP" altLang="en-US" sz="1000" b="1" dirty="0">
              <a:latin typeface="+mn-lt"/>
              <a:ea typeface="メイリオ" panose="020B0604030504040204" pitchFamily="50" charset="-128"/>
              <a:cs typeface="メイリオ" panose="020B0604030504040204" pitchFamily="50" charset="-128"/>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659AE7F-8A08-489B-9640-C908741E84AA}"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FE1CDAA-BDBB-47EC-BA89-720542176336}" type="slidenum">
              <a:rPr kumimoji="1" lang="ja-JP" altLang="en-US" smtClean="0"/>
              <a:t>‹#›</a:t>
            </a:fld>
            <a:endParaRPr kumimoji="1" lang="ja-JP" altLang="en-US"/>
          </a:p>
        </p:txBody>
      </p:sp>
    </p:spTree>
    <p:extLst>
      <p:ext uri="{BB962C8B-B14F-4D97-AF65-F5344CB8AC3E}">
        <p14:creationId xmlns:p14="http://schemas.microsoft.com/office/powerpoint/2010/main" val="5921061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JANUL&#12467;&#12531;&#12477;&#12540;&#12471;&#12450;&#12512;"/><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12467;&#12531;&#12477;&#12540;&#12471;&#12450;&#12512;"/><Relationship Id="rId4" Type="http://schemas.openxmlformats.org/officeDocument/2006/relationships/hyperlink" Target="#PULC"/></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APC"/><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APC"/><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CLOCKSS"/><Relationship Id="rId7" Type="http://schemas.openxmlformats.org/officeDocument/2006/relationships/hyperlink" Target="#JUSTICE"/><Relationship Id="rId2" Type="http://schemas.openxmlformats.org/officeDocument/2006/relationships/slide" Target="../slides/slide74.xml"/><Relationship Id="rId1" Type="http://schemas.openxmlformats.org/officeDocument/2006/relationships/notesMaster" Target="../notesMasters/notesMaster1.xml"/><Relationship Id="rId6" Type="http://schemas.openxmlformats.org/officeDocument/2006/relationships/hyperlink" Target="#&#12458;&#12540;&#12503;&#12531;&#12450;&#12463;&#12475;&#12473;"/><Relationship Id="rId5" Type="http://schemas.openxmlformats.org/officeDocument/2006/relationships/hyperlink" Target="#&#12480;&#12540;&#12463;&#12450;&#12540;&#12459;&#12452;&#12502;"/><Relationship Id="rId4" Type="http://schemas.openxmlformats.org/officeDocument/2006/relationships/hyperlink" Target="#NII_REO"/></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3</a:t>
            </a:fld>
            <a:endParaRPr kumimoji="1" lang="ja-JP" altLang="en-US"/>
          </a:p>
        </p:txBody>
      </p:sp>
    </p:spTree>
    <p:extLst>
      <p:ext uri="{BB962C8B-B14F-4D97-AF65-F5344CB8AC3E}">
        <p14:creationId xmlns:p14="http://schemas.microsoft.com/office/powerpoint/2010/main" val="618558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13</a:t>
            </a:fld>
            <a:endParaRPr kumimoji="1" lang="ja-JP" altLang="en-US"/>
          </a:p>
        </p:txBody>
      </p:sp>
    </p:spTree>
    <p:extLst>
      <p:ext uri="{BB962C8B-B14F-4D97-AF65-F5344CB8AC3E}">
        <p14:creationId xmlns:p14="http://schemas.microsoft.com/office/powerpoint/2010/main" val="1593771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14</a:t>
            </a:fld>
            <a:endParaRPr kumimoji="1" lang="ja-JP" altLang="en-US"/>
          </a:p>
        </p:txBody>
      </p:sp>
    </p:spTree>
    <p:extLst>
      <p:ext uri="{BB962C8B-B14F-4D97-AF65-F5344CB8AC3E}">
        <p14:creationId xmlns:p14="http://schemas.microsoft.com/office/powerpoint/2010/main" val="3516294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15</a:t>
            </a:fld>
            <a:endParaRPr kumimoji="1" lang="ja-JP" altLang="en-US"/>
          </a:p>
        </p:txBody>
      </p:sp>
    </p:spTree>
    <p:extLst>
      <p:ext uri="{BB962C8B-B14F-4D97-AF65-F5344CB8AC3E}">
        <p14:creationId xmlns:p14="http://schemas.microsoft.com/office/powerpoint/2010/main" val="3614055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16</a:t>
            </a:fld>
            <a:endParaRPr kumimoji="1" lang="ja-JP" altLang="en-US"/>
          </a:p>
        </p:txBody>
      </p:sp>
    </p:spTree>
    <p:extLst>
      <p:ext uri="{BB962C8B-B14F-4D97-AF65-F5344CB8AC3E}">
        <p14:creationId xmlns:p14="http://schemas.microsoft.com/office/powerpoint/2010/main" val="3975081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JUSTICE</a:t>
            </a:r>
            <a:r>
              <a:rPr kumimoji="1" lang="ja-JP" altLang="en-US" sz="1200" b="1" kern="1200" dirty="0">
                <a:solidFill>
                  <a:schemeClr val="tx1"/>
                </a:solidFill>
                <a:effectLst/>
                <a:latin typeface="+mn-lt"/>
                <a:ea typeface="+mn-ea"/>
                <a:cs typeface="+mn-cs"/>
              </a:rPr>
              <a:t>ウェブページ＞参考情報＞各種統計＞海外学術雑誌価格の推移</a:t>
            </a:r>
            <a:endParaRPr kumimoji="1" lang="en-US" altLang="ja-JP" dirty="0"/>
          </a:p>
          <a:p>
            <a:r>
              <a:rPr kumimoji="1" lang="en-US" altLang="ja-JP" dirty="0"/>
              <a:t>https://contents.nii.ac.jp/justice/documents#statistics</a:t>
            </a:r>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17</a:t>
            </a:fld>
            <a:endParaRPr kumimoji="1" lang="ja-JP" altLang="en-US"/>
          </a:p>
        </p:txBody>
      </p:sp>
    </p:spTree>
    <p:extLst>
      <p:ext uri="{BB962C8B-B14F-4D97-AF65-F5344CB8AC3E}">
        <p14:creationId xmlns:p14="http://schemas.microsoft.com/office/powerpoint/2010/main" val="637300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JUSTICE</a:t>
            </a:r>
            <a:r>
              <a:rPr kumimoji="1" lang="ja-JP" altLang="en-US" sz="1200" b="1" kern="1200" dirty="0">
                <a:solidFill>
                  <a:schemeClr val="tx1"/>
                </a:solidFill>
                <a:effectLst/>
                <a:latin typeface="+mn-lt"/>
                <a:ea typeface="+mn-ea"/>
                <a:cs typeface="+mn-cs"/>
              </a:rPr>
              <a:t>ウェブページ＞参考情報＞各種統計＞海外学術雑誌価格の推移</a:t>
            </a:r>
            <a:endParaRPr kumimoji="1" lang="en-US" altLang="ja-JP" dirty="0"/>
          </a:p>
          <a:p>
            <a:r>
              <a:rPr kumimoji="1" lang="en-US" altLang="ja-JP" dirty="0"/>
              <a:t>https://contents.nii.ac.jp/justice/documents#statistics</a:t>
            </a:r>
          </a:p>
          <a:p>
            <a:endParaRPr kumimoji="1" lang="en-US" altLang="ja-JP"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18</a:t>
            </a:fld>
            <a:endParaRPr kumimoji="1" lang="ja-JP" altLang="en-US"/>
          </a:p>
        </p:txBody>
      </p:sp>
    </p:spTree>
    <p:extLst>
      <p:ext uri="{BB962C8B-B14F-4D97-AF65-F5344CB8AC3E}">
        <p14:creationId xmlns:p14="http://schemas.microsoft.com/office/powerpoint/2010/main" val="1806854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19</a:t>
            </a:fld>
            <a:endParaRPr kumimoji="1" lang="ja-JP" altLang="en-US"/>
          </a:p>
        </p:txBody>
      </p:sp>
    </p:spTree>
    <p:extLst>
      <p:ext uri="{BB962C8B-B14F-4D97-AF65-F5344CB8AC3E}">
        <p14:creationId xmlns:p14="http://schemas.microsoft.com/office/powerpoint/2010/main" val="994621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JUSTICE</a:t>
            </a:r>
            <a:r>
              <a:rPr kumimoji="1" lang="ja-JP" altLang="en-US" sz="1200" b="1" kern="1200" dirty="0">
                <a:solidFill>
                  <a:schemeClr val="tx1"/>
                </a:solidFill>
                <a:effectLst/>
                <a:latin typeface="+mn-lt"/>
                <a:ea typeface="+mn-ea"/>
                <a:cs typeface="+mn-cs"/>
              </a:rPr>
              <a:t>ウェブページ＞参考情報＞各種統計＞外国為替レートの推移</a:t>
            </a:r>
            <a:endParaRPr kumimoji="1" lang="en-US" altLang="ja-JP"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https://contents.nii.ac.jp/justice/documents#statistics</a:t>
            </a:r>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20</a:t>
            </a:fld>
            <a:endParaRPr kumimoji="1" lang="ja-JP" altLang="en-US"/>
          </a:p>
        </p:txBody>
      </p:sp>
    </p:spTree>
    <p:extLst>
      <p:ext uri="{BB962C8B-B14F-4D97-AF65-F5344CB8AC3E}">
        <p14:creationId xmlns:p14="http://schemas.microsoft.com/office/powerpoint/2010/main" val="516263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n-lt"/>
                <a:ea typeface="+mn-ea"/>
                <a:cs typeface="+mn-cs"/>
              </a:rPr>
              <a:t>＜「電子資料契約実務必携　第</a:t>
            </a:r>
            <a:r>
              <a:rPr kumimoji="1" lang="en-US" altLang="ja-JP" sz="1200" b="1" kern="1200" dirty="0">
                <a:solidFill>
                  <a:schemeClr val="tx1"/>
                </a:solidFill>
                <a:effectLst/>
                <a:latin typeface="+mn-lt"/>
                <a:ea typeface="+mn-ea"/>
                <a:cs typeface="+mn-cs"/>
              </a:rPr>
              <a:t>2</a:t>
            </a:r>
            <a:r>
              <a:rPr kumimoji="1" lang="ja-JP" altLang="en-US" sz="1200" b="1" kern="1200" dirty="0">
                <a:solidFill>
                  <a:schemeClr val="tx1"/>
                </a:solidFill>
                <a:effectLst/>
                <a:latin typeface="+mn-lt"/>
                <a:ea typeface="+mn-ea"/>
                <a:cs typeface="+mn-cs"/>
              </a:rPr>
              <a:t>版」用語集より＞</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ja-JP" sz="1000" b="1" u="none" strike="noStrike" kern="1200" dirty="0">
                <a:solidFill>
                  <a:schemeClr val="tx1"/>
                </a:solidFill>
                <a:effectLst/>
                <a:latin typeface="+mn-lt"/>
                <a:ea typeface="+mn-ea"/>
                <a:cs typeface="+mn-cs"/>
              </a:rPr>
              <a:t>パッケージ</a:t>
            </a:r>
            <a:r>
              <a:rPr kumimoji="1" lang="ja-JP" altLang="ja-JP" sz="1000" b="1" kern="1200" dirty="0">
                <a:solidFill>
                  <a:schemeClr val="tx1"/>
                </a:solidFill>
                <a:effectLst/>
                <a:latin typeface="+mn-lt"/>
                <a:ea typeface="+mn-ea"/>
                <a:cs typeface="+mn-cs"/>
              </a:rPr>
              <a:t>（</a:t>
            </a:r>
            <a:r>
              <a:rPr kumimoji="1" lang="en-US" altLang="ja-JP" sz="1000" b="1" kern="1200" dirty="0">
                <a:solidFill>
                  <a:schemeClr val="tx1"/>
                </a:solidFill>
                <a:effectLst/>
                <a:latin typeface="+mn-lt"/>
                <a:ea typeface="+mn-ea"/>
                <a:cs typeface="+mn-cs"/>
              </a:rPr>
              <a:t>Package</a:t>
            </a:r>
            <a:r>
              <a:rPr kumimoji="1" lang="ja-JP" altLang="ja-JP" sz="1000" b="1" kern="1200" dirty="0">
                <a:solidFill>
                  <a:schemeClr val="tx1"/>
                </a:solidFill>
                <a:effectLst/>
                <a:latin typeface="+mn-lt"/>
                <a:ea typeface="+mn-ea"/>
                <a:cs typeface="+mn-cs"/>
              </a:rPr>
              <a:t>）・パッケージ契約</a:t>
            </a:r>
            <a:endParaRPr kumimoji="1" lang="ja-JP" altLang="ja-JP" sz="1000" kern="1200" dirty="0">
              <a:solidFill>
                <a:schemeClr val="tx1"/>
              </a:solidFill>
              <a:effectLst/>
              <a:latin typeface="+mn-lt"/>
              <a:ea typeface="+mn-ea"/>
              <a:cs typeface="+mn-cs"/>
            </a:endParaRPr>
          </a:p>
          <a:p>
            <a:r>
              <a:rPr lang="ja-JP" altLang="en-US" sz="1200" b="0" i="0" u="none" strike="noStrike" baseline="0" dirty="0">
                <a:solidFill>
                  <a:srgbClr val="000000"/>
                </a:solidFill>
                <a:latin typeface=""/>
              </a:rPr>
              <a:t>広義には，出版社（または複数出版社の電子ジャーナルを提供する</a:t>
            </a:r>
            <a:r>
              <a:rPr lang="ja-JP" altLang="en-US" sz="1200" b="0" i="0" u="none" strike="noStrike" baseline="0" dirty="0">
                <a:solidFill>
                  <a:srgbClr val="0000FF"/>
                </a:solidFill>
                <a:latin typeface=""/>
              </a:rPr>
              <a:t>アグリゲータ</a:t>
            </a:r>
            <a:r>
              <a:rPr lang="ja-JP" altLang="en-US" sz="1200" b="0" i="0" u="none" strike="noStrike" baseline="0" dirty="0">
                <a:solidFill>
                  <a:srgbClr val="000000"/>
                </a:solidFill>
                <a:latin typeface=""/>
              </a:rPr>
              <a:t>）が設定するコンテンツの提供形式の</a:t>
            </a:r>
            <a:r>
              <a:rPr lang="en-US" altLang="ja-JP" sz="1200" b="0" i="0" u="none" strike="noStrike" baseline="0" dirty="0">
                <a:solidFill>
                  <a:srgbClr val="000000"/>
                </a:solidFill>
                <a:latin typeface=""/>
              </a:rPr>
              <a:t>1</a:t>
            </a:r>
            <a:r>
              <a:rPr lang="ja-JP" altLang="en-US" sz="1200" b="0" i="0" u="none" strike="noStrike" baseline="0" dirty="0">
                <a:solidFill>
                  <a:srgbClr val="000000"/>
                </a:solidFill>
                <a:latin typeface=""/>
              </a:rPr>
              <a:t>つで，複数のタイトルをセット化したものを指す。従って，必ずしも</a:t>
            </a:r>
            <a:r>
              <a:rPr lang="ja-JP" altLang="en-US" sz="1200" b="0" i="0" u="none" strike="noStrike" baseline="0" dirty="0">
                <a:solidFill>
                  <a:srgbClr val="0000FF"/>
                </a:solidFill>
                <a:latin typeface=""/>
              </a:rPr>
              <a:t>ビッグディール</a:t>
            </a:r>
            <a:r>
              <a:rPr lang="ja-JP" altLang="en-US" sz="1200" b="0" i="0" u="none" strike="noStrike" baseline="0" dirty="0">
                <a:solidFill>
                  <a:srgbClr val="000000"/>
                </a:solidFill>
                <a:latin typeface=""/>
              </a:rPr>
              <a:t>（</a:t>
            </a:r>
            <a:r>
              <a:rPr lang="en-US" altLang="ja-JP" sz="1200" b="0" i="0" u="none" strike="noStrike" baseline="0" dirty="0">
                <a:solidFill>
                  <a:srgbClr val="000000"/>
                </a:solidFill>
                <a:latin typeface=""/>
              </a:rPr>
              <a:t>Big Deal</a:t>
            </a:r>
            <a:r>
              <a:rPr lang="ja-JP" altLang="en-US" sz="1200" b="0" i="0" u="none" strike="noStrike" baseline="0" dirty="0">
                <a:solidFill>
                  <a:srgbClr val="000000"/>
                </a:solidFill>
                <a:latin typeface=""/>
              </a:rPr>
              <a:t>）のみを指すものではないが，狭義には同義に使用されることが多い。基本的には，パッケージ単位で契約料金が設定される。コレクション（</a:t>
            </a:r>
            <a:r>
              <a:rPr lang="en-US" altLang="ja-JP" sz="1200" b="0" i="0" u="none" strike="noStrike" baseline="0" dirty="0">
                <a:solidFill>
                  <a:srgbClr val="000000"/>
                </a:solidFill>
                <a:latin typeface=""/>
              </a:rPr>
              <a:t>Collection</a:t>
            </a:r>
            <a:r>
              <a:rPr lang="ja-JP" altLang="en-US" sz="1200" b="0" i="0" u="none" strike="noStrike" baseline="0" dirty="0">
                <a:solidFill>
                  <a:srgbClr val="000000"/>
                </a:solidFill>
                <a:latin typeface=""/>
              </a:rPr>
              <a:t>）と呼ぶ場合もある。高額なパッケージ契約を維持できず契約を中止して，より小規模な契約単位や個別購読（タイトル単位の契約）に切り替える事例をパッケージ解体とも呼ぶ。 </a:t>
            </a:r>
            <a:endParaRPr lang="en-US" altLang="ja-JP" sz="1200" b="0" i="0" u="none" strike="noStrike" baseline="0" dirty="0">
              <a:solidFill>
                <a:srgbClr val="000000"/>
              </a:solidFill>
              <a:latin typeface=""/>
            </a:endParaRPr>
          </a:p>
          <a:p>
            <a:endParaRPr kumimoji="1" lang="en-US" altLang="ja-JP" sz="1100" b="0" i="0" u="none" strike="noStrike" baseline="0" dirty="0">
              <a:solidFill>
                <a:srgbClr val="000000"/>
              </a:solidFill>
              <a:latin typeface="ＭＳ ゴシック" panose="020B0609070205080204" pitchFamily="49" charset="-128"/>
              <a:ea typeface="ＭＳ ゴシック" panose="020B0609070205080204" pitchFamily="49" charset="-128"/>
            </a:endParaRPr>
          </a:p>
          <a:p>
            <a:r>
              <a:rPr kumimoji="1" lang="en-US" altLang="ja-JP" sz="1000" b="1" kern="1200" dirty="0">
                <a:solidFill>
                  <a:schemeClr val="tx1"/>
                </a:solidFill>
                <a:effectLst/>
                <a:latin typeface="+mn-lt"/>
                <a:ea typeface="+mn-ea"/>
                <a:cs typeface="+mn-cs"/>
              </a:rPr>
              <a:t>Pay per view </a:t>
            </a:r>
            <a:r>
              <a:rPr kumimoji="1" lang="ja-JP" altLang="ja-JP" sz="1000" b="1" kern="1200" dirty="0">
                <a:solidFill>
                  <a:schemeClr val="tx1"/>
                </a:solidFill>
                <a:effectLst/>
                <a:latin typeface="+mn-lt"/>
                <a:ea typeface="+mn-ea"/>
                <a:cs typeface="+mn-cs"/>
              </a:rPr>
              <a:t>＜</a:t>
            </a:r>
            <a:r>
              <a:rPr lang="ja-JP" altLang="en-US" sz="1200" b="1" i="0" u="none" strike="noStrike" baseline="0" dirty="0">
                <a:solidFill>
                  <a:srgbClr val="000000"/>
                </a:solidFill>
                <a:latin typeface=""/>
              </a:rPr>
              <a:t>ペイ・パー・ビュー</a:t>
            </a:r>
            <a:r>
              <a:rPr kumimoji="1" lang="ja-JP" altLang="ja-JP" sz="1000" b="1" kern="1200" dirty="0">
                <a:solidFill>
                  <a:schemeClr val="tx1"/>
                </a:solidFill>
                <a:effectLst/>
                <a:latin typeface="+mn-lt"/>
                <a:ea typeface="+mn-ea"/>
                <a:cs typeface="+mn-cs"/>
              </a:rPr>
              <a:t>＞</a:t>
            </a:r>
            <a:endParaRPr kumimoji="1" lang="ja-JP" altLang="ja-JP" sz="1000" kern="1200" dirty="0">
              <a:solidFill>
                <a:schemeClr val="tx1"/>
              </a:solidFill>
              <a:effectLst/>
              <a:latin typeface="+mn-lt"/>
              <a:ea typeface="+mn-ea"/>
              <a:cs typeface="+mn-cs"/>
            </a:endParaRPr>
          </a:p>
          <a:p>
            <a:r>
              <a:rPr lang="ja-JP" altLang="en-US" sz="1200" b="0" i="0" u="none" strike="noStrike" baseline="0" dirty="0">
                <a:solidFill>
                  <a:srgbClr val="000000"/>
                </a:solidFill>
                <a:latin typeface=""/>
              </a:rPr>
              <a:t>電子コンテンツを論文や章などの単位で，ウェブ上で</a:t>
            </a:r>
            <a:r>
              <a:rPr lang="en-US" altLang="ja-JP" sz="1200" b="0" i="0" u="none" strike="noStrike" baseline="0" dirty="0">
                <a:solidFill>
                  <a:srgbClr val="000000"/>
                </a:solidFill>
                <a:latin typeface=""/>
              </a:rPr>
              <a:t>1</a:t>
            </a:r>
            <a:r>
              <a:rPr lang="ja-JP" altLang="en-US" sz="1200" b="0" i="0" u="none" strike="noStrike" baseline="0" dirty="0">
                <a:solidFill>
                  <a:srgbClr val="000000"/>
                </a:solidFill>
                <a:latin typeface=""/>
              </a:rPr>
              <a:t>件ごとに支払って利用する方式。</a:t>
            </a:r>
            <a:r>
              <a:rPr lang="en-US" altLang="ja-JP" sz="1200" b="0" i="0" u="none" strike="noStrike" baseline="0" dirty="0">
                <a:solidFill>
                  <a:srgbClr val="000000"/>
                </a:solidFill>
                <a:latin typeface=""/>
              </a:rPr>
              <a:t>ILL</a:t>
            </a:r>
            <a:r>
              <a:rPr lang="ja-JP" altLang="en-US" sz="1200" b="0" i="0" u="none" strike="noStrike" baseline="0" dirty="0">
                <a:solidFill>
                  <a:srgbClr val="000000"/>
                </a:solidFill>
                <a:latin typeface=""/>
              </a:rPr>
              <a:t>等に比べると割高だが，基本的にはその場ですぐに文献を入手できるメリットがある。クレジットカード払いが主流なので，大学によっては校費での支払いに対応していないケースがある。出版社によっては，機関向け</a:t>
            </a:r>
            <a:r>
              <a:rPr lang="en-US" altLang="ja-JP" sz="1200" b="0" i="0" u="none" strike="noStrike" baseline="0" dirty="0">
                <a:solidFill>
                  <a:srgbClr val="000000"/>
                </a:solidFill>
                <a:latin typeface=""/>
              </a:rPr>
              <a:t>Pay per view</a:t>
            </a:r>
            <a:r>
              <a:rPr lang="ja-JP" altLang="en-US" sz="1200" b="0" i="0" u="none" strike="noStrike" baseline="0" dirty="0">
                <a:solidFill>
                  <a:srgbClr val="000000"/>
                </a:solidFill>
                <a:latin typeface=""/>
              </a:rPr>
              <a:t>サービスを提供しているところもある。 </a:t>
            </a:r>
            <a:endParaRPr kumimoji="1" lang="ja-JP" altLang="ja-JP" sz="10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21</a:t>
            </a:fld>
            <a:endParaRPr kumimoji="1" lang="ja-JP" altLang="en-US"/>
          </a:p>
        </p:txBody>
      </p:sp>
    </p:spTree>
    <p:extLst>
      <p:ext uri="{BB962C8B-B14F-4D97-AF65-F5344CB8AC3E}">
        <p14:creationId xmlns:p14="http://schemas.microsoft.com/office/powerpoint/2010/main" val="580086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22</a:t>
            </a:fld>
            <a:endParaRPr kumimoji="1" lang="ja-JP" altLang="en-US"/>
          </a:p>
        </p:txBody>
      </p:sp>
    </p:spTree>
    <p:extLst>
      <p:ext uri="{BB962C8B-B14F-4D97-AF65-F5344CB8AC3E}">
        <p14:creationId xmlns:p14="http://schemas.microsoft.com/office/powerpoint/2010/main" val="215255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5</a:t>
            </a:fld>
            <a:endParaRPr kumimoji="1" lang="ja-JP" altLang="en-US"/>
          </a:p>
        </p:txBody>
      </p:sp>
    </p:spTree>
    <p:extLst>
      <p:ext uri="{BB962C8B-B14F-4D97-AF65-F5344CB8AC3E}">
        <p14:creationId xmlns:p14="http://schemas.microsoft.com/office/powerpoint/2010/main" val="2569116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n-lt"/>
                <a:ea typeface="+mn-ea"/>
                <a:cs typeface="+mn-cs"/>
              </a:rPr>
              <a:t>＜「電子資料契約実務必携　第</a:t>
            </a:r>
            <a:r>
              <a:rPr kumimoji="1" lang="en-US" altLang="ja-JP" sz="1200" b="1" kern="1200" dirty="0">
                <a:solidFill>
                  <a:schemeClr val="tx1"/>
                </a:solidFill>
                <a:effectLst/>
                <a:latin typeface="+mn-lt"/>
                <a:ea typeface="+mn-ea"/>
                <a:cs typeface="+mn-cs"/>
              </a:rPr>
              <a:t>2</a:t>
            </a:r>
            <a:r>
              <a:rPr kumimoji="1" lang="ja-JP" altLang="en-US" sz="1200" b="1" kern="1200" dirty="0">
                <a:solidFill>
                  <a:schemeClr val="tx1"/>
                </a:solidFill>
                <a:effectLst/>
                <a:latin typeface="+mn-lt"/>
                <a:ea typeface="+mn-ea"/>
                <a:cs typeface="+mn-cs"/>
              </a:rPr>
              <a:t>版」用語集より＞</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ja-JP" sz="1000" b="1" u="none" strike="noStrike" kern="1200" dirty="0">
                <a:solidFill>
                  <a:schemeClr val="tx1"/>
                </a:solidFill>
                <a:effectLst/>
                <a:latin typeface="+mn-lt"/>
                <a:ea typeface="+mn-ea"/>
                <a:cs typeface="+mn-cs"/>
              </a:rPr>
              <a:t>ビッグディール</a:t>
            </a:r>
            <a:r>
              <a:rPr kumimoji="1" lang="ja-JP" altLang="ja-JP" sz="1000" b="1" kern="1200" dirty="0">
                <a:solidFill>
                  <a:schemeClr val="tx1"/>
                </a:solidFill>
                <a:effectLst/>
                <a:latin typeface="+mn-lt"/>
                <a:ea typeface="+mn-ea"/>
                <a:cs typeface="+mn-cs"/>
              </a:rPr>
              <a:t>（</a:t>
            </a:r>
            <a:r>
              <a:rPr kumimoji="1" lang="en-US" altLang="ja-JP" sz="1000" b="1" kern="1200" dirty="0">
                <a:solidFill>
                  <a:schemeClr val="tx1"/>
                </a:solidFill>
                <a:effectLst/>
                <a:latin typeface="+mn-lt"/>
                <a:ea typeface="+mn-ea"/>
                <a:cs typeface="+mn-cs"/>
              </a:rPr>
              <a:t>Big Deal</a:t>
            </a:r>
            <a:r>
              <a:rPr kumimoji="1" lang="ja-JP" altLang="ja-JP" sz="1000" b="1" kern="1200" dirty="0">
                <a:solidFill>
                  <a:schemeClr val="tx1"/>
                </a:solidFill>
                <a:effectLst/>
                <a:latin typeface="+mn-lt"/>
                <a:ea typeface="+mn-ea"/>
                <a:cs typeface="+mn-cs"/>
              </a:rPr>
              <a:t>）</a:t>
            </a:r>
            <a:endParaRPr kumimoji="1" lang="ja-JP" altLang="ja-JP" sz="1000" kern="1200" dirty="0">
              <a:solidFill>
                <a:schemeClr val="tx1"/>
              </a:solidFill>
              <a:effectLst/>
              <a:latin typeface="+mn-lt"/>
              <a:ea typeface="+mn-ea"/>
              <a:cs typeface="+mn-cs"/>
            </a:endParaRPr>
          </a:p>
          <a:p>
            <a:r>
              <a:rPr lang="ja-JP" altLang="en-US" sz="1200" b="0" i="0" u="none" strike="noStrike" baseline="0" dirty="0">
                <a:solidFill>
                  <a:srgbClr val="000000"/>
                </a:solidFill>
                <a:latin typeface=""/>
              </a:rPr>
              <a:t>タイトル単位ではなく，その出版社が刊行しているほぼすべてのタイトル，あるいは特定分野の複数タイトルなど，まとまった規模のタイトルを利用できるような契約形態のこと。通常は過去の</a:t>
            </a:r>
            <a:r>
              <a:rPr lang="ja-JP" altLang="en-US" sz="1200" b="0" i="0" u="none" strike="noStrike" baseline="0" dirty="0">
                <a:solidFill>
                  <a:srgbClr val="0000FF"/>
                </a:solidFill>
                <a:latin typeface=""/>
              </a:rPr>
              <a:t>冊子体</a:t>
            </a:r>
            <a:r>
              <a:rPr lang="ja-JP" altLang="en-US" sz="1200" b="0" i="0" u="none" strike="noStrike" baseline="0" dirty="0">
                <a:solidFill>
                  <a:srgbClr val="000000"/>
                </a:solidFill>
                <a:latin typeface=""/>
              </a:rPr>
              <a:t>購読実績額あるいはそれに一定額を加えた金額を支払うことが契約の条件となる。大きな追加支出なく利用可能タイトル数を大幅に増やすことができるというメリットがある反面，</a:t>
            </a:r>
            <a:r>
              <a:rPr lang="ja-JP" altLang="en-US" sz="1200" b="0" i="0" u="none" strike="noStrike" baseline="0" dirty="0">
                <a:solidFill>
                  <a:srgbClr val="0000FF"/>
                </a:solidFill>
                <a:latin typeface=""/>
              </a:rPr>
              <a:t>購読規模の維持</a:t>
            </a:r>
            <a:r>
              <a:rPr lang="ja-JP" altLang="en-US" sz="1200" b="0" i="0" u="none" strike="noStrike" baseline="0" dirty="0">
                <a:solidFill>
                  <a:srgbClr val="000000"/>
                </a:solidFill>
                <a:latin typeface=""/>
              </a:rPr>
              <a:t>を求められることがあるため，</a:t>
            </a:r>
            <a:r>
              <a:rPr lang="ja-JP" altLang="en-US" sz="1200" b="0" i="0" u="none" strike="noStrike" baseline="0" dirty="0">
                <a:solidFill>
                  <a:srgbClr val="0000FF"/>
                </a:solidFill>
                <a:latin typeface=""/>
              </a:rPr>
              <a:t>購読誌</a:t>
            </a:r>
            <a:r>
              <a:rPr lang="ja-JP" altLang="en-US" sz="1200" b="0" i="0" u="none" strike="noStrike" baseline="0" dirty="0">
                <a:solidFill>
                  <a:srgbClr val="000000"/>
                </a:solidFill>
                <a:latin typeface=""/>
              </a:rPr>
              <a:t>中止による支出額削減ができないなど，タイトル選定の柔軟性に乏しいというデメリットがある。（→</a:t>
            </a:r>
            <a:r>
              <a:rPr lang="ja-JP" altLang="en-US" sz="1200" b="0" i="0" u="none" strike="noStrike" baseline="0" dirty="0">
                <a:solidFill>
                  <a:srgbClr val="0000FF"/>
                </a:solidFill>
                <a:latin typeface=""/>
              </a:rPr>
              <a:t>購読維持・購読規模維持</a:t>
            </a:r>
            <a:r>
              <a:rPr lang="ja-JP" altLang="en-US" sz="1200" b="0" i="0" u="none" strike="noStrike" baseline="0" dirty="0">
                <a:solidFill>
                  <a:srgbClr val="000000"/>
                </a:solidFill>
                <a:latin typeface=""/>
              </a:rPr>
              <a:t>）</a:t>
            </a:r>
            <a:endParaRPr kumimoji="1" lang="ja-JP" altLang="en-US" dirty="0"/>
          </a:p>
          <a:p>
            <a:endParaRPr kumimoji="1" lang="en-US" altLang="ja-JP" sz="1200" b="0" i="0" u="none" strike="noStrike" kern="1200" baseline="0" dirty="0">
              <a:solidFill>
                <a:schemeClr val="tx1"/>
              </a:solidFill>
              <a:effectLst/>
              <a:latin typeface="+mn-lt"/>
              <a:ea typeface="+mn-ea"/>
              <a:cs typeface="+mn-cs"/>
            </a:endParaRPr>
          </a:p>
          <a:p>
            <a:r>
              <a:rPr kumimoji="1" lang="ja-JP" altLang="en-US" sz="1200" b="1" i="0" u="none" strike="noStrike" kern="1200" baseline="0" dirty="0">
                <a:solidFill>
                  <a:schemeClr val="tx1"/>
                </a:solidFill>
                <a:latin typeface="+mn-lt"/>
                <a:ea typeface="+mn-ea"/>
                <a:cs typeface="+mn-cs"/>
              </a:rPr>
              <a:t>購読誌</a:t>
            </a:r>
            <a:r>
              <a:rPr kumimoji="1" lang="ja-JP" altLang="en-US" sz="1200" b="0" i="0" u="none" strike="noStrike" kern="1200" baseline="0" dirty="0">
                <a:solidFill>
                  <a:schemeClr val="tx1"/>
                </a:solidFill>
                <a:latin typeface="+mn-lt"/>
                <a:ea typeface="+mn-ea"/>
                <a:cs typeface="+mn-cs"/>
              </a:rPr>
              <a:t> </a:t>
            </a:r>
          </a:p>
          <a:p>
            <a:r>
              <a:rPr lang="ja-JP" altLang="en-US" sz="1800" b="0" i="0" u="none" strike="noStrike" baseline="0" dirty="0">
                <a:solidFill>
                  <a:srgbClr val="000000"/>
                </a:solidFill>
                <a:latin typeface=""/>
              </a:rPr>
              <a:t>広義には購読している雑誌タイトルのことを指すが，狭義には</a:t>
            </a:r>
            <a:r>
              <a:rPr lang="ja-JP" altLang="en-US" sz="1800" b="0" i="0" u="none" strike="noStrike" baseline="0" dirty="0">
                <a:solidFill>
                  <a:srgbClr val="0000FF"/>
                </a:solidFill>
                <a:latin typeface=""/>
              </a:rPr>
              <a:t>パッケージ</a:t>
            </a:r>
            <a:r>
              <a:rPr lang="ja-JP" altLang="en-US" sz="1800" b="0" i="0" u="none" strike="noStrike" baseline="0" dirty="0">
                <a:solidFill>
                  <a:srgbClr val="000000"/>
                </a:solidFill>
                <a:latin typeface=""/>
              </a:rPr>
              <a:t>契約において契約額算出の基準となる，ある特定の時点で購読していたタイトルのことを指す。パッケージ契約を継続して契約している場合，利用面では「購読誌」であっても「非購読誌」であっても基本的には変わりがないが，契約を中止した後は，「購読誌」の方が広範な権利を認められるケースが多い。なお「購読タイトル数」という場合は利用可能タイトル数を指し，パッケージ契約の非購読誌も含まれる。 </a:t>
            </a:r>
            <a:endParaRPr lang="en-US" altLang="ja-JP" sz="1800" b="0" i="0" u="none" strike="noStrike" baseline="0" dirty="0">
              <a:solidFill>
                <a:srgbClr val="000000"/>
              </a:solidFill>
              <a:latin typeface=""/>
            </a:endParaRPr>
          </a:p>
          <a:p>
            <a:endParaRPr kumimoji="1" lang="en-US" altLang="ja-JP" sz="1200" b="0" i="0" u="none" strike="noStrike" kern="1200" baseline="0" dirty="0">
              <a:solidFill>
                <a:schemeClr val="tx1"/>
              </a:solidFill>
              <a:latin typeface="+mn-lt"/>
              <a:ea typeface="+mn-ea"/>
              <a:cs typeface="+mn-cs"/>
            </a:endParaRPr>
          </a:p>
          <a:p>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なお、</a:t>
            </a:r>
            <a:r>
              <a:rPr lang="ja-JP" altLang="en-US" dirty="0"/>
              <a:t>一般に統計等で「購読タイトル数」という場合は、利用可能タイトル数を指し、ビッグディール契約の非購読誌も含まれる。</a:t>
            </a:r>
            <a:endParaRPr kumimoji="1" lang="en-US" altLang="ja-JP"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23</a:t>
            </a:fld>
            <a:endParaRPr kumimoji="1" lang="ja-JP" altLang="en-US"/>
          </a:p>
        </p:txBody>
      </p:sp>
    </p:spTree>
    <p:extLst>
      <p:ext uri="{BB962C8B-B14F-4D97-AF65-F5344CB8AC3E}">
        <p14:creationId xmlns:p14="http://schemas.microsoft.com/office/powerpoint/2010/main" val="1221006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24</a:t>
            </a:fld>
            <a:endParaRPr kumimoji="1" lang="ja-JP" altLang="en-US"/>
          </a:p>
        </p:txBody>
      </p:sp>
    </p:spTree>
    <p:extLst>
      <p:ext uri="{BB962C8B-B14F-4D97-AF65-F5344CB8AC3E}">
        <p14:creationId xmlns:p14="http://schemas.microsoft.com/office/powerpoint/2010/main" val="2093311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＜「電子資料契約実務必携　第</a:t>
            </a:r>
            <a:r>
              <a:rPr kumimoji="1" lang="en-US" altLang="ja-JP" sz="1200" b="1" kern="1200" dirty="0">
                <a:solidFill>
                  <a:schemeClr val="tx1"/>
                </a:solidFill>
                <a:effectLst/>
                <a:latin typeface="+mn-lt"/>
                <a:ea typeface="+mn-ea"/>
                <a:cs typeface="+mn-cs"/>
              </a:rPr>
              <a:t>2</a:t>
            </a:r>
            <a:r>
              <a:rPr kumimoji="1" lang="ja-JP" altLang="en-US" sz="1200" b="1" kern="1200" dirty="0">
                <a:solidFill>
                  <a:schemeClr val="tx1"/>
                </a:solidFill>
                <a:effectLst/>
                <a:latin typeface="+mn-lt"/>
                <a:ea typeface="+mn-ea"/>
                <a:cs typeface="+mn-cs"/>
              </a:rPr>
              <a:t>版」用語集より＞</a:t>
            </a:r>
            <a:endParaRPr kumimoji="1" lang="en-US" altLang="ja-JP" sz="1200" b="1" kern="1200" dirty="0">
              <a:solidFill>
                <a:schemeClr val="tx1"/>
              </a:solidFill>
              <a:effectLst/>
              <a:latin typeface="+mn-lt"/>
              <a:ea typeface="+mn-ea"/>
              <a:cs typeface="+mn-cs"/>
            </a:endParaRPr>
          </a:p>
          <a:p>
            <a:r>
              <a:rPr kumimoji="1" lang="ja-JP" altLang="ja-JP" sz="1000" b="1" kern="1200" dirty="0">
                <a:solidFill>
                  <a:schemeClr val="tx1"/>
                </a:solidFill>
                <a:effectLst/>
                <a:latin typeface="+mn-lt"/>
                <a:ea typeface="+mn-ea"/>
                <a:cs typeface="+mn-cs"/>
              </a:rPr>
              <a:t>アーカイブ（</a:t>
            </a:r>
            <a:r>
              <a:rPr kumimoji="1" lang="en-US" altLang="ja-JP" sz="1000" b="1" kern="1200" dirty="0">
                <a:solidFill>
                  <a:schemeClr val="tx1"/>
                </a:solidFill>
                <a:effectLst/>
                <a:latin typeface="+mn-lt"/>
                <a:ea typeface="+mn-ea"/>
                <a:cs typeface="+mn-cs"/>
              </a:rPr>
              <a:t>Archive</a:t>
            </a:r>
            <a:r>
              <a:rPr kumimoji="1" lang="ja-JP" altLang="ja-JP" sz="1000" b="1" kern="1200" dirty="0">
                <a:solidFill>
                  <a:schemeClr val="tx1"/>
                </a:solidFill>
                <a:effectLst/>
                <a:latin typeface="+mn-lt"/>
                <a:ea typeface="+mn-ea"/>
                <a:cs typeface="+mn-cs"/>
              </a:rPr>
              <a:t>）</a:t>
            </a:r>
            <a:endParaRPr kumimoji="1" lang="ja-JP" altLang="ja-JP" sz="1000" kern="1200" dirty="0">
              <a:solidFill>
                <a:schemeClr val="tx1"/>
              </a:solidFill>
              <a:effectLst/>
              <a:latin typeface="+mn-lt"/>
              <a:ea typeface="+mn-ea"/>
              <a:cs typeface="+mn-cs"/>
            </a:endParaRPr>
          </a:p>
          <a:p>
            <a:r>
              <a:rPr lang="ja-JP" altLang="en-US" sz="1200" b="0" i="0" u="none" strike="noStrike" baseline="0" dirty="0">
                <a:solidFill>
                  <a:srgbClr val="000000"/>
                </a:solidFill>
                <a:latin typeface=""/>
              </a:rPr>
              <a:t>電子化された学術情報が蓄積された総体のこと。生産時点で電子化して刊行されているものと，過去に紙媒体で刊行されたものを遡及的に電子化したものの，</a:t>
            </a:r>
            <a:r>
              <a:rPr lang="en-US" altLang="ja-JP" sz="1200" b="0" i="0" u="none" strike="noStrike" baseline="0" dirty="0">
                <a:solidFill>
                  <a:srgbClr val="000000"/>
                </a:solidFill>
                <a:latin typeface=""/>
              </a:rPr>
              <a:t>2</a:t>
            </a:r>
            <a:r>
              <a:rPr lang="ja-JP" altLang="en-US" sz="1200" b="0" i="0" u="none" strike="noStrike" baseline="0" dirty="0">
                <a:solidFill>
                  <a:srgbClr val="000000"/>
                </a:solidFill>
                <a:latin typeface=""/>
              </a:rPr>
              <a:t>つのケースがある。バックファイルと同じ意味で使われることも多い。（→</a:t>
            </a:r>
            <a:r>
              <a:rPr lang="ja-JP" altLang="en-US" sz="1200" b="0" i="0" u="none" strike="noStrike" baseline="0" dirty="0">
                <a:solidFill>
                  <a:srgbClr val="0000FF"/>
                </a:solidFill>
                <a:latin typeface=""/>
              </a:rPr>
              <a:t>バックファイル</a:t>
            </a:r>
            <a:r>
              <a:rPr lang="ja-JP" altLang="en-US" sz="1200" b="0" i="0" u="none" strike="noStrike" baseline="0" dirty="0">
                <a:solidFill>
                  <a:srgbClr val="000000"/>
                </a:solidFill>
                <a:latin typeface=""/>
              </a:rPr>
              <a:t>） </a:t>
            </a:r>
            <a:endParaRPr lang="en-US" altLang="ja-JP" sz="1200" b="0" i="0" u="none" strike="noStrike" baseline="0" dirty="0">
              <a:solidFill>
                <a:srgbClr val="000000"/>
              </a:solidFill>
              <a:latin typeface=""/>
            </a:endParaRPr>
          </a:p>
          <a:p>
            <a:endParaRPr kumimoji="1" lang="en-US" altLang="ja-JP" sz="1100" b="0" i="0" u="none" strike="noStrike" baseline="0" dirty="0">
              <a:solidFill>
                <a:srgbClr val="000000"/>
              </a:solidFill>
              <a:latin typeface="ＭＳ ゴシック" panose="020B0609070205080204" pitchFamily="49" charset="-128"/>
              <a:ea typeface="ＭＳ ゴシック" panose="020B0609070205080204" pitchFamily="49" charset="-128"/>
            </a:endParaRPr>
          </a:p>
          <a:p>
            <a:r>
              <a:rPr kumimoji="1" lang="ja-JP" altLang="ja-JP" sz="1000" b="1" u="none" strike="noStrike" kern="1200" dirty="0">
                <a:solidFill>
                  <a:schemeClr val="tx1"/>
                </a:solidFill>
                <a:effectLst/>
                <a:latin typeface="+mn-lt"/>
                <a:ea typeface="+mn-ea"/>
                <a:cs typeface="+mn-cs"/>
              </a:rPr>
              <a:t>バックファイル</a:t>
            </a:r>
            <a:r>
              <a:rPr kumimoji="1" lang="ja-JP" altLang="ja-JP" sz="1000" b="1" kern="1200" dirty="0">
                <a:solidFill>
                  <a:schemeClr val="tx1"/>
                </a:solidFill>
                <a:effectLst/>
                <a:latin typeface="+mn-lt"/>
                <a:ea typeface="+mn-ea"/>
                <a:cs typeface="+mn-cs"/>
              </a:rPr>
              <a:t>（</a:t>
            </a:r>
            <a:r>
              <a:rPr kumimoji="1" lang="en-US" altLang="ja-JP" sz="1000" b="1" kern="1200" dirty="0">
                <a:solidFill>
                  <a:schemeClr val="tx1"/>
                </a:solidFill>
                <a:effectLst/>
                <a:latin typeface="+mn-lt"/>
                <a:ea typeface="+mn-ea"/>
                <a:cs typeface="+mn-cs"/>
              </a:rPr>
              <a:t>Back File</a:t>
            </a:r>
            <a:r>
              <a:rPr kumimoji="1" lang="ja-JP" altLang="ja-JP" sz="1000" b="1" kern="1200" dirty="0">
                <a:solidFill>
                  <a:schemeClr val="tx1"/>
                </a:solidFill>
                <a:effectLst/>
                <a:latin typeface="+mn-lt"/>
                <a:ea typeface="+mn-ea"/>
                <a:cs typeface="+mn-cs"/>
              </a:rPr>
              <a:t>）</a:t>
            </a:r>
            <a:endParaRPr kumimoji="1" lang="ja-JP" altLang="ja-JP" sz="1000" kern="1200" dirty="0">
              <a:solidFill>
                <a:schemeClr val="tx1"/>
              </a:solidFill>
              <a:effectLst/>
              <a:latin typeface="+mn-lt"/>
              <a:ea typeface="+mn-ea"/>
              <a:cs typeface="+mn-cs"/>
            </a:endParaRPr>
          </a:p>
          <a:p>
            <a:r>
              <a:rPr lang="ja-JP" altLang="en-US" sz="1200" b="0" i="0" u="none" strike="noStrike" baseline="0" dirty="0">
                <a:solidFill>
                  <a:srgbClr val="000000"/>
                </a:solidFill>
                <a:latin typeface=""/>
              </a:rPr>
              <a:t>契約時より前に刊行された電子的コンテンツのこと。アーカイブと同じ意味で使われることが多い。生産された時点で電子化されている場合と，紙媒体で生産されたものを電子化した場合がある。購読契約中に利用できる範囲や，購読をキャンセルした時点で契約期間バックファイルを利用できるかどうかは，契約条件による。（→</a:t>
            </a:r>
            <a:r>
              <a:rPr lang="ja-JP" altLang="en-US" sz="1200" b="0" i="0" u="none" strike="noStrike" baseline="0" dirty="0">
                <a:solidFill>
                  <a:srgbClr val="0000FF"/>
                </a:solidFill>
                <a:latin typeface=""/>
              </a:rPr>
              <a:t>アーカイブ</a:t>
            </a:r>
            <a:r>
              <a:rPr lang="ja-JP" altLang="en-US" sz="1200" b="0" i="0" u="none" strike="noStrike" baseline="0" dirty="0">
                <a:solidFill>
                  <a:srgbClr val="000000"/>
                </a:solidFill>
                <a:latin typeface=""/>
              </a:rPr>
              <a:t>） </a:t>
            </a:r>
            <a:endParaRPr lang="en-US" altLang="ja-JP" sz="1200" b="0" i="0" u="none" strike="noStrike" baseline="0" dirty="0">
              <a:solidFill>
                <a:srgbClr val="000000"/>
              </a:solidFill>
              <a:latin typeface=""/>
            </a:endParaRPr>
          </a:p>
          <a:p>
            <a:endParaRPr lang="en-US" altLang="ja-JP" sz="1100" b="0" i="0" u="none" strike="noStrike" baseline="0" dirty="0">
              <a:solidFill>
                <a:srgbClr val="000000"/>
              </a:solidFill>
              <a:latin typeface="ＭＳ ゴシック" panose="020B0609070205080204" pitchFamily="49" charset="-128"/>
              <a:ea typeface="ＭＳ ゴシック" panose="020B0609070205080204" pitchFamily="49" charset="-128"/>
            </a:endParaRPr>
          </a:p>
          <a:p>
            <a:r>
              <a:rPr kumimoji="1" lang="ja-JP" altLang="ja-JP" sz="1000" b="1" u="none" strike="noStrike" kern="1200" dirty="0">
                <a:solidFill>
                  <a:schemeClr val="tx1"/>
                </a:solidFill>
                <a:effectLst/>
                <a:latin typeface="+mn-lt"/>
                <a:ea typeface="+mn-ea"/>
                <a:cs typeface="+mn-cs"/>
              </a:rPr>
              <a:t>アグリゲータ</a:t>
            </a:r>
            <a:r>
              <a:rPr kumimoji="1" lang="ja-JP" altLang="ja-JP" sz="1000" b="1" kern="1200" dirty="0">
                <a:solidFill>
                  <a:schemeClr val="tx1"/>
                </a:solidFill>
                <a:effectLst/>
                <a:latin typeface="+mn-lt"/>
                <a:ea typeface="+mn-ea"/>
                <a:cs typeface="+mn-cs"/>
              </a:rPr>
              <a:t>（</a:t>
            </a:r>
            <a:r>
              <a:rPr kumimoji="1" lang="en-US" altLang="ja-JP" sz="1000" b="1" kern="1200" dirty="0">
                <a:solidFill>
                  <a:schemeClr val="tx1"/>
                </a:solidFill>
                <a:effectLst/>
                <a:latin typeface="+mn-lt"/>
                <a:ea typeface="+mn-ea"/>
                <a:cs typeface="+mn-cs"/>
              </a:rPr>
              <a:t>Aggregator</a:t>
            </a:r>
            <a:r>
              <a:rPr kumimoji="1" lang="ja-JP" altLang="ja-JP" sz="1000" b="1" kern="1200" dirty="0">
                <a:solidFill>
                  <a:schemeClr val="tx1"/>
                </a:solidFill>
                <a:effectLst/>
                <a:latin typeface="+mn-lt"/>
                <a:ea typeface="+mn-ea"/>
                <a:cs typeface="+mn-cs"/>
              </a:rPr>
              <a:t>）</a:t>
            </a:r>
            <a:endParaRPr kumimoji="1" lang="ja-JP" altLang="ja-JP" sz="1000" kern="1200" dirty="0">
              <a:solidFill>
                <a:schemeClr val="tx1"/>
              </a:solidFill>
              <a:effectLst/>
              <a:latin typeface="+mn-lt"/>
              <a:ea typeface="+mn-ea"/>
              <a:cs typeface="+mn-cs"/>
            </a:endParaRPr>
          </a:p>
          <a:p>
            <a:r>
              <a:rPr lang="ja-JP" altLang="en-US" sz="1200" b="0" i="0" u="none" strike="noStrike" baseline="0" dirty="0">
                <a:solidFill>
                  <a:srgbClr val="000000"/>
                </a:solidFill>
                <a:latin typeface=""/>
              </a:rPr>
              <a:t>複数出版社の電子ジャーナルなどを分野別などにまとめて提供するサービスを行う業者の総称。提供されるサービスの多くは文献データベースを備え，その検索結果からフルテキストを表示できる機能を備えている。ただし，アグリゲータが提供できる電子的コンテンツは，刊行後一定期間の公開禁止（</a:t>
            </a:r>
            <a:r>
              <a:rPr lang="ja-JP" altLang="en-US" sz="1200" b="0" i="0" u="none" strike="noStrike" baseline="0" dirty="0">
                <a:solidFill>
                  <a:srgbClr val="0000FF"/>
                </a:solidFill>
                <a:latin typeface=""/>
              </a:rPr>
              <a:t>エンバーゴ</a:t>
            </a:r>
            <a:r>
              <a:rPr lang="ja-JP" altLang="en-US" sz="1200" b="0" i="0" u="none" strike="noStrike" baseline="0" dirty="0">
                <a:solidFill>
                  <a:srgbClr val="000000"/>
                </a:solidFill>
                <a:latin typeface=""/>
              </a:rPr>
              <a:t>）や，</a:t>
            </a:r>
            <a:r>
              <a:rPr lang="ja-JP" altLang="en-US" sz="1200" b="0" i="0" u="none" strike="noStrike" baseline="0" dirty="0">
                <a:solidFill>
                  <a:srgbClr val="0000FF"/>
                </a:solidFill>
                <a:latin typeface=""/>
              </a:rPr>
              <a:t>アーカイバルアクセス</a:t>
            </a:r>
            <a:r>
              <a:rPr lang="ja-JP" altLang="en-US" sz="1200" b="0" i="0" u="none" strike="noStrike" baseline="0" dirty="0">
                <a:solidFill>
                  <a:srgbClr val="000000"/>
                </a:solidFill>
                <a:latin typeface=""/>
              </a:rPr>
              <a:t>権がないなど，出版社が直接提供する場合に比べて何らかの制約がある場合が多い。 </a:t>
            </a:r>
            <a:endParaRPr kumimoji="1" lang="ja-JP" altLang="ja-JP" sz="10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25</a:t>
            </a:fld>
            <a:endParaRPr kumimoji="1" lang="ja-JP" altLang="en-US"/>
          </a:p>
        </p:txBody>
      </p:sp>
    </p:spTree>
    <p:extLst>
      <p:ext uri="{BB962C8B-B14F-4D97-AF65-F5344CB8AC3E}">
        <p14:creationId xmlns:p14="http://schemas.microsoft.com/office/powerpoint/2010/main" val="794593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＜「電子資料契約実務必携　第</a:t>
            </a:r>
            <a:r>
              <a:rPr kumimoji="1" lang="en-US" altLang="ja-JP" sz="1200" b="1" kern="1200" dirty="0">
                <a:solidFill>
                  <a:schemeClr val="tx1"/>
                </a:solidFill>
                <a:effectLst/>
                <a:latin typeface="+mn-lt"/>
                <a:ea typeface="+mn-ea"/>
                <a:cs typeface="+mn-cs"/>
              </a:rPr>
              <a:t>2</a:t>
            </a:r>
            <a:r>
              <a:rPr kumimoji="1" lang="ja-JP" altLang="en-US" sz="1200" b="1" kern="1200" dirty="0">
                <a:solidFill>
                  <a:schemeClr val="tx1"/>
                </a:solidFill>
                <a:effectLst/>
                <a:latin typeface="+mn-lt"/>
                <a:ea typeface="+mn-ea"/>
                <a:cs typeface="+mn-cs"/>
              </a:rPr>
              <a:t>版」用語集より＞</a:t>
            </a:r>
            <a:endParaRPr kumimoji="1" lang="en-US" altLang="ja-JP" sz="1200" b="1" kern="1200" dirty="0">
              <a:solidFill>
                <a:schemeClr val="tx1"/>
              </a:solidFill>
              <a:effectLst/>
              <a:latin typeface="+mn-lt"/>
              <a:ea typeface="+mn-ea"/>
              <a:cs typeface="+mn-cs"/>
            </a:endParaRPr>
          </a:p>
          <a:p>
            <a:r>
              <a:rPr kumimoji="1" lang="ja-JP" altLang="ja-JP" sz="1000" b="1" u="none" strike="noStrike" kern="1200" dirty="0">
                <a:solidFill>
                  <a:schemeClr val="tx1"/>
                </a:solidFill>
                <a:effectLst/>
                <a:latin typeface="+mn-lt"/>
                <a:ea typeface="+mn-ea"/>
                <a:cs typeface="+mn-cs"/>
              </a:rPr>
              <a:t>購読維持・購読規模維持</a:t>
            </a:r>
            <a:endParaRPr kumimoji="1" lang="ja-JP" altLang="ja-JP" sz="1000" kern="1200" dirty="0">
              <a:solidFill>
                <a:schemeClr val="tx1"/>
              </a:solidFill>
              <a:effectLst/>
              <a:latin typeface="+mn-lt"/>
              <a:ea typeface="+mn-ea"/>
              <a:cs typeface="+mn-cs"/>
            </a:endParaRPr>
          </a:p>
          <a:p>
            <a:r>
              <a:rPr lang="ja-JP" altLang="en-US" sz="1200" b="0" i="0" u="none" strike="noStrike" baseline="0" dirty="0">
                <a:solidFill>
                  <a:srgbClr val="0000FF"/>
                </a:solidFill>
                <a:latin typeface=""/>
              </a:rPr>
              <a:t>パッケージ</a:t>
            </a:r>
            <a:r>
              <a:rPr lang="ja-JP" altLang="en-US" sz="1200" b="0" i="0" u="none" strike="noStrike" baseline="0" dirty="0">
                <a:solidFill>
                  <a:srgbClr val="000000"/>
                </a:solidFill>
                <a:latin typeface=""/>
              </a:rPr>
              <a:t>契約において契約額算出の基準になっている「</a:t>
            </a:r>
            <a:r>
              <a:rPr lang="ja-JP" altLang="en-US" sz="1200" b="0" i="0" u="none" strike="noStrike" baseline="0" dirty="0">
                <a:solidFill>
                  <a:srgbClr val="0000FF"/>
                </a:solidFill>
                <a:latin typeface=""/>
              </a:rPr>
              <a:t>購読誌</a:t>
            </a:r>
            <a:r>
              <a:rPr lang="ja-JP" altLang="en-US" sz="1200" b="0" i="0" u="none" strike="noStrike" baseline="0" dirty="0">
                <a:solidFill>
                  <a:srgbClr val="000000"/>
                </a:solidFill>
                <a:latin typeface=""/>
              </a:rPr>
              <a:t>」を，パッケージ契約期間中は購読し続けること。出版社がパッケージ契約にあたって前提条件（義務）としていることも多く，その場合は，何らかのタイトルをキャンセルして購読金額を減らすということができない。購読規模維持の場合，一定の範囲で購読誌の変更が可能だが，購読金額を減らさないことを条件として課されることが多い。 </a:t>
            </a:r>
            <a:endParaRPr kumimoji="1" lang="ja-JP" altLang="ja-JP" sz="10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26</a:t>
            </a:fld>
            <a:endParaRPr kumimoji="1" lang="ja-JP" altLang="en-US"/>
          </a:p>
        </p:txBody>
      </p:sp>
    </p:spTree>
    <p:extLst>
      <p:ext uri="{BB962C8B-B14F-4D97-AF65-F5344CB8AC3E}">
        <p14:creationId xmlns:p14="http://schemas.microsoft.com/office/powerpoint/2010/main" val="57917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27</a:t>
            </a:fld>
            <a:endParaRPr kumimoji="1" lang="ja-JP" altLang="en-US"/>
          </a:p>
        </p:txBody>
      </p:sp>
    </p:spTree>
    <p:extLst>
      <p:ext uri="{BB962C8B-B14F-4D97-AF65-F5344CB8AC3E}">
        <p14:creationId xmlns:p14="http://schemas.microsoft.com/office/powerpoint/2010/main" val="1395892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28</a:t>
            </a:fld>
            <a:endParaRPr kumimoji="1" lang="ja-JP" altLang="en-US"/>
          </a:p>
        </p:txBody>
      </p:sp>
    </p:spTree>
    <p:extLst>
      <p:ext uri="{BB962C8B-B14F-4D97-AF65-F5344CB8AC3E}">
        <p14:creationId xmlns:p14="http://schemas.microsoft.com/office/powerpoint/2010/main" val="3169443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r>
              <a:rPr kumimoji="1" lang="en-US" altLang="ja-JP" b="1" dirty="0"/>
              <a:t>JUSTICE</a:t>
            </a:r>
            <a:r>
              <a:rPr kumimoji="1" lang="ja-JP" altLang="en-US" b="1" dirty="0"/>
              <a:t>ウェブページ＞参考情報＞各種統計＞</a:t>
            </a:r>
            <a:r>
              <a:rPr kumimoji="1" lang="ja-JP" altLang="en-US" sz="1200" b="1" i="0" kern="1200" dirty="0">
                <a:solidFill>
                  <a:schemeClr val="tx1"/>
                </a:solidFill>
                <a:effectLst/>
                <a:latin typeface="+mn-lt"/>
                <a:ea typeface="+mn-ea"/>
                <a:cs typeface="+mn-cs"/>
              </a:rPr>
              <a:t>大学図書館資料費の推移</a:t>
            </a:r>
            <a:endParaRPr kumimoji="1" lang="ja-JP" altLang="en-US" b="1" dirty="0"/>
          </a:p>
          <a:p>
            <a:r>
              <a:rPr kumimoji="1" lang="en-US" altLang="ja-JP" sz="1200" b="0" kern="1200" dirty="0">
                <a:solidFill>
                  <a:schemeClr val="tx1"/>
                </a:solidFill>
                <a:effectLst/>
                <a:latin typeface="+mn-lt"/>
                <a:ea typeface="+mn-ea"/>
                <a:cs typeface="+mn-cs"/>
              </a:rPr>
              <a:t>https://contents.nii.ac.jp/justice/documents#statistics</a:t>
            </a:r>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29</a:t>
            </a:fld>
            <a:endParaRPr kumimoji="1" lang="ja-JP" altLang="en-US"/>
          </a:p>
        </p:txBody>
      </p:sp>
    </p:spTree>
    <p:extLst>
      <p:ext uri="{BB962C8B-B14F-4D97-AF65-F5344CB8AC3E}">
        <p14:creationId xmlns:p14="http://schemas.microsoft.com/office/powerpoint/2010/main" val="2771170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r>
              <a:rPr kumimoji="1" lang="en-US" altLang="ja-JP" b="1" dirty="0"/>
              <a:t>JUSTICE</a:t>
            </a:r>
            <a:r>
              <a:rPr kumimoji="1" lang="ja-JP" altLang="en-US" b="1" dirty="0"/>
              <a:t>ウェブページ＞参考情報＞各種統計＞</a:t>
            </a:r>
            <a:r>
              <a:rPr kumimoji="1" lang="ja-JP" altLang="en-US" sz="1200" b="1" i="0" kern="1200" dirty="0">
                <a:solidFill>
                  <a:schemeClr val="tx1"/>
                </a:solidFill>
                <a:effectLst/>
                <a:latin typeface="+mn-lt"/>
                <a:ea typeface="+mn-ea"/>
                <a:cs typeface="+mn-cs"/>
              </a:rPr>
              <a:t>海外学術雑誌価格の推移</a:t>
            </a:r>
            <a:endParaRPr kumimoji="1" lang="ja-JP" altLang="en-US" b="1" dirty="0"/>
          </a:p>
          <a:p>
            <a:r>
              <a:rPr kumimoji="1" lang="en-US" altLang="ja-JP" dirty="0"/>
              <a:t>https://contents.nii.ac.jp/justice/documents#statistics</a:t>
            </a:r>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30</a:t>
            </a:fld>
            <a:endParaRPr kumimoji="1" lang="ja-JP" altLang="en-US"/>
          </a:p>
        </p:txBody>
      </p:sp>
    </p:spTree>
    <p:extLst>
      <p:ext uri="{BB962C8B-B14F-4D97-AF65-F5344CB8AC3E}">
        <p14:creationId xmlns:p14="http://schemas.microsoft.com/office/powerpoint/2010/main" val="1967310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r>
              <a:rPr kumimoji="1" lang="en-US" altLang="ja-JP" b="1" dirty="0"/>
              <a:t>JUSTICE</a:t>
            </a:r>
            <a:r>
              <a:rPr kumimoji="1" lang="ja-JP" altLang="en-US" b="1" dirty="0"/>
              <a:t>ウェブページ＞参考情報＞各種統計＞</a:t>
            </a:r>
            <a:r>
              <a:rPr kumimoji="1" lang="ja-JP" altLang="en-US" sz="1200" b="1" i="0" kern="1200" dirty="0">
                <a:solidFill>
                  <a:schemeClr val="tx1"/>
                </a:solidFill>
                <a:effectLst/>
                <a:latin typeface="+mn-lt"/>
                <a:ea typeface="+mn-ea"/>
                <a:cs typeface="+mn-cs"/>
              </a:rPr>
              <a:t>海外学術雑誌価格の推移</a:t>
            </a:r>
            <a:endParaRPr kumimoji="1" lang="ja-JP" altLang="en-US" b="1" dirty="0"/>
          </a:p>
          <a:p>
            <a:r>
              <a:rPr kumimoji="1" lang="en-US" altLang="ja-JP" sz="1200" b="0" kern="1200" dirty="0">
                <a:solidFill>
                  <a:schemeClr val="tx1"/>
                </a:solidFill>
                <a:effectLst/>
                <a:latin typeface="+mn-lt"/>
                <a:ea typeface="+mn-ea"/>
                <a:cs typeface="+mn-cs"/>
              </a:rPr>
              <a:t>https://contents.nii.ac.jp/justice/documents#statistics</a:t>
            </a:r>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31</a:t>
            </a:fld>
            <a:endParaRPr kumimoji="1" lang="ja-JP" altLang="en-US"/>
          </a:p>
        </p:txBody>
      </p:sp>
    </p:spTree>
    <p:extLst>
      <p:ext uri="{BB962C8B-B14F-4D97-AF65-F5344CB8AC3E}">
        <p14:creationId xmlns:p14="http://schemas.microsoft.com/office/powerpoint/2010/main" val="887517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r>
              <a:rPr kumimoji="1" lang="en-US" altLang="ja-JP" b="1" dirty="0"/>
              <a:t>JUSTICE</a:t>
            </a:r>
            <a:r>
              <a:rPr kumimoji="1" lang="ja-JP" altLang="en-US" b="1" dirty="0"/>
              <a:t>ウェブページ＞参考情報＞各種統計＞</a:t>
            </a:r>
            <a:r>
              <a:rPr kumimoji="1" lang="ja-JP" altLang="en-US" sz="1200" b="1" i="0" kern="1200" dirty="0">
                <a:solidFill>
                  <a:schemeClr val="tx1"/>
                </a:solidFill>
                <a:effectLst/>
                <a:latin typeface="+mn-lt"/>
                <a:ea typeface="+mn-ea"/>
                <a:cs typeface="+mn-cs"/>
              </a:rPr>
              <a:t>海外学術雑誌価格の推移</a:t>
            </a:r>
            <a:endParaRPr kumimoji="1" lang="ja-JP" altLang="en-US" b="1" dirty="0"/>
          </a:p>
          <a:p>
            <a:r>
              <a:rPr kumimoji="1" lang="en-US" altLang="ja-JP" sz="1200" b="0" kern="1200" dirty="0">
                <a:solidFill>
                  <a:schemeClr val="tx1"/>
                </a:solidFill>
                <a:effectLst/>
                <a:latin typeface="+mn-lt"/>
                <a:ea typeface="+mn-ea"/>
                <a:cs typeface="+mn-cs"/>
              </a:rPr>
              <a:t>https://contents.nii.ac.jp/justice/documents#statistics</a:t>
            </a:r>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32</a:t>
            </a:fld>
            <a:endParaRPr kumimoji="1" lang="ja-JP" altLang="en-US"/>
          </a:p>
        </p:txBody>
      </p:sp>
    </p:spTree>
    <p:extLst>
      <p:ext uri="{BB962C8B-B14F-4D97-AF65-F5344CB8AC3E}">
        <p14:creationId xmlns:p14="http://schemas.microsoft.com/office/powerpoint/2010/main" val="67089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JUSTICE</a:t>
            </a:r>
            <a:r>
              <a:rPr kumimoji="1" lang="ja-JP" altLang="en-US" sz="1200" b="1" kern="1200" dirty="0">
                <a:solidFill>
                  <a:schemeClr val="tx1"/>
                </a:solidFill>
                <a:effectLst/>
                <a:latin typeface="+mn-lt"/>
                <a:ea typeface="+mn-ea"/>
                <a:cs typeface="+mn-cs"/>
              </a:rPr>
              <a:t>ウェブページ＞ドキュメント＞各種統計</a:t>
            </a:r>
            <a:endParaRPr kumimoji="1" lang="en-US" altLang="ja-JP" sz="1200" b="1" kern="1200" dirty="0">
              <a:solidFill>
                <a:schemeClr val="tx1"/>
              </a:solidFill>
              <a:effectLst/>
              <a:latin typeface="+mn-lt"/>
              <a:ea typeface="+mn-ea"/>
              <a:cs typeface="+mn-cs"/>
            </a:endParaRPr>
          </a:p>
          <a:p>
            <a:r>
              <a:rPr kumimoji="1" lang="en-US" altLang="ja-JP" sz="1200" b="0" kern="1200" dirty="0">
                <a:solidFill>
                  <a:schemeClr val="tx1"/>
                </a:solidFill>
                <a:effectLst/>
                <a:latin typeface="+mn-lt"/>
                <a:ea typeface="+mn-ea"/>
                <a:cs typeface="+mn-cs"/>
              </a:rPr>
              <a:t>https://contents.nii.ac.jp/justice/documents#statistics</a:t>
            </a:r>
          </a:p>
          <a:p>
            <a:endParaRPr kumimoji="1" lang="en-US" altLang="ja-JP" sz="1200" b="1" kern="1200" dirty="0">
              <a:solidFill>
                <a:schemeClr val="tx1"/>
              </a:solidFill>
              <a:effectLst/>
              <a:latin typeface="+mn-lt"/>
              <a:ea typeface="+mn-ea"/>
              <a:cs typeface="+mn-cs"/>
            </a:endParaRPr>
          </a:p>
          <a:p>
            <a:r>
              <a:rPr kumimoji="1" lang="ja-JP" altLang="en-US" sz="1200" b="1" kern="1200" dirty="0">
                <a:solidFill>
                  <a:schemeClr val="tx1"/>
                </a:solidFill>
                <a:effectLst/>
                <a:latin typeface="+mn-lt"/>
                <a:ea typeface="+mn-ea"/>
                <a:cs typeface="+mn-cs"/>
              </a:rPr>
              <a:t>＜「電子資料契約実務必携　第</a:t>
            </a:r>
            <a:r>
              <a:rPr kumimoji="1" lang="en-US" altLang="ja-JP" sz="1200" b="1" kern="1200" dirty="0">
                <a:solidFill>
                  <a:schemeClr val="tx1"/>
                </a:solidFill>
                <a:effectLst/>
                <a:latin typeface="+mn-lt"/>
                <a:ea typeface="+mn-ea"/>
                <a:cs typeface="+mn-cs"/>
              </a:rPr>
              <a:t>2</a:t>
            </a:r>
            <a:r>
              <a:rPr kumimoji="1" lang="ja-JP" altLang="en-US" sz="1200" b="1" kern="1200" dirty="0">
                <a:solidFill>
                  <a:schemeClr val="tx1"/>
                </a:solidFill>
                <a:effectLst/>
                <a:latin typeface="+mn-lt"/>
                <a:ea typeface="+mn-ea"/>
                <a:cs typeface="+mn-cs"/>
              </a:rPr>
              <a:t>版」用語集より＞</a:t>
            </a:r>
            <a:endParaRPr kumimoji="1" lang="en-US" altLang="ja-JP" sz="1200" b="1"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シリアルズ・クライシス（</a:t>
            </a:r>
            <a:r>
              <a:rPr kumimoji="1" lang="en-US" altLang="ja-JP" sz="1200" b="1" kern="1200" dirty="0">
                <a:solidFill>
                  <a:schemeClr val="tx1"/>
                </a:solidFill>
                <a:effectLst/>
                <a:latin typeface="+mn-lt"/>
                <a:ea typeface="+mn-ea"/>
                <a:cs typeface="+mn-cs"/>
              </a:rPr>
              <a:t>Serials Crisis</a:t>
            </a:r>
            <a:r>
              <a:rPr kumimoji="1" lang="ja-JP" altLang="ja-JP" sz="1200" b="1"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1980</a:t>
            </a:r>
            <a:r>
              <a:rPr kumimoji="1" lang="ja-JP" altLang="en-US" sz="1200" kern="1200" dirty="0">
                <a:solidFill>
                  <a:schemeClr val="tx1"/>
                </a:solidFill>
                <a:effectLst/>
                <a:latin typeface="+mn-lt"/>
                <a:ea typeface="+mn-ea"/>
                <a:cs typeface="+mn-cs"/>
              </a:rPr>
              <a:t>年代，欧米を中心に</a:t>
            </a:r>
            <a:r>
              <a:rPr kumimoji="1" lang="en-US" altLang="ja-JP" sz="1200" kern="1200" dirty="0">
                <a:solidFill>
                  <a:schemeClr val="tx1"/>
                </a:solidFill>
                <a:effectLst/>
                <a:latin typeface="+mn-lt"/>
                <a:ea typeface="+mn-ea"/>
                <a:cs typeface="+mn-cs"/>
              </a:rPr>
              <a:t>STM</a:t>
            </a:r>
            <a:r>
              <a:rPr kumimoji="1" lang="ja-JP" altLang="en-US" sz="1200" kern="1200" dirty="0">
                <a:solidFill>
                  <a:schemeClr val="tx1"/>
                </a:solidFill>
                <a:effectLst/>
                <a:latin typeface="+mn-lt"/>
                <a:ea typeface="+mn-ea"/>
                <a:cs typeface="+mn-cs"/>
              </a:rPr>
              <a:t>（科学・技術・医学）分野の学術雑誌の価格は毎年</a:t>
            </a:r>
            <a:r>
              <a:rPr kumimoji="1" lang="en-US" altLang="ja-JP" sz="1200" kern="1200" dirty="0">
                <a:solidFill>
                  <a:schemeClr val="tx1"/>
                </a:solidFill>
                <a:effectLst/>
                <a:latin typeface="+mn-lt"/>
                <a:ea typeface="+mn-ea"/>
                <a:cs typeface="+mn-cs"/>
              </a:rPr>
              <a:t>2</a:t>
            </a:r>
            <a:r>
              <a:rPr kumimoji="1" lang="ja-JP" altLang="en-US" sz="1200" kern="1200" dirty="0">
                <a:solidFill>
                  <a:schemeClr val="tx1"/>
                </a:solidFill>
                <a:effectLst/>
                <a:latin typeface="+mn-lt"/>
                <a:ea typeface="+mn-ea"/>
                <a:cs typeface="+mn-cs"/>
              </a:rPr>
              <a:t>桁にも達する上昇率で値上がりを続け，その結果，個人購読や大学図書館における購読が減少し，購読者数の減少がさらなる価格の高騰を招くという閉塞状況が発生して「シリアルズ・クライシス」と呼ばれた。日本では，外国雑誌の購読の判断が学部，学科，講座，教員単位で相互調整なしに独立して行われていたため，コア・ジャーナルを多くの大学で継続購読し，レア・ジャーナルが購読中止された結果，表立った変化は</a:t>
            </a:r>
            <a:r>
              <a:rPr kumimoji="1" lang="en-US" altLang="ja-JP" sz="1200" kern="1200" dirty="0">
                <a:solidFill>
                  <a:schemeClr val="tx1"/>
                </a:solidFill>
                <a:effectLst/>
                <a:latin typeface="+mn-lt"/>
                <a:ea typeface="+mn-ea"/>
                <a:cs typeface="+mn-cs"/>
              </a:rPr>
              <a:t>1990</a:t>
            </a:r>
            <a:r>
              <a:rPr kumimoji="1" lang="ja-JP" altLang="en-US" sz="1200" kern="1200" dirty="0">
                <a:solidFill>
                  <a:schemeClr val="tx1"/>
                </a:solidFill>
                <a:effectLst/>
                <a:latin typeface="+mn-lt"/>
                <a:ea typeface="+mn-ea"/>
                <a:cs typeface="+mn-cs"/>
              </a:rPr>
              <a:t>年代になって，全体としての外国雑誌のタイトル数が激減するという形で現出した（大学図書館において購入する外国雑誌のタイトル数は，</a:t>
            </a:r>
            <a:r>
              <a:rPr kumimoji="1" lang="en-US" altLang="ja-JP" sz="1200" kern="1200" dirty="0">
                <a:solidFill>
                  <a:schemeClr val="tx1"/>
                </a:solidFill>
                <a:effectLst/>
                <a:latin typeface="+mn-lt"/>
                <a:ea typeface="+mn-ea"/>
                <a:cs typeface="+mn-cs"/>
              </a:rPr>
              <a:t>1988</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1989</a:t>
            </a:r>
            <a:r>
              <a:rPr kumimoji="1" lang="ja-JP" altLang="en-US" sz="1200" kern="1200" dirty="0">
                <a:solidFill>
                  <a:schemeClr val="tx1"/>
                </a:solidFill>
                <a:effectLst/>
                <a:latin typeface="+mn-lt"/>
                <a:ea typeface="+mn-ea"/>
                <a:cs typeface="+mn-cs"/>
              </a:rPr>
              <a:t>年，日本全体で</a:t>
            </a:r>
            <a:r>
              <a:rPr kumimoji="1" lang="en-US" altLang="ja-JP" sz="1200" kern="1200" dirty="0">
                <a:solidFill>
                  <a:schemeClr val="tx1"/>
                </a:solidFill>
                <a:effectLst/>
                <a:latin typeface="+mn-lt"/>
                <a:ea typeface="+mn-ea"/>
                <a:cs typeface="+mn-cs"/>
              </a:rPr>
              <a:t>4</a:t>
            </a:r>
            <a:r>
              <a:rPr kumimoji="1" lang="ja-JP" altLang="en-US" sz="1200" kern="1200" dirty="0">
                <a:solidFill>
                  <a:schemeClr val="tx1"/>
                </a:solidFill>
                <a:effectLst/>
                <a:latin typeface="+mn-lt"/>
                <a:ea typeface="+mn-ea"/>
                <a:cs typeface="+mn-cs"/>
              </a:rPr>
              <a:t>万タイトル弱を購入していたが，</a:t>
            </a:r>
            <a:r>
              <a:rPr kumimoji="1" lang="en-US" altLang="ja-JP" sz="1200" kern="1200" dirty="0">
                <a:solidFill>
                  <a:schemeClr val="tx1"/>
                </a:solidFill>
                <a:effectLst/>
                <a:latin typeface="+mn-lt"/>
                <a:ea typeface="+mn-ea"/>
                <a:cs typeface="+mn-cs"/>
              </a:rPr>
              <a:t>1997</a:t>
            </a:r>
            <a:r>
              <a:rPr kumimoji="1" lang="ja-JP" altLang="en-US" sz="1200" kern="1200" dirty="0">
                <a:solidFill>
                  <a:schemeClr val="tx1"/>
                </a:solidFill>
                <a:effectLst/>
                <a:latin typeface="+mn-lt"/>
                <a:ea typeface="+mn-ea"/>
                <a:cs typeface="+mn-cs"/>
              </a:rPr>
              <a:t>年の段階では，</a:t>
            </a:r>
            <a:r>
              <a:rPr kumimoji="1" lang="en-US" altLang="ja-JP" sz="1200" kern="1200" dirty="0">
                <a:solidFill>
                  <a:schemeClr val="tx1"/>
                </a:solidFill>
                <a:effectLst/>
                <a:latin typeface="+mn-lt"/>
                <a:ea typeface="+mn-ea"/>
                <a:cs typeface="+mn-cs"/>
              </a:rPr>
              <a:t>2</a:t>
            </a:r>
            <a:r>
              <a:rPr kumimoji="1" lang="ja-JP" altLang="en-US" sz="1200" kern="1200" dirty="0">
                <a:solidFill>
                  <a:schemeClr val="tx1"/>
                </a:solidFill>
                <a:effectLst/>
                <a:latin typeface="+mn-lt"/>
                <a:ea typeface="+mn-ea"/>
                <a:cs typeface="+mn-cs"/>
              </a:rPr>
              <a:t>万タイトル強にまで減少した）。この状況を「日本版シリアルズ・クライシス」と呼ぶ。</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6</a:t>
            </a:fld>
            <a:endParaRPr kumimoji="1" lang="ja-JP" altLang="en-US"/>
          </a:p>
        </p:txBody>
      </p:sp>
    </p:spTree>
    <p:extLst>
      <p:ext uri="{BB962C8B-B14F-4D97-AF65-F5344CB8AC3E}">
        <p14:creationId xmlns:p14="http://schemas.microsoft.com/office/powerpoint/2010/main" val="1484398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r>
              <a:rPr kumimoji="1" lang="en-US" altLang="ja-JP" b="1" dirty="0"/>
              <a:t>JUSTICE</a:t>
            </a:r>
            <a:r>
              <a:rPr kumimoji="1" lang="ja-JP" altLang="en-US" b="1" dirty="0"/>
              <a:t>ウェブページ＞参考情報＞各種統計＞</a:t>
            </a:r>
            <a:r>
              <a:rPr kumimoji="1" lang="ja-JP" altLang="en-US" sz="1200" b="1" i="0" kern="1200" dirty="0">
                <a:solidFill>
                  <a:schemeClr val="tx1"/>
                </a:solidFill>
                <a:effectLst/>
                <a:latin typeface="+mn-lt"/>
                <a:ea typeface="+mn-ea"/>
                <a:cs typeface="+mn-cs"/>
              </a:rPr>
              <a:t>海外学術雑誌価格の推移</a:t>
            </a:r>
            <a:endParaRPr kumimoji="1" lang="ja-JP" altLang="en-US" b="1" dirty="0"/>
          </a:p>
          <a:p>
            <a:r>
              <a:rPr kumimoji="1" lang="en-US" altLang="ja-JP" sz="1200" b="0" kern="1200" dirty="0">
                <a:solidFill>
                  <a:schemeClr val="tx1"/>
                </a:solidFill>
                <a:effectLst/>
                <a:latin typeface="+mn-lt"/>
                <a:ea typeface="+mn-ea"/>
                <a:cs typeface="+mn-cs"/>
              </a:rPr>
              <a:t>https://contents.nii.ac.jp/justice/documents#statistics</a:t>
            </a:r>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33</a:t>
            </a:fld>
            <a:endParaRPr kumimoji="1" lang="ja-JP" altLang="en-US"/>
          </a:p>
        </p:txBody>
      </p:sp>
    </p:spTree>
    <p:extLst>
      <p:ext uri="{BB962C8B-B14F-4D97-AF65-F5344CB8AC3E}">
        <p14:creationId xmlns:p14="http://schemas.microsoft.com/office/powerpoint/2010/main" val="853351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JUSTICE</a:t>
            </a:r>
            <a:r>
              <a:rPr kumimoji="1" lang="ja-JP" altLang="en-US" sz="1200" b="1" kern="1200" dirty="0">
                <a:solidFill>
                  <a:schemeClr val="tx1"/>
                </a:solidFill>
                <a:effectLst/>
                <a:latin typeface="+mn-lt"/>
                <a:ea typeface="+mn-ea"/>
                <a:cs typeface="+mn-cs"/>
              </a:rPr>
              <a:t>ウェブページ＞</a:t>
            </a:r>
            <a:r>
              <a:rPr kumimoji="1" lang="ja-JP" altLang="en-US" b="1" dirty="0"/>
              <a:t>参考情報＞各種統計＞外国為替レートの推移</a:t>
            </a:r>
            <a:endParaRPr kumimoji="1" lang="en-US" altLang="ja-JP" sz="1200" b="1" kern="1200" dirty="0">
              <a:solidFill>
                <a:schemeClr val="tx1"/>
              </a:solidFill>
              <a:effectLst/>
              <a:latin typeface="+mn-lt"/>
              <a:ea typeface="+mn-ea"/>
              <a:cs typeface="+mn-cs"/>
            </a:endParaRPr>
          </a:p>
          <a:p>
            <a:r>
              <a:rPr kumimoji="1" lang="en-US" altLang="ja-JP" sz="1200" b="0" kern="1200" dirty="0">
                <a:solidFill>
                  <a:schemeClr val="tx1"/>
                </a:solidFill>
                <a:effectLst/>
                <a:latin typeface="+mn-lt"/>
                <a:ea typeface="+mn-ea"/>
                <a:cs typeface="+mn-cs"/>
              </a:rPr>
              <a:t>https://contents.nii.ac.jp/justice/documents#statistics</a:t>
            </a:r>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34</a:t>
            </a:fld>
            <a:endParaRPr kumimoji="1" lang="ja-JP" altLang="en-US"/>
          </a:p>
        </p:txBody>
      </p:sp>
    </p:spTree>
    <p:extLst>
      <p:ext uri="{BB962C8B-B14F-4D97-AF65-F5344CB8AC3E}">
        <p14:creationId xmlns:p14="http://schemas.microsoft.com/office/powerpoint/2010/main" val="2571889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r>
              <a:rPr lang="en-US" altLang="ja-JP" b="1" dirty="0"/>
              <a:t>JUSTICE</a:t>
            </a:r>
            <a:r>
              <a:rPr lang="ja-JP" altLang="en-US" b="1" dirty="0"/>
              <a:t>ウェブページ＞参考情報＞調査報告＞論文公表実態調査</a:t>
            </a:r>
            <a:endParaRPr lang="en-US" altLang="ja-JP" b="1" dirty="0"/>
          </a:p>
          <a:p>
            <a:r>
              <a:rPr kumimoji="1" lang="en-US" altLang="ja-JP" sz="1200" b="0" kern="1200" dirty="0">
                <a:solidFill>
                  <a:schemeClr val="tx1"/>
                </a:solidFill>
                <a:effectLst/>
                <a:latin typeface="+mn-lt"/>
                <a:ea typeface="+mn-ea"/>
                <a:cs typeface="+mn-cs"/>
              </a:rPr>
              <a:t>https://contents.nii.ac.jp/justice/documents#report</a:t>
            </a:r>
          </a:p>
          <a:p>
            <a:endParaRPr kumimoji="1" lang="en-US" altLang="ja-JP" sz="1200" b="1" kern="1200" dirty="0">
              <a:solidFill>
                <a:schemeClr val="tx1"/>
              </a:solidFill>
              <a:effectLst/>
              <a:latin typeface="+mn-lt"/>
              <a:ea typeface="+mn-ea"/>
              <a:cs typeface="+mn-cs"/>
            </a:endParaRPr>
          </a:p>
          <a:p>
            <a:r>
              <a:rPr kumimoji="1" lang="ja-JP" altLang="en-US" sz="1200" b="1" kern="1200" dirty="0">
                <a:solidFill>
                  <a:schemeClr val="tx1"/>
                </a:solidFill>
                <a:effectLst/>
                <a:latin typeface="+mn-lt"/>
                <a:ea typeface="+mn-ea"/>
                <a:cs typeface="+mn-cs"/>
              </a:rPr>
              <a:t>＜</a:t>
            </a:r>
            <a:r>
              <a:rPr kumimoji="1" lang="ja-JP" altLang="en-US" sz="1200" b="1" kern="1200" dirty="0">
                <a:solidFill>
                  <a:schemeClr val="tx1"/>
                </a:solidFill>
                <a:effectLst/>
                <a:latin typeface="ＭＳ Ｐゴシック" panose="020B0600070205080204" pitchFamily="50" charset="-128"/>
                <a:ea typeface="ＭＳ Ｐゴシック" panose="020B0600070205080204" pitchFamily="50" charset="-128"/>
                <a:cs typeface="+mn-cs"/>
              </a:rPr>
              <a:t>「</a:t>
            </a:r>
            <a:r>
              <a:rPr kumimoji="1" lang="zh-TW" altLang="en-US" sz="1200" b="1" i="0" u="none" strike="noStrike" kern="1200" baseline="0" dirty="0">
                <a:solidFill>
                  <a:schemeClr val="tx1"/>
                </a:solidFill>
                <a:latin typeface="+mn-lt"/>
                <a:ea typeface="ＭＳ Ｐゴシック" panose="020B0600070205080204" pitchFamily="50" charset="-128"/>
                <a:cs typeface="+mn-cs"/>
              </a:rPr>
              <a:t>論文公表実態調査報告</a:t>
            </a:r>
            <a:r>
              <a:rPr kumimoji="1" lang="ja-JP" altLang="en-US" sz="1200" b="1" kern="1200" dirty="0">
                <a:solidFill>
                  <a:schemeClr val="tx1"/>
                </a:solidFill>
                <a:effectLst/>
                <a:latin typeface="+mn-lt"/>
                <a:ea typeface="+mn-ea"/>
                <a:cs typeface="+mn-cs"/>
              </a:rPr>
              <a:t>」より＞</a:t>
            </a:r>
            <a:endParaRPr kumimoji="1" lang="en-US" altLang="ja-JP" sz="1200" b="1" kern="1200" dirty="0">
              <a:solidFill>
                <a:schemeClr val="tx1"/>
              </a:solidFill>
              <a:effectLst/>
              <a:latin typeface="+mn-lt"/>
              <a:ea typeface="+mn-ea"/>
              <a:cs typeface="+mn-cs"/>
            </a:endParaRPr>
          </a:p>
          <a:p>
            <a:r>
              <a:rPr lang="ja-JP" altLang="en-US" sz="1100" b="1" i="0" u="none" strike="noStrike" dirty="0">
                <a:solidFill>
                  <a:schemeClr val="tx1"/>
                </a:solidFill>
                <a:effectLst/>
                <a:latin typeface="游ゴシック" panose="020B0400000000000000" pitchFamily="50" charset="-128"/>
                <a:ea typeface="+mn-ea"/>
              </a:rPr>
              <a:t>ハイブリッド</a:t>
            </a:r>
            <a:r>
              <a:rPr lang="en-US" altLang="ja-JP" sz="1100" b="1" i="0" u="none" strike="noStrike" dirty="0">
                <a:solidFill>
                  <a:schemeClr val="tx1"/>
                </a:solidFill>
                <a:effectLst/>
                <a:latin typeface="游ゴシック" panose="020B0400000000000000" pitchFamily="50" charset="-128"/>
                <a:ea typeface="+mn-ea"/>
              </a:rPr>
              <a:t>OA</a:t>
            </a:r>
            <a:r>
              <a:rPr lang="ja-JP" altLang="en-US" sz="1100" b="1" i="0" u="none" strike="noStrike" dirty="0">
                <a:solidFill>
                  <a:schemeClr val="tx1"/>
                </a:solidFill>
                <a:effectLst/>
                <a:latin typeface="游ゴシック" panose="020B0400000000000000" pitchFamily="50" charset="-128"/>
                <a:ea typeface="+mn-ea"/>
              </a:rPr>
              <a:t>論文</a:t>
            </a:r>
            <a:endParaRPr kumimoji="1" lang="ja-JP" altLang="en-US"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フル</a:t>
            </a:r>
            <a:r>
              <a:rPr kumimoji="1" lang="en-US" altLang="ja-JP" sz="1200" b="0" i="0" u="none" strike="noStrike" kern="1200" baseline="0" dirty="0">
                <a:solidFill>
                  <a:schemeClr val="tx1"/>
                </a:solidFill>
                <a:latin typeface="+mn-lt"/>
                <a:ea typeface="+mn-ea"/>
                <a:cs typeface="+mn-cs"/>
              </a:rPr>
              <a:t>OA</a:t>
            </a:r>
            <a:r>
              <a:rPr kumimoji="1" lang="ja-JP" altLang="en-US" sz="1200" b="0" i="0" u="none" strike="noStrike" kern="1200" baseline="0" dirty="0">
                <a:solidFill>
                  <a:schemeClr val="tx1"/>
                </a:solidFill>
                <a:latin typeface="+mn-lt"/>
                <a:ea typeface="+mn-ea"/>
                <a:cs typeface="+mn-cs"/>
              </a:rPr>
              <a:t>誌ではなく購読料を支払うことによって電子ジャーナルが利用できる学術雑誌（購読型雑誌）に掲載された論文で、著者の意思で（主に</a:t>
            </a:r>
            <a:r>
              <a:rPr kumimoji="1" lang="en-US" altLang="ja-JP" sz="1200" b="0" i="0" u="none" strike="noStrike" kern="1200" baseline="0" dirty="0">
                <a:solidFill>
                  <a:schemeClr val="tx1"/>
                </a:solidFill>
                <a:latin typeface="+mn-lt"/>
                <a:ea typeface="+mn-ea"/>
                <a:cs typeface="+mn-cs"/>
              </a:rPr>
              <a:t>APC</a:t>
            </a:r>
            <a:r>
              <a:rPr kumimoji="1" lang="ja-JP" altLang="en-US" sz="1200" b="0" i="0" u="none" strike="noStrike" kern="1200" baseline="0" dirty="0">
                <a:solidFill>
                  <a:schemeClr val="tx1"/>
                </a:solidFill>
                <a:latin typeface="+mn-lt"/>
                <a:ea typeface="+mn-ea"/>
                <a:cs typeface="+mn-cs"/>
              </a:rPr>
              <a:t>を支払うことによって）</a:t>
            </a:r>
            <a:r>
              <a:rPr kumimoji="1" lang="en-US" altLang="ja-JP" sz="1200" b="0" i="0" u="none" strike="noStrike" kern="1200" baseline="0" dirty="0">
                <a:solidFill>
                  <a:schemeClr val="tx1"/>
                </a:solidFill>
                <a:latin typeface="+mn-lt"/>
                <a:ea typeface="+mn-ea"/>
                <a:cs typeface="+mn-cs"/>
              </a:rPr>
              <a:t>OA</a:t>
            </a:r>
            <a:r>
              <a:rPr kumimoji="1" lang="ja-JP" altLang="en-US" sz="1200" b="0" i="0" u="none" strike="noStrike" kern="1200" baseline="0" dirty="0">
                <a:solidFill>
                  <a:schemeClr val="tx1"/>
                </a:solidFill>
                <a:latin typeface="+mn-lt"/>
                <a:ea typeface="+mn-ea"/>
                <a:cs typeface="+mn-cs"/>
              </a:rPr>
              <a:t>で公開されている論文。 </a:t>
            </a:r>
            <a:endParaRPr lang="ja-JP" altLang="en-US" sz="1100" b="1" i="0" u="none" strike="noStrike" dirty="0">
              <a:solidFill>
                <a:schemeClr val="tx1"/>
              </a:solidFill>
              <a:effectLst/>
              <a:latin typeface="游ゴシック" panose="020B0400000000000000" pitchFamily="50" charset="-128"/>
              <a:ea typeface="+mn-ea"/>
            </a:endParaRPr>
          </a:p>
          <a:p>
            <a:endParaRPr kumimoji="1" lang="en-US" altLang="ja-JP" sz="1200" kern="1200" dirty="0">
              <a:solidFill>
                <a:schemeClr val="tx1"/>
              </a:solidFill>
              <a:effectLst/>
              <a:latin typeface="+mn-lt"/>
              <a:ea typeface="+mn-ea"/>
              <a:cs typeface="+mn-cs"/>
            </a:endParaRPr>
          </a:p>
          <a:p>
            <a:r>
              <a:rPr lang="ja-JP" altLang="en-US" sz="1100" b="1" i="0" u="none" strike="noStrike" dirty="0">
                <a:solidFill>
                  <a:schemeClr val="tx1"/>
                </a:solidFill>
                <a:effectLst/>
                <a:latin typeface="游ゴシック" panose="020B0400000000000000" pitchFamily="50" charset="-128"/>
                <a:ea typeface="+mn-ea"/>
              </a:rPr>
              <a:t>ブロンズ</a:t>
            </a:r>
            <a:r>
              <a:rPr lang="en-US" altLang="ja-JP" sz="1100" b="1" i="0" u="none" strike="noStrike" dirty="0">
                <a:solidFill>
                  <a:schemeClr val="tx1"/>
                </a:solidFill>
                <a:effectLst/>
                <a:latin typeface="游ゴシック" panose="020B0400000000000000" pitchFamily="50" charset="-128"/>
                <a:ea typeface="+mn-ea"/>
              </a:rPr>
              <a:t>OA</a:t>
            </a:r>
            <a:r>
              <a:rPr lang="ja-JP" altLang="en-US" sz="1100" b="1" i="0" u="none" strike="noStrike" dirty="0">
                <a:solidFill>
                  <a:schemeClr val="tx1"/>
                </a:solidFill>
                <a:effectLst/>
                <a:latin typeface="游ゴシック" panose="020B0400000000000000" pitchFamily="50" charset="-128"/>
                <a:ea typeface="+mn-ea"/>
              </a:rPr>
              <a:t>論文</a:t>
            </a:r>
            <a:endParaRPr kumimoji="1" lang="ja-JP" altLang="en-US"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購読型雑誌に掲載された論文で、著者の意思とは関係なく出版社のサイトで無料公開されているが、</a:t>
            </a:r>
            <a:r>
              <a:rPr kumimoji="1" lang="en-US" altLang="ja-JP" sz="1200" b="0" i="0" u="none" strike="noStrike" kern="1200" baseline="0" dirty="0">
                <a:solidFill>
                  <a:schemeClr val="tx1"/>
                </a:solidFill>
                <a:latin typeface="+mn-lt"/>
                <a:ea typeface="+mn-ea"/>
                <a:cs typeface="+mn-cs"/>
              </a:rPr>
              <a:t>OA</a:t>
            </a:r>
            <a:r>
              <a:rPr kumimoji="1" lang="ja-JP" altLang="en-US" sz="1200" b="0" i="0" u="none" strike="noStrike" kern="1200" baseline="0" dirty="0">
                <a:solidFill>
                  <a:schemeClr val="tx1"/>
                </a:solidFill>
                <a:latin typeface="+mn-lt"/>
                <a:ea typeface="+mn-ea"/>
                <a:cs typeface="+mn-cs"/>
              </a:rPr>
              <a:t>ライセンスが付与されていない論文。ブロンズ</a:t>
            </a:r>
            <a:r>
              <a:rPr kumimoji="1" lang="en-US" altLang="ja-JP" sz="1200" b="0" i="0" u="none" strike="noStrike" kern="1200" baseline="0" dirty="0">
                <a:solidFill>
                  <a:schemeClr val="tx1"/>
                </a:solidFill>
                <a:latin typeface="+mn-lt"/>
                <a:ea typeface="+mn-ea"/>
                <a:cs typeface="+mn-cs"/>
              </a:rPr>
              <a:t>OA</a:t>
            </a:r>
            <a:r>
              <a:rPr kumimoji="1" lang="ja-JP" altLang="en-US" sz="1200" b="0" i="0" u="none" strike="noStrike" kern="1200" baseline="0" dirty="0">
                <a:solidFill>
                  <a:schemeClr val="tx1"/>
                </a:solidFill>
                <a:latin typeface="+mn-lt"/>
                <a:ea typeface="+mn-ea"/>
                <a:cs typeface="+mn-cs"/>
              </a:rPr>
              <a:t>論文には、掲載後一定期間を経て</a:t>
            </a:r>
            <a:r>
              <a:rPr kumimoji="1" lang="en-US" altLang="ja-JP" sz="1200" b="0" i="0" u="none" strike="noStrike" kern="1200" baseline="0" dirty="0">
                <a:solidFill>
                  <a:schemeClr val="tx1"/>
                </a:solidFill>
                <a:latin typeface="+mn-lt"/>
                <a:ea typeface="+mn-ea"/>
                <a:cs typeface="+mn-cs"/>
              </a:rPr>
              <a:t>OA</a:t>
            </a:r>
            <a:r>
              <a:rPr kumimoji="1" lang="ja-JP" altLang="en-US" sz="1200" b="0" i="0" u="none" strike="noStrike" kern="1200" baseline="0" dirty="0">
                <a:solidFill>
                  <a:schemeClr val="tx1"/>
                </a:solidFill>
                <a:latin typeface="+mn-lt"/>
                <a:ea typeface="+mn-ea"/>
                <a:cs typeface="+mn-cs"/>
              </a:rPr>
              <a:t>となる遅延型の</a:t>
            </a:r>
            <a:r>
              <a:rPr kumimoji="1" lang="en-US" altLang="ja-JP" sz="1200" b="0" i="0" u="none" strike="noStrike" kern="1200" baseline="0" dirty="0">
                <a:solidFill>
                  <a:schemeClr val="tx1"/>
                </a:solidFill>
                <a:latin typeface="+mn-lt"/>
                <a:ea typeface="+mn-ea"/>
                <a:cs typeface="+mn-cs"/>
              </a:rPr>
              <a:t>OA</a:t>
            </a:r>
            <a:r>
              <a:rPr kumimoji="1" lang="ja-JP" altLang="en-US" sz="1200" b="0" i="0" u="none" strike="noStrike" kern="1200" baseline="0" dirty="0">
                <a:solidFill>
                  <a:schemeClr val="tx1"/>
                </a:solidFill>
                <a:latin typeface="+mn-lt"/>
                <a:ea typeface="+mn-ea"/>
                <a:cs typeface="+mn-cs"/>
              </a:rPr>
              <a:t>論文なども含む。 </a:t>
            </a:r>
            <a:endParaRPr lang="en-US" altLang="ja-JP" sz="1100" b="1" i="0" u="none" strike="noStrike" dirty="0">
              <a:solidFill>
                <a:schemeClr val="tx1"/>
              </a:solidFill>
              <a:effectLst/>
              <a:latin typeface="游ゴシック" panose="020B0400000000000000" pitchFamily="50" charset="-128"/>
              <a:ea typeface="+mn-ea"/>
            </a:endParaRPr>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35</a:t>
            </a:fld>
            <a:endParaRPr kumimoji="1" lang="ja-JP" altLang="en-US"/>
          </a:p>
        </p:txBody>
      </p:sp>
    </p:spTree>
    <p:extLst>
      <p:ext uri="{BB962C8B-B14F-4D97-AF65-F5344CB8AC3E}">
        <p14:creationId xmlns:p14="http://schemas.microsoft.com/office/powerpoint/2010/main" val="3468377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年はコロナ禍において論文数の増加が見られた。</a:t>
            </a:r>
            <a:endParaRPr kumimoji="1" lang="en-US" altLang="ja-JP" sz="1200" b="1" kern="1200" dirty="0">
              <a:solidFill>
                <a:schemeClr val="tx1"/>
              </a:solidFill>
              <a:effectLst/>
              <a:latin typeface="+mn-lt"/>
              <a:ea typeface="+mn-ea"/>
              <a:cs typeface="+mn-cs"/>
            </a:endParaRPr>
          </a:p>
          <a:p>
            <a:endParaRPr kumimoji="1" lang="en-US" altLang="ja-JP" sz="1200" b="1" kern="1200" dirty="0">
              <a:solidFill>
                <a:schemeClr val="tx1"/>
              </a:solidFill>
              <a:effectLst/>
              <a:latin typeface="+mn-lt"/>
              <a:ea typeface="+mn-ea"/>
              <a:cs typeface="+mn-cs"/>
            </a:endParaRPr>
          </a:p>
          <a:p>
            <a:endParaRPr kumimoji="1" lang="en-US" altLang="ja-JP" sz="1200" b="1" kern="1200" dirty="0">
              <a:solidFill>
                <a:schemeClr val="tx1"/>
              </a:solidFill>
              <a:effectLst/>
              <a:latin typeface="+mn-lt"/>
              <a:ea typeface="+mn-ea"/>
              <a:cs typeface="+mn-cs"/>
            </a:endParaRPr>
          </a:p>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r>
              <a:rPr lang="en-US" altLang="ja-JP" b="1" dirty="0"/>
              <a:t>JUSTICE</a:t>
            </a:r>
            <a:r>
              <a:rPr lang="ja-JP" altLang="en-US" b="1" dirty="0"/>
              <a:t>ウェブページ＞参考情報＞調査報告＞論文公表実態調査</a:t>
            </a:r>
            <a:endParaRPr lang="en-US" altLang="ja-JP" b="1" dirty="0"/>
          </a:p>
          <a:p>
            <a:r>
              <a:rPr kumimoji="1" lang="en-US" altLang="ja-JP" sz="1200" b="0" kern="1200" dirty="0">
                <a:solidFill>
                  <a:schemeClr val="tx1"/>
                </a:solidFill>
                <a:effectLst/>
                <a:latin typeface="+mn-lt"/>
                <a:ea typeface="+mn-ea"/>
                <a:cs typeface="+mn-cs"/>
              </a:rPr>
              <a:t>https://contents.nii.ac.jp/justice/documents#report</a:t>
            </a:r>
          </a:p>
          <a:p>
            <a:endParaRPr kumimoji="1" lang="en-US" altLang="ja-JP" sz="1200" b="1" kern="1200" dirty="0">
              <a:solidFill>
                <a:schemeClr val="tx1"/>
              </a:solidFill>
              <a:effectLst/>
              <a:latin typeface="+mn-lt"/>
              <a:ea typeface="+mn-ea"/>
              <a:cs typeface="+mn-cs"/>
            </a:endParaRPr>
          </a:p>
          <a:p>
            <a:r>
              <a:rPr kumimoji="1" lang="ja-JP" altLang="en-US" sz="1200" b="1" kern="1200" dirty="0">
                <a:solidFill>
                  <a:schemeClr val="tx1"/>
                </a:solidFill>
                <a:effectLst/>
                <a:latin typeface="+mn-lt"/>
                <a:ea typeface="+mn-ea"/>
                <a:cs typeface="+mn-cs"/>
              </a:rPr>
              <a:t>＜</a:t>
            </a:r>
            <a:r>
              <a:rPr kumimoji="1" lang="ja-JP" altLang="en-US" sz="1200" b="1" kern="1200" dirty="0">
                <a:solidFill>
                  <a:schemeClr val="tx1"/>
                </a:solidFill>
                <a:effectLst/>
                <a:latin typeface="ＭＳ Ｐゴシック" panose="020B0600070205080204" pitchFamily="50" charset="-128"/>
                <a:ea typeface="ＭＳ Ｐゴシック" panose="020B0600070205080204" pitchFamily="50" charset="-128"/>
                <a:cs typeface="+mn-cs"/>
              </a:rPr>
              <a:t>「</a:t>
            </a:r>
            <a:r>
              <a:rPr kumimoji="1" lang="zh-TW" altLang="en-US" sz="1200" b="1" i="0" u="none" strike="noStrike" kern="1200" baseline="0" dirty="0">
                <a:solidFill>
                  <a:schemeClr val="tx1"/>
                </a:solidFill>
                <a:latin typeface="+mn-lt"/>
                <a:ea typeface="ＭＳ Ｐゴシック" panose="020B0600070205080204" pitchFamily="50" charset="-128"/>
                <a:cs typeface="+mn-cs"/>
              </a:rPr>
              <a:t>論文公表実態調査報告</a:t>
            </a:r>
            <a:r>
              <a:rPr kumimoji="1" lang="ja-JP" altLang="en-US" sz="1200" b="1" kern="1200" dirty="0">
                <a:solidFill>
                  <a:schemeClr val="tx1"/>
                </a:solidFill>
                <a:effectLst/>
                <a:latin typeface="+mn-lt"/>
                <a:ea typeface="+mn-ea"/>
                <a:cs typeface="+mn-cs"/>
              </a:rPr>
              <a:t>」より＞</a:t>
            </a:r>
            <a:endParaRPr kumimoji="1" lang="en-US" altLang="ja-JP" sz="1200" b="1" kern="1200" dirty="0">
              <a:solidFill>
                <a:schemeClr val="tx1"/>
              </a:solidFill>
              <a:effectLst/>
              <a:latin typeface="+mn-lt"/>
              <a:ea typeface="+mn-ea"/>
              <a:cs typeface="+mn-cs"/>
            </a:endParaRPr>
          </a:p>
          <a:p>
            <a:r>
              <a:rPr lang="ja-JP" altLang="en-US" sz="1100" b="1" i="0" u="none" strike="noStrike" dirty="0">
                <a:solidFill>
                  <a:schemeClr val="tx1"/>
                </a:solidFill>
                <a:effectLst/>
                <a:latin typeface="游ゴシック" panose="020B0400000000000000" pitchFamily="50" charset="-128"/>
                <a:ea typeface="+mn-ea"/>
              </a:rPr>
              <a:t>ハイブリッド</a:t>
            </a:r>
            <a:r>
              <a:rPr lang="en-US" altLang="ja-JP" sz="1100" b="1" i="0" u="none" strike="noStrike" dirty="0">
                <a:solidFill>
                  <a:schemeClr val="tx1"/>
                </a:solidFill>
                <a:effectLst/>
                <a:latin typeface="游ゴシック" panose="020B0400000000000000" pitchFamily="50" charset="-128"/>
                <a:ea typeface="+mn-ea"/>
              </a:rPr>
              <a:t>OA</a:t>
            </a:r>
            <a:r>
              <a:rPr lang="ja-JP" altLang="en-US" sz="1100" b="1" i="0" u="none" strike="noStrike" dirty="0">
                <a:solidFill>
                  <a:schemeClr val="tx1"/>
                </a:solidFill>
                <a:effectLst/>
                <a:latin typeface="游ゴシック" panose="020B0400000000000000" pitchFamily="50" charset="-128"/>
                <a:ea typeface="+mn-ea"/>
              </a:rPr>
              <a:t>論文</a:t>
            </a:r>
            <a:endParaRPr kumimoji="1" lang="ja-JP" altLang="en-US"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フル</a:t>
            </a:r>
            <a:r>
              <a:rPr kumimoji="1" lang="en-US" altLang="ja-JP" sz="1200" b="0" i="0" u="none" strike="noStrike" kern="1200" baseline="0" dirty="0">
                <a:solidFill>
                  <a:schemeClr val="tx1"/>
                </a:solidFill>
                <a:latin typeface="+mn-lt"/>
                <a:ea typeface="+mn-ea"/>
                <a:cs typeface="+mn-cs"/>
              </a:rPr>
              <a:t>OA</a:t>
            </a:r>
            <a:r>
              <a:rPr kumimoji="1" lang="ja-JP" altLang="en-US" sz="1200" b="0" i="0" u="none" strike="noStrike" kern="1200" baseline="0" dirty="0">
                <a:solidFill>
                  <a:schemeClr val="tx1"/>
                </a:solidFill>
                <a:latin typeface="+mn-lt"/>
                <a:ea typeface="+mn-ea"/>
                <a:cs typeface="+mn-cs"/>
              </a:rPr>
              <a:t>誌ではなく購読料を支払うことによって電子ジャーナルが利用できる学術雑誌（購読型雑誌）に掲載された論文で、著者の意思で（主に</a:t>
            </a:r>
            <a:r>
              <a:rPr kumimoji="1" lang="en-US" altLang="ja-JP" sz="1200" b="0" i="0" u="none" strike="noStrike" kern="1200" baseline="0" dirty="0">
                <a:solidFill>
                  <a:schemeClr val="tx1"/>
                </a:solidFill>
                <a:latin typeface="+mn-lt"/>
                <a:ea typeface="+mn-ea"/>
                <a:cs typeface="+mn-cs"/>
              </a:rPr>
              <a:t>APC</a:t>
            </a:r>
            <a:r>
              <a:rPr kumimoji="1" lang="ja-JP" altLang="en-US" sz="1200" b="0" i="0" u="none" strike="noStrike" kern="1200" baseline="0" dirty="0">
                <a:solidFill>
                  <a:schemeClr val="tx1"/>
                </a:solidFill>
                <a:latin typeface="+mn-lt"/>
                <a:ea typeface="+mn-ea"/>
                <a:cs typeface="+mn-cs"/>
              </a:rPr>
              <a:t>を支払うことによって）</a:t>
            </a:r>
            <a:r>
              <a:rPr kumimoji="1" lang="en-US" altLang="ja-JP" sz="1200" b="0" i="0" u="none" strike="noStrike" kern="1200" baseline="0" dirty="0">
                <a:solidFill>
                  <a:schemeClr val="tx1"/>
                </a:solidFill>
                <a:latin typeface="+mn-lt"/>
                <a:ea typeface="+mn-ea"/>
                <a:cs typeface="+mn-cs"/>
              </a:rPr>
              <a:t>OA</a:t>
            </a:r>
            <a:r>
              <a:rPr kumimoji="1" lang="ja-JP" altLang="en-US" sz="1200" b="0" i="0" u="none" strike="noStrike" kern="1200" baseline="0" dirty="0">
                <a:solidFill>
                  <a:schemeClr val="tx1"/>
                </a:solidFill>
                <a:latin typeface="+mn-lt"/>
                <a:ea typeface="+mn-ea"/>
                <a:cs typeface="+mn-cs"/>
              </a:rPr>
              <a:t>で公開されている論文。 </a:t>
            </a:r>
            <a:endParaRPr lang="ja-JP" altLang="en-US" sz="1100" b="1" i="0" u="none" strike="noStrike" dirty="0">
              <a:solidFill>
                <a:schemeClr val="tx1"/>
              </a:solidFill>
              <a:effectLst/>
              <a:latin typeface="游ゴシック" panose="020B0400000000000000" pitchFamily="50" charset="-128"/>
              <a:ea typeface="+mn-ea"/>
            </a:endParaRPr>
          </a:p>
          <a:p>
            <a:endParaRPr kumimoji="1" lang="en-US" altLang="ja-JP" sz="1200" kern="1200" dirty="0">
              <a:solidFill>
                <a:schemeClr val="tx1"/>
              </a:solidFill>
              <a:effectLst/>
              <a:latin typeface="+mn-lt"/>
              <a:ea typeface="+mn-ea"/>
              <a:cs typeface="+mn-cs"/>
            </a:endParaRPr>
          </a:p>
          <a:p>
            <a:r>
              <a:rPr lang="ja-JP" altLang="en-US" sz="1100" b="1" i="0" u="none" strike="noStrike" dirty="0">
                <a:solidFill>
                  <a:schemeClr val="tx1"/>
                </a:solidFill>
                <a:effectLst/>
                <a:latin typeface="游ゴシック" panose="020B0400000000000000" pitchFamily="50" charset="-128"/>
                <a:ea typeface="+mn-ea"/>
              </a:rPr>
              <a:t>ブロンズ</a:t>
            </a:r>
            <a:r>
              <a:rPr lang="en-US" altLang="ja-JP" sz="1100" b="1" i="0" u="none" strike="noStrike" dirty="0">
                <a:solidFill>
                  <a:schemeClr val="tx1"/>
                </a:solidFill>
                <a:effectLst/>
                <a:latin typeface="游ゴシック" panose="020B0400000000000000" pitchFamily="50" charset="-128"/>
                <a:ea typeface="+mn-ea"/>
              </a:rPr>
              <a:t>OA</a:t>
            </a:r>
            <a:r>
              <a:rPr lang="ja-JP" altLang="en-US" sz="1100" b="1" i="0" u="none" strike="noStrike" dirty="0">
                <a:solidFill>
                  <a:schemeClr val="tx1"/>
                </a:solidFill>
                <a:effectLst/>
                <a:latin typeface="游ゴシック" panose="020B0400000000000000" pitchFamily="50" charset="-128"/>
                <a:ea typeface="+mn-ea"/>
              </a:rPr>
              <a:t>論文</a:t>
            </a:r>
            <a:endParaRPr kumimoji="1" lang="ja-JP" altLang="en-US"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購読型雑誌に掲載された論文で、著者の意思とは関係なく出版社のサイトで無料公開されているが、</a:t>
            </a:r>
            <a:r>
              <a:rPr kumimoji="1" lang="en-US" altLang="ja-JP" sz="1200" b="0" i="0" u="none" strike="noStrike" kern="1200" baseline="0" dirty="0">
                <a:solidFill>
                  <a:schemeClr val="tx1"/>
                </a:solidFill>
                <a:latin typeface="+mn-lt"/>
                <a:ea typeface="+mn-ea"/>
                <a:cs typeface="+mn-cs"/>
              </a:rPr>
              <a:t>OA</a:t>
            </a:r>
            <a:r>
              <a:rPr kumimoji="1" lang="ja-JP" altLang="en-US" sz="1200" b="0" i="0" u="none" strike="noStrike" kern="1200" baseline="0" dirty="0">
                <a:solidFill>
                  <a:schemeClr val="tx1"/>
                </a:solidFill>
                <a:latin typeface="+mn-lt"/>
                <a:ea typeface="+mn-ea"/>
                <a:cs typeface="+mn-cs"/>
              </a:rPr>
              <a:t>ライセンスが付与されていない論文。ブロンズ</a:t>
            </a:r>
            <a:r>
              <a:rPr kumimoji="1" lang="en-US" altLang="ja-JP" sz="1200" b="0" i="0" u="none" strike="noStrike" kern="1200" baseline="0" dirty="0">
                <a:solidFill>
                  <a:schemeClr val="tx1"/>
                </a:solidFill>
                <a:latin typeface="+mn-lt"/>
                <a:ea typeface="+mn-ea"/>
                <a:cs typeface="+mn-cs"/>
              </a:rPr>
              <a:t>OA</a:t>
            </a:r>
            <a:r>
              <a:rPr kumimoji="1" lang="ja-JP" altLang="en-US" sz="1200" b="0" i="0" u="none" strike="noStrike" kern="1200" baseline="0" dirty="0">
                <a:solidFill>
                  <a:schemeClr val="tx1"/>
                </a:solidFill>
                <a:latin typeface="+mn-lt"/>
                <a:ea typeface="+mn-ea"/>
                <a:cs typeface="+mn-cs"/>
              </a:rPr>
              <a:t>論文には、掲載後一定期間を経て</a:t>
            </a:r>
            <a:r>
              <a:rPr kumimoji="1" lang="en-US" altLang="ja-JP" sz="1200" b="0" i="0" u="none" strike="noStrike" kern="1200" baseline="0" dirty="0">
                <a:solidFill>
                  <a:schemeClr val="tx1"/>
                </a:solidFill>
                <a:latin typeface="+mn-lt"/>
                <a:ea typeface="+mn-ea"/>
                <a:cs typeface="+mn-cs"/>
              </a:rPr>
              <a:t>OA</a:t>
            </a:r>
            <a:r>
              <a:rPr kumimoji="1" lang="ja-JP" altLang="en-US" sz="1200" b="0" i="0" u="none" strike="noStrike" kern="1200" baseline="0" dirty="0">
                <a:solidFill>
                  <a:schemeClr val="tx1"/>
                </a:solidFill>
                <a:latin typeface="+mn-lt"/>
                <a:ea typeface="+mn-ea"/>
                <a:cs typeface="+mn-cs"/>
              </a:rPr>
              <a:t>となる遅延型の</a:t>
            </a:r>
            <a:r>
              <a:rPr kumimoji="1" lang="en-US" altLang="ja-JP" sz="1200" b="0" i="0" u="none" strike="noStrike" kern="1200" baseline="0" dirty="0">
                <a:solidFill>
                  <a:schemeClr val="tx1"/>
                </a:solidFill>
                <a:latin typeface="+mn-lt"/>
                <a:ea typeface="+mn-ea"/>
                <a:cs typeface="+mn-cs"/>
              </a:rPr>
              <a:t>OA</a:t>
            </a:r>
            <a:r>
              <a:rPr kumimoji="1" lang="ja-JP" altLang="en-US" sz="1200" b="0" i="0" u="none" strike="noStrike" kern="1200" baseline="0" dirty="0">
                <a:solidFill>
                  <a:schemeClr val="tx1"/>
                </a:solidFill>
                <a:latin typeface="+mn-lt"/>
                <a:ea typeface="+mn-ea"/>
                <a:cs typeface="+mn-cs"/>
              </a:rPr>
              <a:t>論文なども含む。 </a:t>
            </a:r>
            <a:endParaRPr lang="en-US" altLang="ja-JP" sz="1100" b="1" i="0" u="none" strike="noStrike" dirty="0">
              <a:solidFill>
                <a:schemeClr val="tx1"/>
              </a:solidFill>
              <a:effectLst/>
              <a:latin typeface="游ゴシック" panose="020B0400000000000000" pitchFamily="50" charset="-128"/>
              <a:ea typeface="+mn-ea"/>
            </a:endParaRPr>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36</a:t>
            </a:fld>
            <a:endParaRPr kumimoji="1" lang="ja-JP" altLang="en-US"/>
          </a:p>
        </p:txBody>
      </p:sp>
    </p:spTree>
    <p:extLst>
      <p:ext uri="{BB962C8B-B14F-4D97-AF65-F5344CB8AC3E}">
        <p14:creationId xmlns:p14="http://schemas.microsoft.com/office/powerpoint/2010/main" val="1393845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r>
              <a:rPr lang="en-US" altLang="ja-JP" b="1" dirty="0"/>
              <a:t>JUSTICE</a:t>
            </a:r>
            <a:r>
              <a:rPr lang="ja-JP" altLang="en-US" b="1" dirty="0"/>
              <a:t>ウェブページ＞参考情報＞調査報告＞論文公表実態調査</a:t>
            </a:r>
            <a:endParaRPr lang="en-US" altLang="ja-JP" b="1" dirty="0"/>
          </a:p>
          <a:p>
            <a:r>
              <a:rPr kumimoji="1" lang="en-US" altLang="ja-JP" sz="1200" b="0" kern="1200" dirty="0">
                <a:solidFill>
                  <a:schemeClr val="tx1"/>
                </a:solidFill>
                <a:effectLst/>
                <a:latin typeface="+mn-lt"/>
                <a:ea typeface="+mn-ea"/>
                <a:cs typeface="+mn-cs"/>
              </a:rPr>
              <a:t>https://contents.nii.ac.jp/justice/documents#report</a:t>
            </a:r>
          </a:p>
          <a:p>
            <a:endParaRPr kumimoji="1" lang="en-US" altLang="ja-JP" sz="1200" b="1" kern="1200" dirty="0">
              <a:solidFill>
                <a:schemeClr val="tx1"/>
              </a:solidFill>
              <a:effectLst/>
              <a:latin typeface="+mn-lt"/>
              <a:ea typeface="+mn-ea"/>
              <a:cs typeface="+mn-cs"/>
            </a:endParaRPr>
          </a:p>
          <a:p>
            <a:r>
              <a:rPr kumimoji="1" lang="ja-JP" altLang="en-US" sz="1200" b="1" kern="1200" dirty="0">
                <a:solidFill>
                  <a:schemeClr val="tx1"/>
                </a:solidFill>
                <a:effectLst/>
                <a:latin typeface="+mn-lt"/>
                <a:ea typeface="+mn-ea"/>
                <a:cs typeface="+mn-cs"/>
              </a:rPr>
              <a:t>＜「電子資料契約実務必携　第</a:t>
            </a:r>
            <a:r>
              <a:rPr kumimoji="1" lang="en-US" altLang="ja-JP" sz="1200" b="1" kern="1200" dirty="0">
                <a:solidFill>
                  <a:schemeClr val="tx1"/>
                </a:solidFill>
                <a:effectLst/>
                <a:latin typeface="+mn-lt"/>
                <a:ea typeface="+mn-ea"/>
                <a:cs typeface="+mn-cs"/>
              </a:rPr>
              <a:t>2</a:t>
            </a:r>
            <a:r>
              <a:rPr kumimoji="1" lang="ja-JP" altLang="en-US" sz="1200" b="1" kern="1200" dirty="0">
                <a:solidFill>
                  <a:schemeClr val="tx1"/>
                </a:solidFill>
                <a:effectLst/>
                <a:latin typeface="+mn-lt"/>
                <a:ea typeface="+mn-ea"/>
                <a:cs typeface="+mn-cs"/>
              </a:rPr>
              <a:t>版」用語集より＞</a:t>
            </a:r>
            <a:endParaRPr kumimoji="1" lang="en-US" altLang="ja-JP" sz="1200" b="1" kern="1200" dirty="0">
              <a:solidFill>
                <a:schemeClr val="tx1"/>
              </a:solidFill>
              <a:effectLst/>
              <a:latin typeface="+mn-lt"/>
              <a:ea typeface="+mn-ea"/>
              <a:cs typeface="+mn-cs"/>
            </a:endParaRPr>
          </a:p>
          <a:p>
            <a:r>
              <a:rPr kumimoji="1" lang="en-US" altLang="ja-JP" sz="1200" b="1" u="none" strike="noStrike" kern="1200" dirty="0">
                <a:solidFill>
                  <a:schemeClr val="tx1"/>
                </a:solidFill>
                <a:effectLst/>
                <a:latin typeface="+mn-lt"/>
                <a:ea typeface="+mn-ea"/>
                <a:cs typeface="+mn-cs"/>
              </a:rPr>
              <a:t>APC</a:t>
            </a:r>
            <a:r>
              <a:rPr kumimoji="1" lang="ja-JP" altLang="ja-JP" sz="1200" b="1"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Article Processing Charge</a:t>
            </a:r>
            <a:r>
              <a:rPr kumimoji="1" lang="ja-JP" altLang="ja-JP" sz="1200" b="1" kern="1200" dirty="0">
                <a:solidFill>
                  <a:schemeClr val="tx1"/>
                </a:solidFill>
                <a:effectLst/>
                <a:latin typeface="+mn-lt"/>
                <a:ea typeface="+mn-ea"/>
                <a:cs typeface="+mn-cs"/>
              </a:rPr>
              <a:t>）＜</a:t>
            </a:r>
            <a:r>
              <a:rPr kumimoji="1" lang="ja-JP" altLang="en-US" sz="1200" b="1" i="0" u="none" strike="noStrike" kern="1200" baseline="0" dirty="0">
                <a:solidFill>
                  <a:schemeClr val="tx1"/>
                </a:solidFill>
                <a:latin typeface="+mn-lt"/>
                <a:ea typeface="+mn-ea"/>
                <a:cs typeface="+mn-cs"/>
              </a:rPr>
              <a:t>エー・ピー・シー</a:t>
            </a:r>
            <a:r>
              <a:rPr kumimoji="1" lang="ja-JP" altLang="ja-JP" sz="1200" b="1"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en-US" sz="1200" b="0" i="0" u="none" strike="noStrike" kern="1200" baseline="0" dirty="0">
                <a:solidFill>
                  <a:schemeClr val="tx1"/>
                </a:solidFill>
                <a:latin typeface="+mn-lt"/>
                <a:ea typeface="+mn-ea"/>
                <a:cs typeface="+mn-cs"/>
              </a:rPr>
              <a:t>論文出版加工料，論文掲載加工料，論文処理費用，オープンアクセス出版料，などと訳される。論文を</a:t>
            </a:r>
            <a:r>
              <a:rPr kumimoji="1" lang="en-US" altLang="ja-JP" sz="1200" b="0" i="0" u="none" strike="noStrike" kern="1200" baseline="0" dirty="0">
                <a:solidFill>
                  <a:schemeClr val="tx1"/>
                </a:solidFill>
                <a:latin typeface="+mn-lt"/>
                <a:ea typeface="+mn-ea"/>
                <a:cs typeface="+mn-cs"/>
              </a:rPr>
              <a:t>OA</a:t>
            </a:r>
            <a:r>
              <a:rPr kumimoji="1" lang="ja-JP" altLang="en-US" sz="1200" b="0" i="0" u="none" strike="noStrike" kern="1200" baseline="0" dirty="0">
                <a:solidFill>
                  <a:schemeClr val="tx1"/>
                </a:solidFill>
                <a:latin typeface="+mn-lt"/>
                <a:ea typeface="+mn-ea"/>
                <a:cs typeface="+mn-cs"/>
              </a:rPr>
              <a:t>にするための出版費用として，通常は著者が負担する。学会誌では，学会員と非会員とで</a:t>
            </a:r>
            <a:r>
              <a:rPr kumimoji="1" lang="en-US" altLang="ja-JP" sz="1200" b="0" i="0" u="none" strike="noStrike" kern="1200" baseline="0" dirty="0">
                <a:solidFill>
                  <a:schemeClr val="tx1"/>
                </a:solidFill>
                <a:latin typeface="+mn-lt"/>
                <a:ea typeface="+mn-ea"/>
                <a:cs typeface="+mn-cs"/>
              </a:rPr>
              <a:t>APC</a:t>
            </a:r>
            <a:r>
              <a:rPr kumimoji="1" lang="ja-JP" altLang="en-US" sz="1200" b="0" i="0" u="none" strike="noStrike" kern="1200" baseline="0" dirty="0">
                <a:solidFill>
                  <a:schemeClr val="tx1"/>
                </a:solidFill>
                <a:latin typeface="+mn-lt"/>
                <a:ea typeface="+mn-ea"/>
                <a:cs typeface="+mn-cs"/>
              </a:rPr>
              <a:t>の金額に差を設けることもある。出版社によっては，機関のパッケージ契約金額に応じて</a:t>
            </a:r>
            <a:r>
              <a:rPr kumimoji="1" lang="en-US" altLang="ja-JP" sz="1200" b="0" i="0" u="none" strike="noStrike" kern="1200" baseline="0" dirty="0">
                <a:solidFill>
                  <a:schemeClr val="tx1"/>
                </a:solidFill>
                <a:latin typeface="+mn-lt"/>
                <a:ea typeface="+mn-ea"/>
                <a:cs typeface="+mn-cs"/>
              </a:rPr>
              <a:t>APC</a:t>
            </a:r>
            <a:r>
              <a:rPr kumimoji="1" lang="ja-JP" altLang="en-US" sz="1200" b="0" i="0" u="none" strike="noStrike" kern="1200" baseline="0" dirty="0">
                <a:solidFill>
                  <a:schemeClr val="tx1"/>
                </a:solidFill>
                <a:latin typeface="+mn-lt"/>
                <a:ea typeface="+mn-ea"/>
                <a:cs typeface="+mn-cs"/>
              </a:rPr>
              <a:t>の割引サービスを行ったり，パッケージ購読と組み合わせた契約としたり，途上国の研究者に対し</a:t>
            </a:r>
            <a:r>
              <a:rPr kumimoji="1" lang="en-US" altLang="ja-JP" sz="1200" b="0" i="0" u="none" strike="noStrike" kern="1200" baseline="0" dirty="0">
                <a:solidFill>
                  <a:schemeClr val="tx1"/>
                </a:solidFill>
                <a:latin typeface="+mn-lt"/>
                <a:ea typeface="+mn-ea"/>
                <a:cs typeface="+mn-cs"/>
              </a:rPr>
              <a:t>APC</a:t>
            </a:r>
            <a:r>
              <a:rPr kumimoji="1" lang="ja-JP" altLang="en-US" sz="1200" b="0" i="0" u="none" strike="noStrike" kern="1200" baseline="0" dirty="0" err="1">
                <a:solidFill>
                  <a:schemeClr val="tx1"/>
                </a:solidFill>
                <a:latin typeface="+mn-lt"/>
                <a:ea typeface="+mn-ea"/>
                <a:cs typeface="+mn-cs"/>
              </a:rPr>
              <a:t>を免</a:t>
            </a:r>
            <a:r>
              <a:rPr kumimoji="1" lang="ja-JP" altLang="en-US" sz="1200" b="0" i="0" u="none" strike="noStrike" kern="1200" baseline="0" dirty="0">
                <a:solidFill>
                  <a:schemeClr val="tx1"/>
                </a:solidFill>
                <a:latin typeface="+mn-lt"/>
                <a:ea typeface="+mn-ea"/>
                <a:cs typeface="+mn-cs"/>
              </a:rPr>
              <a:t>除したりするところもある。また</a:t>
            </a:r>
            <a:r>
              <a:rPr kumimoji="1" lang="en-US" altLang="ja-JP" sz="1200" b="0" i="0" u="none" strike="noStrike" kern="1200" baseline="0" dirty="0">
                <a:solidFill>
                  <a:schemeClr val="tx1"/>
                </a:solidFill>
                <a:latin typeface="+mn-lt"/>
                <a:ea typeface="+mn-ea"/>
                <a:cs typeface="+mn-cs"/>
              </a:rPr>
              <a:t>APC</a:t>
            </a:r>
            <a:r>
              <a:rPr kumimoji="1" lang="ja-JP" altLang="en-US" sz="1200" b="0" i="0" u="none" strike="noStrike" kern="1200" baseline="0" dirty="0">
                <a:solidFill>
                  <a:schemeClr val="tx1"/>
                </a:solidFill>
                <a:latin typeface="+mn-lt"/>
                <a:ea typeface="+mn-ea"/>
                <a:cs typeface="+mn-cs"/>
              </a:rPr>
              <a:t>とは別に論文出版にかかる費用が発生する場合もある。書籍を</a:t>
            </a:r>
            <a:r>
              <a:rPr kumimoji="1" lang="en-US" altLang="ja-JP" sz="1200" b="0" i="0" u="none" strike="noStrike" kern="1200" baseline="0" dirty="0">
                <a:solidFill>
                  <a:schemeClr val="tx1"/>
                </a:solidFill>
                <a:latin typeface="+mn-lt"/>
                <a:ea typeface="+mn-ea"/>
                <a:cs typeface="+mn-cs"/>
              </a:rPr>
              <a:t>OA</a:t>
            </a:r>
            <a:r>
              <a:rPr kumimoji="1" lang="ja-JP" altLang="en-US" sz="1200" b="0" i="0" u="none" strike="noStrike" kern="1200" baseline="0" dirty="0">
                <a:solidFill>
                  <a:schemeClr val="tx1"/>
                </a:solidFill>
                <a:latin typeface="+mn-lt"/>
                <a:ea typeface="+mn-ea"/>
                <a:cs typeface="+mn-cs"/>
              </a:rPr>
              <a:t>にする費用は</a:t>
            </a:r>
            <a:r>
              <a:rPr kumimoji="1" lang="en-US" altLang="ja-JP" sz="1200" b="0" i="0" u="none" strike="noStrike" kern="1200" baseline="0" dirty="0">
                <a:solidFill>
                  <a:schemeClr val="tx1"/>
                </a:solidFill>
                <a:latin typeface="+mn-lt"/>
                <a:ea typeface="+mn-ea"/>
                <a:cs typeface="+mn-cs"/>
              </a:rPr>
              <a:t>BPC</a:t>
            </a:r>
            <a:r>
              <a:rPr kumimoji="1" lang="ja-JP" altLang="en-US" sz="1200" b="0" i="0" u="none" strike="noStrike" kern="1200" baseline="0" dirty="0">
                <a:solidFill>
                  <a:schemeClr val="tx1"/>
                </a:solidFill>
                <a:latin typeface="+mn-lt"/>
                <a:ea typeface="+mn-ea"/>
                <a:cs typeface="+mn-cs"/>
              </a:rPr>
              <a:t>（</a:t>
            </a:r>
            <a:r>
              <a:rPr kumimoji="1" lang="en-US" altLang="ja-JP" sz="1200" b="0" i="0" u="none" strike="noStrike" kern="1200" baseline="0" dirty="0">
                <a:solidFill>
                  <a:schemeClr val="tx1"/>
                </a:solidFill>
                <a:latin typeface="+mn-lt"/>
                <a:ea typeface="+mn-ea"/>
                <a:cs typeface="+mn-cs"/>
              </a:rPr>
              <a:t>Book Processing Charge</a:t>
            </a:r>
            <a:r>
              <a:rPr kumimoji="1" lang="ja-JP" altLang="en-US" sz="1200" b="0" i="0" u="none" strike="noStrike" kern="1200" baseline="0" dirty="0">
                <a:solidFill>
                  <a:schemeClr val="tx1"/>
                </a:solidFill>
                <a:latin typeface="+mn-lt"/>
                <a:ea typeface="+mn-ea"/>
                <a:cs typeface="+mn-cs"/>
              </a:rPr>
              <a:t>）という。（→転換契約）（→論文出版費用） </a:t>
            </a:r>
            <a:endParaRPr kumimoji="1" lang="ja-JP" altLang="en-US" dirty="0"/>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37</a:t>
            </a:fld>
            <a:endParaRPr kumimoji="1" lang="ja-JP" altLang="en-US"/>
          </a:p>
        </p:txBody>
      </p:sp>
    </p:spTree>
    <p:extLst>
      <p:ext uri="{BB962C8B-B14F-4D97-AF65-F5344CB8AC3E}">
        <p14:creationId xmlns:p14="http://schemas.microsoft.com/office/powerpoint/2010/main" val="3571823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JUSTICE</a:t>
            </a:r>
            <a:r>
              <a:rPr kumimoji="1" lang="ja-JP" altLang="en-US" sz="1200" b="1" kern="1200" dirty="0">
                <a:solidFill>
                  <a:schemeClr val="tx1"/>
                </a:solidFill>
                <a:effectLst/>
                <a:latin typeface="+mn-lt"/>
                <a:ea typeface="+mn-ea"/>
                <a:cs typeface="+mn-cs"/>
              </a:rPr>
              <a:t>ウェブページ＞概要</a:t>
            </a:r>
            <a:endParaRPr kumimoji="1" lang="en-US" altLang="ja-JP" sz="1200" b="1" kern="1200" dirty="0">
              <a:solidFill>
                <a:schemeClr val="tx1"/>
              </a:solidFill>
              <a:effectLst/>
              <a:latin typeface="+mn-lt"/>
              <a:ea typeface="+mn-ea"/>
              <a:cs typeface="+mn-cs"/>
            </a:endParaRPr>
          </a:p>
          <a:p>
            <a:r>
              <a:rPr kumimoji="1" lang="en-US" altLang="ja-JP" sz="1200" b="0" kern="1200" dirty="0">
                <a:solidFill>
                  <a:schemeClr val="tx1"/>
                </a:solidFill>
                <a:effectLst/>
                <a:latin typeface="+mn-lt"/>
                <a:ea typeface="+mn-ea"/>
                <a:cs typeface="+mn-cs"/>
              </a:rPr>
              <a:t>https://contents.nii.ac.jp/justice/overview</a:t>
            </a:r>
          </a:p>
          <a:p>
            <a:pPr marL="0" marR="0" lvl="0" indent="0" algn="l" defTabSz="1044657"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effectLst/>
              <a:latin typeface="+mn-lt"/>
              <a:ea typeface="+mn-ea"/>
              <a:cs typeface="+mn-cs"/>
            </a:endParaRPr>
          </a:p>
          <a:p>
            <a:r>
              <a:rPr kumimoji="1" lang="ja-JP" altLang="en-US" sz="1200" b="1" kern="1200" dirty="0">
                <a:solidFill>
                  <a:schemeClr val="tx1"/>
                </a:solidFill>
                <a:effectLst/>
                <a:latin typeface="+mn-lt"/>
                <a:ea typeface="+mn-ea"/>
                <a:cs typeface="+mn-cs"/>
              </a:rPr>
              <a:t>＜「電子資料契約実務必携　第</a:t>
            </a:r>
            <a:r>
              <a:rPr kumimoji="1" lang="en-US" altLang="ja-JP" sz="1200" b="1" kern="1200" dirty="0">
                <a:solidFill>
                  <a:schemeClr val="tx1"/>
                </a:solidFill>
                <a:effectLst/>
                <a:latin typeface="+mn-lt"/>
                <a:ea typeface="+mn-ea"/>
                <a:cs typeface="+mn-cs"/>
              </a:rPr>
              <a:t>2</a:t>
            </a:r>
            <a:r>
              <a:rPr kumimoji="1" lang="ja-JP" altLang="en-US" sz="1200" b="1" kern="1200" dirty="0">
                <a:solidFill>
                  <a:schemeClr val="tx1"/>
                </a:solidFill>
                <a:effectLst/>
                <a:latin typeface="+mn-lt"/>
                <a:ea typeface="+mn-ea"/>
                <a:cs typeface="+mn-cs"/>
              </a:rPr>
              <a:t>版」用語集より＞</a:t>
            </a:r>
            <a:endParaRPr kumimoji="1" lang="en-US" altLang="ja-JP" sz="1200" b="1" kern="1200" dirty="0">
              <a:solidFill>
                <a:schemeClr val="tx1"/>
              </a:solidFill>
              <a:effectLst/>
              <a:latin typeface="+mn-lt"/>
              <a:ea typeface="+mn-ea"/>
              <a:cs typeface="+mn-cs"/>
            </a:endParaRPr>
          </a:p>
          <a:p>
            <a:r>
              <a:rPr kumimoji="1" lang="en-US" altLang="ja-JP" sz="1200" b="1" u="none" strike="noStrike" kern="1200" dirty="0">
                <a:solidFill>
                  <a:schemeClr val="tx1"/>
                </a:solidFill>
                <a:effectLst/>
                <a:latin typeface="+mn-lt"/>
                <a:ea typeface="+mn-ea"/>
                <a:cs typeface="+mn-cs"/>
              </a:rPr>
              <a:t>JUSTICE</a:t>
            </a:r>
            <a:r>
              <a:rPr kumimoji="1" lang="ja-JP" altLang="ja-JP" sz="1200" b="1" kern="1200" dirty="0">
                <a:solidFill>
                  <a:schemeClr val="tx1"/>
                </a:solidFill>
                <a:effectLst/>
                <a:latin typeface="+mn-lt"/>
                <a:ea typeface="+mn-ea"/>
                <a:cs typeface="+mn-cs"/>
              </a:rPr>
              <a:t>（</a:t>
            </a:r>
            <a:r>
              <a:rPr kumimoji="1" lang="en-US" altLang="ja-JP" sz="1200" b="1" u="sng" kern="1200" dirty="0">
                <a:solidFill>
                  <a:schemeClr val="tx1"/>
                </a:solidFill>
                <a:effectLst/>
                <a:latin typeface="+mn-lt"/>
                <a:ea typeface="+mn-ea"/>
                <a:cs typeface="+mn-cs"/>
              </a:rPr>
              <a:t>J</a:t>
            </a:r>
            <a:r>
              <a:rPr kumimoji="1" lang="en-US" altLang="ja-JP" sz="1200" b="1" kern="1200" dirty="0">
                <a:solidFill>
                  <a:schemeClr val="tx1"/>
                </a:solidFill>
                <a:effectLst/>
                <a:latin typeface="+mn-lt"/>
                <a:ea typeface="+mn-ea"/>
                <a:cs typeface="+mn-cs"/>
              </a:rPr>
              <a:t>apan Alliance of </a:t>
            </a:r>
            <a:r>
              <a:rPr kumimoji="1" lang="en-US" altLang="ja-JP" sz="1200" b="1" u="sng" kern="1200" dirty="0">
                <a:solidFill>
                  <a:schemeClr val="tx1"/>
                </a:solidFill>
                <a:effectLst/>
                <a:latin typeface="+mn-lt"/>
                <a:ea typeface="+mn-ea"/>
                <a:cs typeface="+mn-cs"/>
              </a:rPr>
              <a:t>U</a:t>
            </a:r>
            <a:r>
              <a:rPr kumimoji="1" lang="en-US" altLang="ja-JP" sz="1200" b="1" kern="1200" dirty="0">
                <a:solidFill>
                  <a:schemeClr val="tx1"/>
                </a:solidFill>
                <a:effectLst/>
                <a:latin typeface="+mn-lt"/>
                <a:ea typeface="+mn-ea"/>
                <a:cs typeface="+mn-cs"/>
              </a:rPr>
              <a:t>niver</a:t>
            </a:r>
            <a:r>
              <a:rPr kumimoji="1" lang="en-US" altLang="ja-JP" sz="1200" b="1" u="sng" kern="1200" dirty="0">
                <a:solidFill>
                  <a:schemeClr val="tx1"/>
                </a:solidFill>
                <a:effectLst/>
                <a:latin typeface="+mn-lt"/>
                <a:ea typeface="+mn-ea"/>
                <a:cs typeface="+mn-cs"/>
              </a:rPr>
              <a:t>s</a:t>
            </a:r>
            <a:r>
              <a:rPr kumimoji="1" lang="en-US" altLang="ja-JP" sz="1200" b="1" kern="1200" dirty="0">
                <a:solidFill>
                  <a:schemeClr val="tx1"/>
                </a:solidFill>
                <a:effectLst/>
                <a:latin typeface="+mn-lt"/>
                <a:ea typeface="+mn-ea"/>
                <a:cs typeface="+mn-cs"/>
              </a:rPr>
              <a:t>i</a:t>
            </a:r>
            <a:r>
              <a:rPr kumimoji="1" lang="en-US" altLang="ja-JP" sz="1200" b="1" u="sng" kern="1200" dirty="0">
                <a:solidFill>
                  <a:schemeClr val="tx1"/>
                </a:solidFill>
                <a:effectLst/>
                <a:latin typeface="+mn-lt"/>
                <a:ea typeface="+mn-ea"/>
                <a:cs typeface="+mn-cs"/>
              </a:rPr>
              <a:t>t</a:t>
            </a:r>
            <a:r>
              <a:rPr kumimoji="1" lang="en-US" altLang="ja-JP" sz="1200" b="1" kern="1200" dirty="0">
                <a:solidFill>
                  <a:schemeClr val="tx1"/>
                </a:solidFill>
                <a:effectLst/>
                <a:latin typeface="+mn-lt"/>
                <a:ea typeface="+mn-ea"/>
                <a:cs typeface="+mn-cs"/>
              </a:rPr>
              <a:t>y L</a:t>
            </a:r>
            <a:r>
              <a:rPr kumimoji="1" lang="en-US" altLang="ja-JP" sz="1200" b="1" u="sng" kern="1200" dirty="0">
                <a:solidFill>
                  <a:schemeClr val="tx1"/>
                </a:solidFill>
                <a:effectLst/>
                <a:latin typeface="+mn-lt"/>
                <a:ea typeface="+mn-ea"/>
                <a:cs typeface="+mn-cs"/>
              </a:rPr>
              <a:t>i</a:t>
            </a:r>
            <a:r>
              <a:rPr kumimoji="1" lang="en-US" altLang="ja-JP" sz="1200" b="1" kern="1200" dirty="0">
                <a:solidFill>
                  <a:schemeClr val="tx1"/>
                </a:solidFill>
                <a:effectLst/>
                <a:latin typeface="+mn-lt"/>
                <a:ea typeface="+mn-ea"/>
                <a:cs typeface="+mn-cs"/>
              </a:rPr>
              <a:t>brary </a:t>
            </a:r>
            <a:r>
              <a:rPr kumimoji="1" lang="en-US" altLang="ja-JP" sz="1200" b="1" u="sng" kern="1200" dirty="0">
                <a:solidFill>
                  <a:schemeClr val="tx1"/>
                </a:solidFill>
                <a:effectLst/>
                <a:latin typeface="+mn-lt"/>
                <a:ea typeface="+mn-ea"/>
                <a:cs typeface="+mn-cs"/>
              </a:rPr>
              <a:t>C</a:t>
            </a:r>
            <a:r>
              <a:rPr kumimoji="1" lang="en-US" altLang="ja-JP" sz="1200" b="1" kern="1200" dirty="0">
                <a:solidFill>
                  <a:schemeClr val="tx1"/>
                </a:solidFill>
                <a:effectLst/>
                <a:latin typeface="+mn-lt"/>
                <a:ea typeface="+mn-ea"/>
                <a:cs typeface="+mn-cs"/>
              </a:rPr>
              <a:t>onsortia for </a:t>
            </a:r>
            <a:r>
              <a:rPr kumimoji="1" lang="en-US" altLang="ja-JP" sz="1200" b="1" u="sng" kern="1200" dirty="0">
                <a:solidFill>
                  <a:schemeClr val="tx1"/>
                </a:solidFill>
                <a:effectLst/>
                <a:latin typeface="+mn-lt"/>
                <a:ea typeface="+mn-ea"/>
                <a:cs typeface="+mn-cs"/>
              </a:rPr>
              <a:t>E</a:t>
            </a:r>
            <a:r>
              <a:rPr kumimoji="1" lang="en-US" altLang="ja-JP" sz="1200" b="1" kern="1200" dirty="0">
                <a:solidFill>
                  <a:schemeClr val="tx1"/>
                </a:solidFill>
                <a:effectLst/>
                <a:latin typeface="+mn-lt"/>
                <a:ea typeface="+mn-ea"/>
                <a:cs typeface="+mn-cs"/>
              </a:rPr>
              <a:t>-Resources</a:t>
            </a:r>
            <a:r>
              <a:rPr kumimoji="1" lang="ja-JP" altLang="ja-JP" sz="1200" b="1" kern="1200" dirty="0">
                <a:solidFill>
                  <a:schemeClr val="tx1"/>
                </a:solidFill>
                <a:effectLst/>
                <a:latin typeface="+mn-lt"/>
                <a:ea typeface="+mn-ea"/>
                <a:cs typeface="+mn-cs"/>
              </a:rPr>
              <a:t>） ＜じゃすてぃす＞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大学図書館コンソーシアム連合。国公私立大学図書館協力委員会と国立情報学研究所との間で</a:t>
            </a:r>
            <a:r>
              <a:rPr kumimoji="1" lang="en-US" altLang="ja-JP" sz="1200" kern="1200" dirty="0">
                <a:solidFill>
                  <a:schemeClr val="tx1"/>
                </a:solidFill>
                <a:effectLst/>
                <a:latin typeface="+mn-lt"/>
                <a:ea typeface="+mn-ea"/>
                <a:cs typeface="+mn-cs"/>
              </a:rPr>
              <a:t>2010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13</a:t>
            </a:r>
            <a:r>
              <a:rPr kumimoji="1" lang="ja-JP" altLang="ja-JP" sz="1200" kern="1200" dirty="0">
                <a:solidFill>
                  <a:schemeClr val="tx1"/>
                </a:solidFill>
                <a:effectLst/>
                <a:latin typeface="+mn-lt"/>
                <a:ea typeface="+mn-ea"/>
                <a:cs typeface="+mn-cs"/>
              </a:rPr>
              <a:t>日に締結された『連携・協力の推進に関する協定書』の趣旨に基づき</a:t>
            </a:r>
            <a:r>
              <a:rPr kumimoji="1" lang="en-US" altLang="ja-JP" sz="1200" kern="1200" dirty="0">
                <a:solidFill>
                  <a:schemeClr val="tx1"/>
                </a:solidFill>
                <a:effectLst/>
                <a:latin typeface="+mn-lt"/>
                <a:ea typeface="+mn-ea"/>
                <a:cs typeface="+mn-cs"/>
              </a:rPr>
              <a:t>2011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日に発足した。それまでの</a:t>
            </a:r>
            <a:r>
              <a:rPr kumimoji="1" lang="en-US" altLang="ja-JP" sz="1200" u="none" strike="noStrike" kern="1200" dirty="0" err="1">
                <a:solidFill>
                  <a:schemeClr val="tx1"/>
                </a:solidFill>
                <a:effectLst/>
                <a:latin typeface="+mn-lt"/>
                <a:ea typeface="+mn-ea"/>
                <a:cs typeface="+mn-cs"/>
                <a:hlinkClick r:id="rId3" action="ppaction://hlinkfile"/>
              </a:rPr>
              <a:t>JANULコンソーシアム</a:t>
            </a:r>
            <a:r>
              <a:rPr kumimoji="1" lang="ja-JP" altLang="ja-JP" sz="1200" kern="1200" dirty="0">
                <a:solidFill>
                  <a:schemeClr val="tx1"/>
                </a:solidFill>
                <a:effectLst/>
                <a:latin typeface="+mn-lt"/>
                <a:ea typeface="+mn-ea"/>
                <a:cs typeface="+mn-cs"/>
              </a:rPr>
              <a:t>と</a:t>
            </a:r>
            <a:r>
              <a:rPr kumimoji="1" lang="en-US" altLang="ja-JP" sz="1200" u="none" strike="noStrike" kern="1200" dirty="0">
                <a:solidFill>
                  <a:schemeClr val="tx1"/>
                </a:solidFill>
                <a:effectLst/>
                <a:latin typeface="+mn-lt"/>
                <a:ea typeface="+mn-ea"/>
                <a:cs typeface="+mn-cs"/>
                <a:hlinkClick r:id="rId4" action="ppaction://hlinkfile"/>
              </a:rPr>
              <a:t>PULC</a:t>
            </a:r>
            <a:r>
              <a:rPr kumimoji="1" lang="ja-JP" altLang="ja-JP" sz="1200" kern="1200" dirty="0" err="1">
                <a:solidFill>
                  <a:schemeClr val="tx1"/>
                </a:solidFill>
                <a:effectLst/>
                <a:latin typeface="+mn-lt"/>
                <a:ea typeface="+mn-ea"/>
                <a:cs typeface="+mn-cs"/>
              </a:rPr>
              <a:t>とを統</a:t>
            </a:r>
            <a:r>
              <a:rPr kumimoji="1" lang="ja-JP" altLang="ja-JP" sz="1200" kern="1200" dirty="0">
                <a:solidFill>
                  <a:schemeClr val="tx1"/>
                </a:solidFill>
                <a:effectLst/>
                <a:latin typeface="+mn-lt"/>
                <a:ea typeface="+mn-ea"/>
                <a:cs typeface="+mn-cs"/>
              </a:rPr>
              <a:t>合した</a:t>
            </a:r>
            <a:r>
              <a:rPr kumimoji="1" lang="en-US" altLang="ja-JP" sz="1200" u="none" strike="noStrike" kern="1200" dirty="0" err="1">
                <a:solidFill>
                  <a:schemeClr val="tx1"/>
                </a:solidFill>
                <a:effectLst/>
                <a:latin typeface="+mn-lt"/>
                <a:ea typeface="+mn-ea"/>
                <a:cs typeface="+mn-cs"/>
                <a:hlinkClick r:id="rId5" action="ppaction://hlinkfile"/>
              </a:rPr>
              <a:t>コンソーシアム</a:t>
            </a:r>
            <a:r>
              <a:rPr kumimoji="1" lang="ja-JP" altLang="ja-JP" sz="1200" kern="1200" dirty="0" err="1">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39</a:t>
            </a:fld>
            <a:endParaRPr kumimoji="1" lang="ja-JP" altLang="en-US"/>
          </a:p>
        </p:txBody>
      </p:sp>
    </p:spTree>
    <p:extLst>
      <p:ext uri="{BB962C8B-B14F-4D97-AF65-F5344CB8AC3E}">
        <p14:creationId xmlns:p14="http://schemas.microsoft.com/office/powerpoint/2010/main" val="3934749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n-lt"/>
                <a:ea typeface="+mn-ea"/>
                <a:cs typeface="+mn-cs"/>
              </a:rPr>
              <a:t>JUSTICE</a:t>
            </a:r>
            <a:r>
              <a:rPr kumimoji="1" lang="ja-JP" altLang="en-US" sz="1200" b="1" kern="1200" dirty="0">
                <a:solidFill>
                  <a:schemeClr val="tx1"/>
                </a:solidFill>
                <a:effectLst/>
                <a:latin typeface="+mn-lt"/>
                <a:ea typeface="+mn-ea"/>
                <a:cs typeface="+mn-cs"/>
              </a:rPr>
              <a:t>ウェブページ＞組織＞</a:t>
            </a:r>
            <a:r>
              <a:rPr kumimoji="1" lang="ja-JP" altLang="en-US" sz="1200" b="1" i="0" kern="1200" dirty="0">
                <a:solidFill>
                  <a:schemeClr val="tx1"/>
                </a:solidFill>
                <a:effectLst/>
                <a:latin typeface="+mn-lt"/>
                <a:ea typeface="+mn-ea"/>
                <a:cs typeface="+mn-cs"/>
              </a:rPr>
              <a:t>組織と運営</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tx1"/>
                </a:solidFill>
                <a:effectLst/>
                <a:latin typeface="+mn-lt"/>
                <a:ea typeface="+mn-ea"/>
                <a:cs typeface="+mn-cs"/>
              </a:rPr>
              <a:t>https://contents.nii.ac.jp/justice/org#org</a:t>
            </a:r>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40</a:t>
            </a:fld>
            <a:endParaRPr kumimoji="1" lang="ja-JP" altLang="en-US"/>
          </a:p>
        </p:txBody>
      </p:sp>
    </p:spTree>
    <p:extLst>
      <p:ext uri="{BB962C8B-B14F-4D97-AF65-F5344CB8AC3E}">
        <p14:creationId xmlns:p14="http://schemas.microsoft.com/office/powerpoint/2010/main" val="1911837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n-lt"/>
                <a:ea typeface="+mn-ea"/>
                <a:cs typeface="+mn-cs"/>
              </a:rPr>
              <a:t>JUSTICE</a:t>
            </a:r>
            <a:r>
              <a:rPr kumimoji="1" lang="ja-JP" altLang="en-US" sz="1200" b="1" kern="1200" dirty="0">
                <a:solidFill>
                  <a:schemeClr val="tx1"/>
                </a:solidFill>
                <a:effectLst/>
                <a:latin typeface="+mn-lt"/>
                <a:ea typeface="+mn-ea"/>
                <a:cs typeface="+mn-cs"/>
              </a:rPr>
              <a:t>ウェブページ＞組織</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tx1"/>
                </a:solidFill>
                <a:effectLst/>
                <a:latin typeface="+mn-lt"/>
                <a:ea typeface="+mn-ea"/>
                <a:cs typeface="+mn-cs"/>
              </a:rPr>
              <a:t>https://contents.nii.ac.jp/justice/org</a:t>
            </a:r>
          </a:p>
          <a:p>
            <a:pPr marL="0" marR="0" lvl="0" indent="0" algn="l" defTabSz="1044657"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n-lt"/>
                <a:ea typeface="+mn-ea"/>
                <a:cs typeface="+mn-cs"/>
              </a:rPr>
              <a:t>JUSTICE</a:t>
            </a:r>
            <a:r>
              <a:rPr kumimoji="1" lang="ja-JP" altLang="en-US" sz="1200" b="1" kern="1200" dirty="0">
                <a:solidFill>
                  <a:schemeClr val="tx1"/>
                </a:solidFill>
                <a:effectLst/>
                <a:latin typeface="+mn-lt"/>
                <a:ea typeface="+mn-ea"/>
                <a:cs typeface="+mn-cs"/>
              </a:rPr>
              <a:t>ウェブページ＞規程類</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tx1"/>
                </a:solidFill>
                <a:effectLst/>
                <a:latin typeface="+mn-lt"/>
                <a:ea typeface="+mn-ea"/>
                <a:cs typeface="+mn-cs"/>
              </a:rPr>
              <a:t>https://contents.nii.ac.jp/justice/rules</a:t>
            </a:r>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41</a:t>
            </a:fld>
            <a:endParaRPr kumimoji="1" lang="ja-JP" altLang="en-US"/>
          </a:p>
        </p:txBody>
      </p:sp>
    </p:spTree>
    <p:extLst>
      <p:ext uri="{BB962C8B-B14F-4D97-AF65-F5344CB8AC3E}">
        <p14:creationId xmlns:p14="http://schemas.microsoft.com/office/powerpoint/2010/main" val="2038319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0"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n-lt"/>
                <a:ea typeface="+mn-ea"/>
                <a:cs typeface="+mn-cs"/>
              </a:rPr>
              <a:t>JUSTICE</a:t>
            </a:r>
            <a:r>
              <a:rPr kumimoji="1" lang="ja-JP" altLang="en-US" sz="1200" b="1" kern="1200" dirty="0">
                <a:solidFill>
                  <a:schemeClr val="tx1"/>
                </a:solidFill>
                <a:effectLst/>
                <a:latin typeface="+mn-lt"/>
                <a:ea typeface="+mn-ea"/>
                <a:cs typeface="+mn-cs"/>
              </a:rPr>
              <a:t>ウェブページ＞会員館一覧</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tx1"/>
                </a:solidFill>
                <a:effectLst/>
                <a:latin typeface="+mn-lt"/>
                <a:ea typeface="+mn-ea"/>
                <a:cs typeface="+mn-cs"/>
              </a:rPr>
              <a:t>https://contents.nii.ac.jp/justice/member</a:t>
            </a:r>
          </a:p>
          <a:p>
            <a:pPr marL="0" marR="0" lvl="0" indent="0" algn="l" defTabSz="1044657"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n-lt"/>
                <a:ea typeface="+mn-ea"/>
                <a:cs typeface="+mn-cs"/>
              </a:rPr>
              <a:t>JUSTICE</a:t>
            </a:r>
            <a:r>
              <a:rPr kumimoji="1" lang="ja-JP" altLang="en-US" sz="1200" b="1" kern="1200" dirty="0">
                <a:solidFill>
                  <a:schemeClr val="tx1"/>
                </a:solidFill>
                <a:effectLst/>
                <a:latin typeface="+mn-lt"/>
                <a:ea typeface="+mn-ea"/>
                <a:cs typeface="+mn-cs"/>
              </a:rPr>
              <a:t>ウェブページ＞規程類</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tx1"/>
                </a:solidFill>
                <a:effectLst/>
                <a:latin typeface="+mn-lt"/>
                <a:ea typeface="+mn-ea"/>
                <a:cs typeface="+mn-cs"/>
              </a:rPr>
              <a:t>https://contents.nii.ac.jp/justice/rules</a:t>
            </a:r>
          </a:p>
          <a:p>
            <a:pPr marL="0" marR="0" lvl="0" indent="0" algn="l" defTabSz="1044657"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n-lt"/>
                <a:ea typeface="+mn-ea"/>
                <a:cs typeface="+mn-cs"/>
              </a:rPr>
              <a:t>JUSTICE</a:t>
            </a:r>
            <a:r>
              <a:rPr kumimoji="1" lang="ja-JP" altLang="en-US" sz="1200" b="1" kern="1200" dirty="0">
                <a:solidFill>
                  <a:schemeClr val="tx1"/>
                </a:solidFill>
                <a:effectLst/>
                <a:latin typeface="+mn-lt"/>
                <a:ea typeface="+mn-ea"/>
                <a:cs typeface="+mn-cs"/>
              </a:rPr>
              <a:t>ウェブページ＞会員館限定＞</a:t>
            </a:r>
            <a:r>
              <a:rPr kumimoji="1" lang="ja-JP" altLang="en-US" sz="1200" b="1" i="0" kern="1200" dirty="0">
                <a:solidFill>
                  <a:schemeClr val="tx1"/>
                </a:solidFill>
                <a:effectLst/>
                <a:latin typeface="+mn-lt"/>
                <a:ea typeface="+mn-ea"/>
                <a:cs typeface="+mn-cs"/>
              </a:rPr>
              <a:t>会費関連資料＞</a:t>
            </a:r>
            <a:r>
              <a:rPr kumimoji="1" lang="en-US" altLang="zh-TW" sz="1200" b="1" i="0" kern="1200" dirty="0">
                <a:solidFill>
                  <a:schemeClr val="tx1"/>
                </a:solidFill>
                <a:effectLst/>
                <a:latin typeface="+mn-lt"/>
                <a:ea typeface="+mn-ea"/>
                <a:cs typeface="+mn-cs"/>
              </a:rPr>
              <a:t>JUSTICE</a:t>
            </a:r>
            <a:r>
              <a:rPr kumimoji="1" lang="zh-TW" altLang="en-US" sz="1200" b="1" i="0" kern="1200" dirty="0">
                <a:solidFill>
                  <a:schemeClr val="tx1"/>
                </a:solidFill>
                <a:effectLst/>
                <a:latin typeface="+mn-lt"/>
                <a:ea typeface="+mn-ea"/>
                <a:cs typeface="+mn-cs"/>
              </a:rPr>
              <a:t>会員館会費額一覧</a:t>
            </a:r>
            <a:endParaRPr kumimoji="1" lang="en-US" altLang="zh-TW" sz="1200" b="1" i="0"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tx1"/>
                </a:solidFill>
                <a:effectLst/>
                <a:latin typeface="+mn-lt"/>
                <a:ea typeface="+mn-ea"/>
                <a:cs typeface="+mn-cs"/>
              </a:rPr>
              <a:t>https://contents.nii.ac.jp/justice/staff/document</a:t>
            </a:r>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42</a:t>
            </a:fld>
            <a:endParaRPr kumimoji="1" lang="ja-JP" altLang="en-US"/>
          </a:p>
        </p:txBody>
      </p:sp>
    </p:spTree>
    <p:extLst>
      <p:ext uri="{BB962C8B-B14F-4D97-AF65-F5344CB8AC3E}">
        <p14:creationId xmlns:p14="http://schemas.microsoft.com/office/powerpoint/2010/main" val="30720670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n-lt"/>
                <a:ea typeface="+mn-ea"/>
                <a:cs typeface="+mn-cs"/>
              </a:rPr>
              <a:t>JUSTICE</a:t>
            </a:r>
            <a:r>
              <a:rPr kumimoji="1" lang="ja-JP" altLang="en-US" sz="1200" b="1" kern="1200" dirty="0">
                <a:solidFill>
                  <a:schemeClr val="tx1"/>
                </a:solidFill>
                <a:effectLst/>
                <a:latin typeface="+mn-lt"/>
                <a:ea typeface="+mn-ea"/>
                <a:cs typeface="+mn-cs"/>
              </a:rPr>
              <a:t>ウェブページ＞組織＞</a:t>
            </a:r>
            <a:r>
              <a:rPr kumimoji="1" lang="ja-JP" altLang="en-US" sz="1200" b="1" i="0" kern="1200" dirty="0">
                <a:solidFill>
                  <a:schemeClr val="tx1"/>
                </a:solidFill>
                <a:effectLst/>
                <a:latin typeface="+mn-lt"/>
                <a:ea typeface="+mn-ea"/>
                <a:cs typeface="+mn-cs"/>
              </a:rPr>
              <a:t>会議体・運営委員会等</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tx1"/>
                </a:solidFill>
                <a:effectLst/>
                <a:latin typeface="+mn-lt"/>
                <a:ea typeface="+mn-ea"/>
                <a:cs typeface="+mn-cs"/>
              </a:rPr>
              <a:t>https://contents.nii.ac.jp/justice/org#conference</a:t>
            </a:r>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43</a:t>
            </a:fld>
            <a:endParaRPr kumimoji="1" lang="ja-JP" altLang="en-US"/>
          </a:p>
        </p:txBody>
      </p:sp>
    </p:spTree>
    <p:extLst>
      <p:ext uri="{BB962C8B-B14F-4D97-AF65-F5344CB8AC3E}">
        <p14:creationId xmlns:p14="http://schemas.microsoft.com/office/powerpoint/2010/main" val="3646612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JUSTICE</a:t>
            </a:r>
            <a:r>
              <a:rPr kumimoji="1" lang="ja-JP" altLang="en-US" sz="1200" b="1" kern="1200" dirty="0">
                <a:solidFill>
                  <a:schemeClr val="tx1"/>
                </a:solidFill>
                <a:effectLst/>
                <a:latin typeface="+mn-lt"/>
                <a:ea typeface="+mn-ea"/>
                <a:cs typeface="+mn-cs"/>
              </a:rPr>
              <a:t>ウェブページ＞ドキュメント＞各種統計</a:t>
            </a:r>
            <a:endParaRPr kumimoji="1" lang="en-US" altLang="ja-JP" sz="1200" b="1" kern="1200" dirty="0">
              <a:solidFill>
                <a:schemeClr val="tx1"/>
              </a:solidFill>
              <a:effectLst/>
              <a:latin typeface="+mn-lt"/>
              <a:ea typeface="+mn-ea"/>
              <a:cs typeface="+mn-cs"/>
            </a:endParaRPr>
          </a:p>
          <a:p>
            <a:r>
              <a:rPr kumimoji="1" lang="en-US" altLang="ja-JP" sz="1200" b="0" kern="1200" dirty="0">
                <a:solidFill>
                  <a:schemeClr val="tx1"/>
                </a:solidFill>
                <a:effectLst/>
                <a:latin typeface="+mn-lt"/>
                <a:ea typeface="+mn-ea"/>
                <a:cs typeface="+mn-cs"/>
              </a:rPr>
              <a:t>https://contents.nii.ac.jp/justice/documents#statistics</a:t>
            </a:r>
          </a:p>
          <a:p>
            <a:endParaRPr kumimoji="1" lang="en-US" altLang="ja-JP" sz="1200" b="1" kern="1200" dirty="0">
              <a:solidFill>
                <a:schemeClr val="tx1"/>
              </a:solidFill>
              <a:effectLst/>
              <a:latin typeface="+mn-lt"/>
              <a:ea typeface="+mn-ea"/>
              <a:cs typeface="+mn-cs"/>
            </a:endParaRPr>
          </a:p>
          <a:p>
            <a:r>
              <a:rPr kumimoji="1" lang="ja-JP" altLang="en-US" sz="1200" b="1" kern="1200" dirty="0">
                <a:solidFill>
                  <a:schemeClr val="tx1"/>
                </a:solidFill>
                <a:effectLst/>
                <a:latin typeface="+mn-lt"/>
                <a:ea typeface="+mn-ea"/>
                <a:cs typeface="+mn-cs"/>
              </a:rPr>
              <a:t>＜「電子資料契約実務必携　第</a:t>
            </a:r>
            <a:r>
              <a:rPr kumimoji="1" lang="en-US" altLang="ja-JP" sz="1200" b="1" kern="1200" dirty="0">
                <a:solidFill>
                  <a:schemeClr val="tx1"/>
                </a:solidFill>
                <a:effectLst/>
                <a:latin typeface="+mn-lt"/>
                <a:ea typeface="+mn-ea"/>
                <a:cs typeface="+mn-cs"/>
              </a:rPr>
              <a:t>2</a:t>
            </a:r>
            <a:r>
              <a:rPr kumimoji="1" lang="ja-JP" altLang="en-US" sz="1200" b="1" kern="1200" dirty="0">
                <a:solidFill>
                  <a:schemeClr val="tx1"/>
                </a:solidFill>
                <a:effectLst/>
                <a:latin typeface="+mn-lt"/>
                <a:ea typeface="+mn-ea"/>
                <a:cs typeface="+mn-cs"/>
              </a:rPr>
              <a:t>版」用語集より＞</a:t>
            </a:r>
            <a:endParaRPr kumimoji="1" lang="en-US" altLang="ja-JP" sz="1200" b="1"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シリアルズ・クライシス（</a:t>
            </a:r>
            <a:r>
              <a:rPr kumimoji="1" lang="en-US" altLang="ja-JP" sz="1200" b="1" kern="1200" dirty="0">
                <a:solidFill>
                  <a:schemeClr val="tx1"/>
                </a:solidFill>
                <a:effectLst/>
                <a:latin typeface="+mn-lt"/>
                <a:ea typeface="+mn-ea"/>
                <a:cs typeface="+mn-cs"/>
              </a:rPr>
              <a:t>Serials Crisis</a:t>
            </a:r>
            <a:r>
              <a:rPr kumimoji="1" lang="ja-JP" altLang="ja-JP" sz="1200" b="1"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1980</a:t>
            </a:r>
            <a:r>
              <a:rPr kumimoji="1" lang="ja-JP" altLang="en-US" sz="1200" kern="1200" dirty="0">
                <a:solidFill>
                  <a:schemeClr val="tx1"/>
                </a:solidFill>
                <a:effectLst/>
                <a:latin typeface="+mn-lt"/>
                <a:ea typeface="+mn-ea"/>
                <a:cs typeface="+mn-cs"/>
              </a:rPr>
              <a:t>年代，欧米を中心に</a:t>
            </a:r>
            <a:r>
              <a:rPr kumimoji="1" lang="en-US" altLang="ja-JP" sz="1200" kern="1200" dirty="0">
                <a:solidFill>
                  <a:schemeClr val="tx1"/>
                </a:solidFill>
                <a:effectLst/>
                <a:latin typeface="+mn-lt"/>
                <a:ea typeface="+mn-ea"/>
                <a:cs typeface="+mn-cs"/>
              </a:rPr>
              <a:t>STM</a:t>
            </a:r>
            <a:r>
              <a:rPr kumimoji="1" lang="ja-JP" altLang="en-US" sz="1200" kern="1200" dirty="0">
                <a:solidFill>
                  <a:schemeClr val="tx1"/>
                </a:solidFill>
                <a:effectLst/>
                <a:latin typeface="+mn-lt"/>
                <a:ea typeface="+mn-ea"/>
                <a:cs typeface="+mn-cs"/>
              </a:rPr>
              <a:t>（科学・技術・医学）分野の学術雑誌の価格は毎年</a:t>
            </a:r>
            <a:r>
              <a:rPr kumimoji="1" lang="en-US" altLang="ja-JP" sz="1200" kern="1200" dirty="0">
                <a:solidFill>
                  <a:schemeClr val="tx1"/>
                </a:solidFill>
                <a:effectLst/>
                <a:latin typeface="+mn-lt"/>
                <a:ea typeface="+mn-ea"/>
                <a:cs typeface="+mn-cs"/>
              </a:rPr>
              <a:t>2</a:t>
            </a:r>
            <a:r>
              <a:rPr kumimoji="1" lang="ja-JP" altLang="en-US" sz="1200" kern="1200" dirty="0">
                <a:solidFill>
                  <a:schemeClr val="tx1"/>
                </a:solidFill>
                <a:effectLst/>
                <a:latin typeface="+mn-lt"/>
                <a:ea typeface="+mn-ea"/>
                <a:cs typeface="+mn-cs"/>
              </a:rPr>
              <a:t>桁にも達する上昇率で値上がりを続け，その結果，個人購読や大学図書館における購読が減少し，購読者数の減少がさらなる価格の高騰を招くという閉塞状況が発生して「シリアルズ・クライシス」と呼ばれた。日本では，外国雑誌の購読の判断が学部，学科，講座，教員単位で相互調整なしに独立して行われていたため，コア・ジャーナルを多くの大学で継続購読し，レア・ジャーナルが購読中止された結果，表立った変化は</a:t>
            </a:r>
            <a:r>
              <a:rPr kumimoji="1" lang="en-US" altLang="ja-JP" sz="1200" kern="1200" dirty="0">
                <a:solidFill>
                  <a:schemeClr val="tx1"/>
                </a:solidFill>
                <a:effectLst/>
                <a:latin typeface="+mn-lt"/>
                <a:ea typeface="+mn-ea"/>
                <a:cs typeface="+mn-cs"/>
              </a:rPr>
              <a:t>1990</a:t>
            </a:r>
            <a:r>
              <a:rPr kumimoji="1" lang="ja-JP" altLang="en-US" sz="1200" kern="1200" dirty="0">
                <a:solidFill>
                  <a:schemeClr val="tx1"/>
                </a:solidFill>
                <a:effectLst/>
                <a:latin typeface="+mn-lt"/>
                <a:ea typeface="+mn-ea"/>
                <a:cs typeface="+mn-cs"/>
              </a:rPr>
              <a:t>年代になって，全体としての外国雑誌のタイトル数が激減するという形で現出した（大学図書館において購入する外国雑誌のタイトル数は，</a:t>
            </a:r>
            <a:r>
              <a:rPr kumimoji="1" lang="en-US" altLang="ja-JP" sz="1200" kern="1200" dirty="0">
                <a:solidFill>
                  <a:schemeClr val="tx1"/>
                </a:solidFill>
                <a:effectLst/>
                <a:latin typeface="+mn-lt"/>
                <a:ea typeface="+mn-ea"/>
                <a:cs typeface="+mn-cs"/>
              </a:rPr>
              <a:t>1988</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1989</a:t>
            </a:r>
            <a:r>
              <a:rPr kumimoji="1" lang="ja-JP" altLang="en-US" sz="1200" kern="1200" dirty="0">
                <a:solidFill>
                  <a:schemeClr val="tx1"/>
                </a:solidFill>
                <a:effectLst/>
                <a:latin typeface="+mn-lt"/>
                <a:ea typeface="+mn-ea"/>
                <a:cs typeface="+mn-cs"/>
              </a:rPr>
              <a:t>年，日本全体で</a:t>
            </a:r>
            <a:r>
              <a:rPr kumimoji="1" lang="en-US" altLang="ja-JP" sz="1200" kern="1200" dirty="0">
                <a:solidFill>
                  <a:schemeClr val="tx1"/>
                </a:solidFill>
                <a:effectLst/>
                <a:latin typeface="+mn-lt"/>
                <a:ea typeface="+mn-ea"/>
                <a:cs typeface="+mn-cs"/>
              </a:rPr>
              <a:t>4</a:t>
            </a:r>
            <a:r>
              <a:rPr kumimoji="1" lang="ja-JP" altLang="en-US" sz="1200" kern="1200" dirty="0">
                <a:solidFill>
                  <a:schemeClr val="tx1"/>
                </a:solidFill>
                <a:effectLst/>
                <a:latin typeface="+mn-lt"/>
                <a:ea typeface="+mn-ea"/>
                <a:cs typeface="+mn-cs"/>
              </a:rPr>
              <a:t>万タイトル弱を購入していたが，</a:t>
            </a:r>
            <a:r>
              <a:rPr kumimoji="1" lang="en-US" altLang="ja-JP" sz="1200" kern="1200" dirty="0">
                <a:solidFill>
                  <a:schemeClr val="tx1"/>
                </a:solidFill>
                <a:effectLst/>
                <a:latin typeface="+mn-lt"/>
                <a:ea typeface="+mn-ea"/>
                <a:cs typeface="+mn-cs"/>
              </a:rPr>
              <a:t>1997</a:t>
            </a:r>
            <a:r>
              <a:rPr kumimoji="1" lang="ja-JP" altLang="en-US" sz="1200" kern="1200" dirty="0">
                <a:solidFill>
                  <a:schemeClr val="tx1"/>
                </a:solidFill>
                <a:effectLst/>
                <a:latin typeface="+mn-lt"/>
                <a:ea typeface="+mn-ea"/>
                <a:cs typeface="+mn-cs"/>
              </a:rPr>
              <a:t>年の段階では，</a:t>
            </a:r>
            <a:r>
              <a:rPr kumimoji="1" lang="en-US" altLang="ja-JP" sz="1200" kern="1200" dirty="0">
                <a:solidFill>
                  <a:schemeClr val="tx1"/>
                </a:solidFill>
                <a:effectLst/>
                <a:latin typeface="+mn-lt"/>
                <a:ea typeface="+mn-ea"/>
                <a:cs typeface="+mn-cs"/>
              </a:rPr>
              <a:t>2</a:t>
            </a:r>
            <a:r>
              <a:rPr kumimoji="1" lang="ja-JP" altLang="en-US" sz="1200" kern="1200" dirty="0">
                <a:solidFill>
                  <a:schemeClr val="tx1"/>
                </a:solidFill>
                <a:effectLst/>
                <a:latin typeface="+mn-lt"/>
                <a:ea typeface="+mn-ea"/>
                <a:cs typeface="+mn-cs"/>
              </a:rPr>
              <a:t>万タイトル強にまで減少した）。この状況を「日本版シリアルズ・クライシス」と呼ぶ。</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7</a:t>
            </a:fld>
            <a:endParaRPr kumimoji="1" lang="ja-JP" altLang="en-US"/>
          </a:p>
        </p:txBody>
      </p:sp>
    </p:spTree>
    <p:extLst>
      <p:ext uri="{BB962C8B-B14F-4D97-AF65-F5344CB8AC3E}">
        <p14:creationId xmlns:p14="http://schemas.microsoft.com/office/powerpoint/2010/main" val="3617560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n-lt"/>
                <a:ea typeface="+mn-ea"/>
                <a:cs typeface="+mn-cs"/>
              </a:rPr>
              <a:t>JUSTICE</a:t>
            </a:r>
            <a:r>
              <a:rPr kumimoji="1" lang="ja-JP" altLang="en-US" sz="1200" b="1" kern="1200" dirty="0">
                <a:solidFill>
                  <a:schemeClr val="tx1"/>
                </a:solidFill>
                <a:effectLst/>
                <a:latin typeface="+mn-lt"/>
                <a:ea typeface="+mn-ea"/>
                <a:cs typeface="+mn-cs"/>
              </a:rPr>
              <a:t>ウェブページ＞規程類＞活動報告</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tx1"/>
                </a:solidFill>
                <a:effectLst/>
                <a:latin typeface="+mn-lt"/>
                <a:ea typeface="+mn-ea"/>
                <a:cs typeface="+mn-cs"/>
              </a:rPr>
              <a:t>https://contents.nii.ac.jp/justice/overview</a:t>
            </a:r>
          </a:p>
          <a:p>
            <a:pPr marL="0" marR="0" lvl="0" indent="0" algn="l" defTabSz="1044657"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n-lt"/>
                <a:ea typeface="+mn-ea"/>
                <a:cs typeface="+mn-cs"/>
              </a:rPr>
              <a:t>JUSTICE</a:t>
            </a:r>
            <a:r>
              <a:rPr kumimoji="1" lang="ja-JP" altLang="en-US" sz="1200" b="1" kern="1200" dirty="0">
                <a:solidFill>
                  <a:schemeClr val="tx1"/>
                </a:solidFill>
                <a:effectLst/>
                <a:latin typeface="+mn-lt"/>
                <a:ea typeface="+mn-ea"/>
                <a:cs typeface="+mn-cs"/>
              </a:rPr>
              <a:t>ウェブページ＞会員館限定＞出版社提案書・協議結果＞</a:t>
            </a:r>
            <a:r>
              <a:rPr kumimoji="1" lang="en-US" altLang="ja-JP" sz="1200" b="1" kern="1200" dirty="0">
                <a:solidFill>
                  <a:schemeClr val="tx1"/>
                </a:solidFill>
                <a:effectLst/>
                <a:latin typeface="+mn-lt"/>
                <a:ea typeface="+mn-ea"/>
                <a:cs typeface="+mn-cs"/>
              </a:rPr>
              <a:t>(</a:t>
            </a:r>
            <a:r>
              <a:rPr kumimoji="1" lang="ja-JP" altLang="en-US" sz="1200" b="1" kern="1200" dirty="0">
                <a:solidFill>
                  <a:schemeClr val="tx1"/>
                </a:solidFill>
                <a:effectLst/>
                <a:latin typeface="+mn-lt"/>
                <a:ea typeface="+mn-ea"/>
                <a:cs typeface="+mn-cs"/>
              </a:rPr>
              <a:t>各年度</a:t>
            </a:r>
            <a:r>
              <a:rPr kumimoji="1" lang="en-US" altLang="ja-JP" sz="1200" b="1" kern="1200" dirty="0">
                <a:solidFill>
                  <a:schemeClr val="tx1"/>
                </a:solidFill>
                <a:effectLst/>
                <a:latin typeface="+mn-lt"/>
                <a:ea typeface="+mn-ea"/>
                <a:cs typeface="+mn-cs"/>
              </a:rPr>
              <a:t>)</a:t>
            </a:r>
            <a:r>
              <a:rPr kumimoji="1" lang="ja-JP" altLang="en-US" sz="1200" b="1" kern="1200" dirty="0">
                <a:solidFill>
                  <a:schemeClr val="tx1"/>
                </a:solidFill>
                <a:effectLst/>
                <a:latin typeface="+mn-lt"/>
                <a:ea typeface="+mn-ea"/>
                <a:cs typeface="+mn-cs"/>
              </a:rPr>
              <a:t>コンソーシアム提案書　</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tx1"/>
                </a:solidFill>
                <a:effectLst/>
                <a:latin typeface="+mn-lt"/>
                <a:ea typeface="+mn-ea"/>
                <a:cs typeface="+mn-cs"/>
              </a:rPr>
              <a:t>https://contents.nii.ac.jp/justice/staff/publisher</a:t>
            </a:r>
          </a:p>
          <a:p>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44</a:t>
            </a:fld>
            <a:endParaRPr kumimoji="1" lang="ja-JP" altLang="en-US"/>
          </a:p>
        </p:txBody>
      </p:sp>
    </p:spTree>
    <p:extLst>
      <p:ext uri="{BB962C8B-B14F-4D97-AF65-F5344CB8AC3E}">
        <p14:creationId xmlns:p14="http://schemas.microsoft.com/office/powerpoint/2010/main" val="1827879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n-lt"/>
                <a:ea typeface="+mn-ea"/>
                <a:cs typeface="+mn-cs"/>
              </a:rPr>
              <a:t>JUSTICE</a:t>
            </a:r>
            <a:r>
              <a:rPr kumimoji="1" lang="ja-JP" altLang="en-US" sz="1200" b="1" kern="1200" dirty="0">
                <a:solidFill>
                  <a:schemeClr val="tx1"/>
                </a:solidFill>
                <a:effectLst/>
                <a:latin typeface="+mn-lt"/>
                <a:ea typeface="+mn-ea"/>
                <a:cs typeface="+mn-cs"/>
              </a:rPr>
              <a:t>ウェブページ＞概要＞</a:t>
            </a:r>
            <a:r>
              <a:rPr kumimoji="1" lang="en-US" altLang="ja-JP" sz="1200" b="1" i="0" kern="1200" dirty="0">
                <a:solidFill>
                  <a:schemeClr val="tx1"/>
                </a:solidFill>
                <a:effectLst/>
                <a:latin typeface="+mn-lt"/>
                <a:ea typeface="+mn-ea"/>
                <a:cs typeface="+mn-cs"/>
              </a:rPr>
              <a:t>JUSTICE</a:t>
            </a:r>
            <a:r>
              <a:rPr kumimoji="1" lang="ja-JP" altLang="en-US" sz="1200" b="1" i="0" kern="1200" dirty="0">
                <a:solidFill>
                  <a:schemeClr val="tx1"/>
                </a:solidFill>
                <a:effectLst/>
                <a:latin typeface="+mn-lt"/>
                <a:ea typeface="+mn-ea"/>
                <a:cs typeface="+mn-cs"/>
              </a:rPr>
              <a:t>の目的及び事業</a:t>
            </a:r>
            <a:endParaRPr kumimoji="1" lang="en-US" altLang="ja-JP" sz="1200" b="1" i="0"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「購読モデルから </a:t>
            </a:r>
            <a:r>
              <a:rPr kumimoji="1" lang="en-US" altLang="ja-JP" sz="1200" b="0" i="0" kern="1200" dirty="0">
                <a:solidFill>
                  <a:schemeClr val="tx1"/>
                </a:solidFill>
                <a:effectLst/>
                <a:latin typeface="+mn-lt"/>
                <a:ea typeface="+mn-ea"/>
                <a:cs typeface="+mn-cs"/>
              </a:rPr>
              <a:t>OA </a:t>
            </a:r>
            <a:r>
              <a:rPr kumimoji="1" lang="ja-JP" altLang="en-US" sz="1200" b="0" i="0" kern="1200" dirty="0">
                <a:solidFill>
                  <a:schemeClr val="tx1"/>
                </a:solidFill>
                <a:effectLst/>
                <a:latin typeface="+mn-lt"/>
                <a:ea typeface="+mn-ea"/>
                <a:cs typeface="+mn-cs"/>
              </a:rPr>
              <a:t>出版モデルへの転換をめざして ～</a:t>
            </a:r>
            <a:r>
              <a:rPr kumimoji="1" lang="en-US" altLang="ja-JP" sz="1200" b="0" i="0" kern="1200" dirty="0">
                <a:solidFill>
                  <a:schemeClr val="tx1"/>
                </a:solidFill>
                <a:effectLst/>
                <a:latin typeface="+mn-lt"/>
                <a:ea typeface="+mn-ea"/>
                <a:cs typeface="+mn-cs"/>
              </a:rPr>
              <a:t>JUSTICE </a:t>
            </a:r>
            <a:r>
              <a:rPr kumimoji="1" lang="ja-JP" altLang="en-US" sz="1200" b="0" i="0" kern="1200" dirty="0">
                <a:solidFill>
                  <a:schemeClr val="tx1"/>
                </a:solidFill>
                <a:effectLst/>
                <a:latin typeface="+mn-lt"/>
                <a:ea typeface="+mn-ea"/>
                <a:cs typeface="+mn-cs"/>
              </a:rPr>
              <a:t>の </a:t>
            </a:r>
            <a:r>
              <a:rPr kumimoji="1" lang="en-US" altLang="ja-JP" sz="1200" b="0" i="0" kern="1200" dirty="0">
                <a:solidFill>
                  <a:schemeClr val="tx1"/>
                </a:solidFill>
                <a:effectLst/>
                <a:latin typeface="+mn-lt"/>
                <a:ea typeface="+mn-ea"/>
                <a:cs typeface="+mn-cs"/>
              </a:rPr>
              <a:t>OA2020 </a:t>
            </a:r>
            <a:r>
              <a:rPr kumimoji="1" lang="ja-JP" altLang="en-US" sz="1200" b="0" i="0" kern="1200" dirty="0">
                <a:solidFill>
                  <a:schemeClr val="tx1"/>
                </a:solidFill>
                <a:effectLst/>
                <a:latin typeface="+mn-lt"/>
                <a:ea typeface="+mn-ea"/>
                <a:cs typeface="+mn-cs"/>
              </a:rPr>
              <a:t>ロードマップ～」</a:t>
            </a:r>
            <a:endParaRPr kumimoji="1" lang="en-US" altLang="ja-JP" sz="1200" b="0" i="0"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tx1"/>
                </a:solidFill>
                <a:effectLst/>
                <a:latin typeface="+mn-lt"/>
                <a:ea typeface="+mn-ea"/>
                <a:cs typeface="+mn-cs"/>
              </a:rPr>
              <a:t>https://contents.nii.ac.jp/justice/overview</a:t>
            </a:r>
          </a:p>
          <a:p>
            <a:pPr marL="0" marR="0" lvl="0" indent="0" algn="l" defTabSz="1044657"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n-lt"/>
                <a:ea typeface="+mn-ea"/>
                <a:cs typeface="+mn-cs"/>
              </a:rPr>
              <a:t>＜「電子資料契約実務必携　第</a:t>
            </a:r>
            <a:r>
              <a:rPr kumimoji="1" lang="en-US" altLang="ja-JP" sz="1200" b="1" kern="1200" dirty="0">
                <a:solidFill>
                  <a:schemeClr val="tx1"/>
                </a:solidFill>
                <a:effectLst/>
                <a:latin typeface="+mn-lt"/>
                <a:ea typeface="+mn-ea"/>
                <a:cs typeface="+mn-cs"/>
              </a:rPr>
              <a:t>2</a:t>
            </a:r>
            <a:r>
              <a:rPr kumimoji="1" lang="ja-JP" altLang="en-US" sz="1200" b="1" kern="1200" dirty="0">
                <a:solidFill>
                  <a:schemeClr val="tx1"/>
                </a:solidFill>
                <a:effectLst/>
                <a:latin typeface="+mn-lt"/>
                <a:ea typeface="+mn-ea"/>
                <a:cs typeface="+mn-cs"/>
              </a:rPr>
              <a:t>版」用語集より＞</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ja-JP" sz="1200" b="1" u="none" strike="noStrike" kern="1200" dirty="0">
                <a:solidFill>
                  <a:schemeClr val="tx1"/>
                </a:solidFill>
                <a:effectLst/>
                <a:latin typeface="+mn-lt"/>
                <a:ea typeface="+mn-ea"/>
                <a:cs typeface="+mn-cs"/>
              </a:rPr>
              <a:t>オープンアクセス</a:t>
            </a:r>
            <a:r>
              <a:rPr kumimoji="1" lang="ja-JP" altLang="ja-JP" sz="1200" b="1"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Open Access</a:t>
            </a:r>
            <a:r>
              <a:rPr kumimoji="1" lang="ja-JP" altLang="en-US" sz="1200" b="1" kern="1200" dirty="0" err="1">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OA</a:t>
            </a:r>
            <a:r>
              <a:rPr kumimoji="1" lang="ja-JP" altLang="ja-JP" sz="1200" b="1"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電子コンテンツに無料でアクセスして利用できることを指し</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ほとんどの場合</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研究</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教育</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その他の目的で自由に利用できる。オープンアクセスの実現手段として</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セルフアーカイブ（グリーン・ロード）と</a:t>
            </a:r>
            <a:r>
              <a:rPr kumimoji="1" lang="en-US" altLang="ja-JP" sz="1200" kern="1200" dirty="0">
                <a:solidFill>
                  <a:schemeClr val="tx1"/>
                </a:solidFill>
                <a:effectLst/>
                <a:latin typeface="+mn-lt"/>
                <a:ea typeface="+mn-ea"/>
                <a:cs typeface="+mn-cs"/>
              </a:rPr>
              <a:t>OA</a:t>
            </a:r>
            <a:r>
              <a:rPr kumimoji="1" lang="ja-JP" altLang="en-US" sz="1200" kern="1200" dirty="0">
                <a:solidFill>
                  <a:schemeClr val="tx1"/>
                </a:solidFill>
                <a:effectLst/>
                <a:latin typeface="+mn-lt"/>
                <a:ea typeface="+mn-ea"/>
                <a:cs typeface="+mn-cs"/>
              </a:rPr>
              <a:t>誌</a:t>
            </a:r>
            <a:r>
              <a:rPr kumimoji="1" lang="ja-JP" altLang="ja-JP" sz="1200" kern="1200" dirty="0">
                <a:solidFill>
                  <a:schemeClr val="tx1"/>
                </a:solidFill>
                <a:effectLst/>
                <a:latin typeface="+mn-lt"/>
                <a:ea typeface="+mn-ea"/>
                <a:cs typeface="+mn-cs"/>
              </a:rPr>
              <a:t>（ゴールド・ロード）の</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つがある。セルフアーカイブは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機関リポジトリ等に対して論文の執筆者が自著論文を登録するものである。</a:t>
            </a:r>
            <a:r>
              <a:rPr kumimoji="1" lang="en-US" altLang="ja-JP" sz="1200" kern="1200" dirty="0">
                <a:solidFill>
                  <a:schemeClr val="tx1"/>
                </a:solidFill>
                <a:effectLst/>
                <a:latin typeface="+mn-lt"/>
                <a:ea typeface="+mn-ea"/>
                <a:cs typeface="+mn-cs"/>
              </a:rPr>
              <a:t>OA</a:t>
            </a:r>
            <a:r>
              <a:rPr kumimoji="1" lang="ja-JP" altLang="en-US" sz="1200" kern="1200" dirty="0">
                <a:solidFill>
                  <a:schemeClr val="tx1"/>
                </a:solidFill>
                <a:effectLst/>
                <a:latin typeface="+mn-lt"/>
                <a:ea typeface="+mn-ea"/>
                <a:cs typeface="+mn-cs"/>
              </a:rPr>
              <a:t>誌</a:t>
            </a:r>
            <a:r>
              <a:rPr kumimoji="1" lang="ja-JP" altLang="ja-JP" sz="1200" kern="1200" dirty="0">
                <a:solidFill>
                  <a:schemeClr val="tx1"/>
                </a:solidFill>
                <a:effectLst/>
                <a:latin typeface="+mn-lt"/>
                <a:ea typeface="+mn-ea"/>
                <a:cs typeface="+mn-cs"/>
              </a:rPr>
              <a:t>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その論文がオンラインで誰でも無料で利用できる査読済み雑誌で</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論文の執筆者が論文出版加工料（</a:t>
            </a:r>
            <a:r>
              <a:rPr kumimoji="1" lang="en-US" altLang="ja-JP" sz="1200" u="none" strike="noStrike" kern="1200" dirty="0">
                <a:solidFill>
                  <a:schemeClr val="tx1"/>
                </a:solidFill>
                <a:effectLst/>
                <a:latin typeface="+mn-lt"/>
                <a:ea typeface="+mn-ea"/>
                <a:cs typeface="+mn-cs"/>
                <a:hlinkClick r:id="rId3" action="ppaction://hlinkfile"/>
              </a:rPr>
              <a:t>APC</a:t>
            </a:r>
            <a:r>
              <a:rPr kumimoji="1" lang="ja-JP" altLang="ja-JP" sz="1200" kern="1200" dirty="0">
                <a:solidFill>
                  <a:schemeClr val="tx1"/>
                </a:solidFill>
                <a:effectLst/>
                <a:latin typeface="+mn-lt"/>
                <a:ea typeface="+mn-ea"/>
                <a:cs typeface="+mn-cs"/>
              </a:rPr>
              <a:t>）などの形で出版経費を支払う場合と</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助成金などで出版経費を賄う場合がある。</a:t>
            </a:r>
            <a:r>
              <a:rPr kumimoji="1" lang="ja-JP" altLang="en-US" sz="1200" kern="1200" dirty="0">
                <a:solidFill>
                  <a:schemeClr val="tx1"/>
                </a:solidFill>
                <a:effectLst/>
                <a:latin typeface="+mn-lt"/>
                <a:ea typeface="+mn-ea"/>
                <a:cs typeface="+mn-cs"/>
              </a:rPr>
              <a:t>購読雑誌掲載論文だが出版社サイトでライセンス付与等なく無料公開されているものはブロンズ</a:t>
            </a:r>
            <a:r>
              <a:rPr kumimoji="1" lang="en-US" altLang="ja-JP" sz="1200" kern="1200" dirty="0">
                <a:solidFill>
                  <a:schemeClr val="tx1"/>
                </a:solidFill>
                <a:effectLst/>
                <a:latin typeface="+mn-lt"/>
                <a:ea typeface="+mn-ea"/>
                <a:cs typeface="+mn-cs"/>
              </a:rPr>
              <a:t>OA</a:t>
            </a:r>
            <a:r>
              <a:rPr kumimoji="1" lang="ja-JP" altLang="en-US" sz="1200" kern="1200" dirty="0">
                <a:solidFill>
                  <a:schemeClr val="tx1"/>
                </a:solidFill>
                <a:effectLst/>
                <a:latin typeface="+mn-lt"/>
                <a:ea typeface="+mn-ea"/>
                <a:cs typeface="+mn-cs"/>
              </a:rPr>
              <a:t>と呼ばれる。また，ダイヤモンド</a:t>
            </a:r>
            <a:r>
              <a:rPr kumimoji="1" lang="en-US" altLang="ja-JP" sz="1200" kern="1200" dirty="0">
                <a:solidFill>
                  <a:schemeClr val="tx1"/>
                </a:solidFill>
                <a:effectLst/>
                <a:latin typeface="+mn-lt"/>
                <a:ea typeface="+mn-ea"/>
                <a:cs typeface="+mn-cs"/>
              </a:rPr>
              <a:t>OA</a:t>
            </a:r>
            <a:r>
              <a:rPr kumimoji="1" lang="ja-JP" altLang="en-US" sz="1200" kern="1200" dirty="0">
                <a:solidFill>
                  <a:schemeClr val="tx1"/>
                </a:solidFill>
                <a:effectLst/>
                <a:latin typeface="+mn-lt"/>
                <a:ea typeface="+mn-ea"/>
                <a:cs typeface="+mn-cs"/>
              </a:rPr>
              <a:t>と呼ばれるものもある。</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45</a:t>
            </a:fld>
            <a:endParaRPr kumimoji="1" lang="ja-JP" altLang="en-US"/>
          </a:p>
        </p:txBody>
      </p:sp>
    </p:spTree>
    <p:extLst>
      <p:ext uri="{BB962C8B-B14F-4D97-AF65-F5344CB8AC3E}">
        <p14:creationId xmlns:p14="http://schemas.microsoft.com/office/powerpoint/2010/main" val="1306035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n-lt"/>
                <a:ea typeface="+mn-ea"/>
                <a:cs typeface="+mn-cs"/>
              </a:rPr>
              <a:t>＜参照先</a:t>
            </a:r>
            <a:r>
              <a:rPr kumimoji="1" lang="en-US" altLang="ja-JP" sz="1200" b="1" kern="1200" dirty="0">
                <a:solidFill>
                  <a:schemeClr val="tx1"/>
                </a:solidFill>
                <a:effectLst/>
                <a:latin typeface="+mn-lt"/>
                <a:ea typeface="+mn-ea"/>
                <a:cs typeface="+mn-cs"/>
              </a:rPr>
              <a:t>URL</a:t>
            </a:r>
            <a:r>
              <a:rPr kumimoji="1" lang="ja-JP" altLang="en-US" sz="1200" b="1" kern="1200" dirty="0">
                <a:solidFill>
                  <a:schemeClr val="tx1"/>
                </a:solidFill>
                <a:effectLst/>
                <a:latin typeface="+mn-lt"/>
                <a:ea typeface="+mn-ea"/>
                <a:cs typeface="+mn-cs"/>
              </a:rPr>
              <a:t>＞</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n-lt"/>
                <a:ea typeface="+mn-ea"/>
                <a:cs typeface="+mn-cs"/>
              </a:rPr>
              <a:t>JUSTICE</a:t>
            </a:r>
            <a:r>
              <a:rPr kumimoji="1" lang="ja-JP" altLang="en-US" sz="1200" b="1" kern="1200" dirty="0">
                <a:solidFill>
                  <a:schemeClr val="tx1"/>
                </a:solidFill>
                <a:effectLst/>
                <a:latin typeface="+mn-lt"/>
                <a:ea typeface="+mn-ea"/>
                <a:cs typeface="+mn-cs"/>
              </a:rPr>
              <a:t>ウェブページ＞概要</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「購読モデルから</a:t>
            </a:r>
            <a:r>
              <a:rPr kumimoji="1" lang="en-US" altLang="ja-JP" sz="1200" b="0" i="0" kern="1200" dirty="0">
                <a:solidFill>
                  <a:schemeClr val="tx1"/>
                </a:solidFill>
                <a:effectLst/>
                <a:latin typeface="+mn-lt"/>
                <a:ea typeface="+mn-ea"/>
                <a:cs typeface="+mn-cs"/>
              </a:rPr>
              <a:t>OA</a:t>
            </a:r>
            <a:r>
              <a:rPr kumimoji="1" lang="ja-JP" altLang="en-US" sz="1200" b="0" i="0" kern="1200" dirty="0">
                <a:solidFill>
                  <a:schemeClr val="tx1"/>
                </a:solidFill>
                <a:effectLst/>
                <a:latin typeface="+mn-lt"/>
                <a:ea typeface="+mn-ea"/>
                <a:cs typeface="+mn-cs"/>
              </a:rPr>
              <a:t>出版モデルへの転換をめざして ～</a:t>
            </a:r>
            <a:r>
              <a:rPr kumimoji="1" lang="en-US" altLang="ja-JP" sz="1200" b="0" i="0" kern="1200" dirty="0">
                <a:solidFill>
                  <a:schemeClr val="tx1"/>
                </a:solidFill>
                <a:effectLst/>
                <a:latin typeface="+mn-lt"/>
                <a:ea typeface="+mn-ea"/>
                <a:cs typeface="+mn-cs"/>
              </a:rPr>
              <a:t>JUSTICE</a:t>
            </a:r>
            <a:r>
              <a:rPr kumimoji="1" lang="ja-JP" altLang="en-US" sz="1200" b="0" i="0" kern="1200" dirty="0">
                <a:solidFill>
                  <a:schemeClr val="tx1"/>
                </a:solidFill>
                <a:effectLst/>
                <a:latin typeface="+mn-lt"/>
                <a:ea typeface="+mn-ea"/>
                <a:cs typeface="+mn-cs"/>
              </a:rPr>
              <a:t>の</a:t>
            </a:r>
            <a:r>
              <a:rPr kumimoji="1" lang="en-US" altLang="ja-JP" sz="1200" b="0" i="0" kern="1200" dirty="0">
                <a:solidFill>
                  <a:schemeClr val="tx1"/>
                </a:solidFill>
                <a:effectLst/>
                <a:latin typeface="+mn-lt"/>
                <a:ea typeface="+mn-ea"/>
                <a:cs typeface="+mn-cs"/>
              </a:rPr>
              <a:t>OA2020</a:t>
            </a:r>
            <a:r>
              <a:rPr kumimoji="1" lang="ja-JP" altLang="en-US" sz="1200" b="0" i="0" kern="1200" dirty="0">
                <a:solidFill>
                  <a:schemeClr val="tx1"/>
                </a:solidFill>
                <a:effectLst/>
                <a:latin typeface="+mn-lt"/>
                <a:ea typeface="+mn-ea"/>
                <a:cs typeface="+mn-cs"/>
              </a:rPr>
              <a:t>ロードマップ～」</a:t>
            </a:r>
            <a:endParaRPr kumimoji="1" lang="en-US" altLang="ja-JP" sz="1200" b="0" i="0"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tx1"/>
                </a:solidFill>
                <a:effectLst/>
                <a:latin typeface="+mn-lt"/>
                <a:ea typeface="+mn-ea"/>
                <a:cs typeface="+mn-cs"/>
              </a:rPr>
              <a:t>https://contents.nii.ac.jp/justice/overview</a:t>
            </a:r>
          </a:p>
          <a:p>
            <a:pPr marL="0" marR="0" lvl="0" indent="0" algn="l" defTabSz="1044657"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n-lt"/>
                <a:ea typeface="+mn-ea"/>
                <a:cs typeface="+mn-cs"/>
              </a:rPr>
              <a:t>＜「電子資料契約実務必携　第</a:t>
            </a:r>
            <a:r>
              <a:rPr kumimoji="1" lang="en-US" altLang="ja-JP" sz="1200" b="1" kern="1200" dirty="0">
                <a:solidFill>
                  <a:schemeClr val="tx1"/>
                </a:solidFill>
                <a:effectLst/>
                <a:latin typeface="+mn-lt"/>
                <a:ea typeface="+mn-ea"/>
                <a:cs typeface="+mn-cs"/>
              </a:rPr>
              <a:t>2</a:t>
            </a:r>
            <a:r>
              <a:rPr kumimoji="1" lang="ja-JP" altLang="en-US" sz="1200" b="1" kern="1200" dirty="0">
                <a:solidFill>
                  <a:schemeClr val="tx1"/>
                </a:solidFill>
                <a:effectLst/>
                <a:latin typeface="+mn-lt"/>
                <a:ea typeface="+mn-ea"/>
                <a:cs typeface="+mn-cs"/>
              </a:rPr>
              <a:t>版」用語集より＞</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ja-JP" sz="1200" b="1" u="none" strike="noStrike" kern="1200" dirty="0">
                <a:solidFill>
                  <a:schemeClr val="tx1"/>
                </a:solidFill>
                <a:effectLst/>
                <a:latin typeface="+mn-lt"/>
                <a:ea typeface="+mn-ea"/>
                <a:cs typeface="+mn-cs"/>
              </a:rPr>
              <a:t>オープンアクセス</a:t>
            </a:r>
            <a:r>
              <a:rPr kumimoji="1" lang="ja-JP" altLang="ja-JP" sz="1200" b="1"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Open Access</a:t>
            </a:r>
            <a:r>
              <a:rPr kumimoji="1" lang="ja-JP" altLang="en-US" sz="1200" b="1" kern="1200" dirty="0" err="1">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OA</a:t>
            </a:r>
            <a:r>
              <a:rPr kumimoji="1" lang="ja-JP" altLang="ja-JP" sz="1200" b="1"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電子コンテンツに無料でアクセスして利用できることを指し</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ほとんどの場合</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研究</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教育</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その他の目的で自由に利用できる。オープンアクセスの実現手段として</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セルフアーカイブ（グリーン・ロード）とオープンアクセス雑誌（ゴールド・ロード）の</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つがある。セルフアーカイブは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機関リポジトリ等に対して論文の執筆者が自著論文を登録するものである。オープンアクセス雑誌は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その論文がオンラインで誰でも無料で利用できる査読済み雑誌で</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論文の執筆者が論文出版加工料（</a:t>
            </a:r>
            <a:r>
              <a:rPr kumimoji="1" lang="en-US" altLang="ja-JP" sz="1200" u="none" strike="noStrike" kern="1200" dirty="0">
                <a:solidFill>
                  <a:schemeClr val="tx1"/>
                </a:solidFill>
                <a:effectLst/>
                <a:latin typeface="+mn-lt"/>
                <a:ea typeface="+mn-ea"/>
                <a:cs typeface="+mn-cs"/>
                <a:hlinkClick r:id="rId3" action="ppaction://hlinkfile"/>
              </a:rPr>
              <a:t>APC</a:t>
            </a:r>
            <a:r>
              <a:rPr kumimoji="1" lang="ja-JP" altLang="ja-JP" sz="1200" kern="1200" dirty="0">
                <a:solidFill>
                  <a:schemeClr val="tx1"/>
                </a:solidFill>
                <a:effectLst/>
                <a:latin typeface="+mn-lt"/>
                <a:ea typeface="+mn-ea"/>
                <a:cs typeface="+mn-cs"/>
              </a:rPr>
              <a:t>）などの形で出版経費を支払う場合と</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助成金などで出版経費を賄う場合がある。</a:t>
            </a:r>
          </a:p>
          <a:p>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46</a:t>
            </a:fld>
            <a:endParaRPr kumimoji="1" lang="ja-JP" altLang="en-US"/>
          </a:p>
        </p:txBody>
      </p:sp>
    </p:spTree>
    <p:extLst>
      <p:ext uri="{BB962C8B-B14F-4D97-AF65-F5344CB8AC3E}">
        <p14:creationId xmlns:p14="http://schemas.microsoft.com/office/powerpoint/2010/main" val="21170342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47</a:t>
            </a:fld>
            <a:endParaRPr kumimoji="1" lang="ja-JP" altLang="en-US"/>
          </a:p>
        </p:txBody>
      </p:sp>
    </p:spTree>
    <p:extLst>
      <p:ext uri="{BB962C8B-B14F-4D97-AF65-F5344CB8AC3E}">
        <p14:creationId xmlns:p14="http://schemas.microsoft.com/office/powerpoint/2010/main" val="2080377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54BB3-BE8A-E270-11E6-DC9E2DE8C0D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A17918C-D287-BD49-3C26-19C454CDFCA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50D8D80-9D01-872B-58EB-0C38E5E1A21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DC71292-3743-15E9-0E19-23DECF182728}"/>
              </a:ext>
            </a:extLst>
          </p:cNvPr>
          <p:cNvSpPr>
            <a:spLocks noGrp="1"/>
          </p:cNvSpPr>
          <p:nvPr>
            <p:ph type="sldNum" sz="quarter" idx="5"/>
          </p:nvPr>
        </p:nvSpPr>
        <p:spPr/>
        <p:txBody>
          <a:bodyPr/>
          <a:lstStyle/>
          <a:p>
            <a:fld id="{4FE1CDAA-BDBB-47EC-BA89-720542176336}" type="slidenum">
              <a:rPr kumimoji="1" lang="ja-JP" altLang="en-US" smtClean="0"/>
              <a:t>48</a:t>
            </a:fld>
            <a:endParaRPr kumimoji="1" lang="ja-JP" altLang="en-US"/>
          </a:p>
        </p:txBody>
      </p:sp>
    </p:spTree>
    <p:extLst>
      <p:ext uri="{BB962C8B-B14F-4D97-AF65-F5344CB8AC3E}">
        <p14:creationId xmlns:p14="http://schemas.microsoft.com/office/powerpoint/2010/main" val="38126855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65CE7-9DC9-EBD5-3195-BD21A7184E7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1D7A7C5-C9BA-E323-4F08-2B9DC923212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7FCD9CA-D46B-C373-5322-AF4BF37BECB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EF312E1-7857-5BB0-2A72-D96B34D0D1E4}"/>
              </a:ext>
            </a:extLst>
          </p:cNvPr>
          <p:cNvSpPr>
            <a:spLocks noGrp="1"/>
          </p:cNvSpPr>
          <p:nvPr>
            <p:ph type="sldNum" sz="quarter" idx="5"/>
          </p:nvPr>
        </p:nvSpPr>
        <p:spPr/>
        <p:txBody>
          <a:bodyPr/>
          <a:lstStyle/>
          <a:p>
            <a:fld id="{4FE1CDAA-BDBB-47EC-BA89-720542176336}" type="slidenum">
              <a:rPr kumimoji="1" lang="ja-JP" altLang="en-US" smtClean="0"/>
              <a:t>49</a:t>
            </a:fld>
            <a:endParaRPr kumimoji="1" lang="ja-JP" altLang="en-US"/>
          </a:p>
        </p:txBody>
      </p:sp>
    </p:spTree>
    <p:extLst>
      <p:ext uri="{BB962C8B-B14F-4D97-AF65-F5344CB8AC3E}">
        <p14:creationId xmlns:p14="http://schemas.microsoft.com/office/powerpoint/2010/main" val="14322158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50</a:t>
            </a:fld>
            <a:endParaRPr kumimoji="1" lang="ja-JP" altLang="en-US"/>
          </a:p>
        </p:txBody>
      </p:sp>
    </p:spTree>
    <p:extLst>
      <p:ext uri="{BB962C8B-B14F-4D97-AF65-F5344CB8AC3E}">
        <p14:creationId xmlns:p14="http://schemas.microsoft.com/office/powerpoint/2010/main" val="30798701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044657"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51</a:t>
            </a:fld>
            <a:endParaRPr kumimoji="1" lang="ja-JP" altLang="en-US"/>
          </a:p>
        </p:txBody>
      </p:sp>
    </p:spTree>
    <p:extLst>
      <p:ext uri="{BB962C8B-B14F-4D97-AF65-F5344CB8AC3E}">
        <p14:creationId xmlns:p14="http://schemas.microsoft.com/office/powerpoint/2010/main" val="28534895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044657"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baseline="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52</a:t>
            </a:fld>
            <a:endParaRPr kumimoji="1" lang="ja-JP" altLang="en-US"/>
          </a:p>
        </p:txBody>
      </p:sp>
    </p:spTree>
    <p:extLst>
      <p:ext uri="{BB962C8B-B14F-4D97-AF65-F5344CB8AC3E}">
        <p14:creationId xmlns:p14="http://schemas.microsoft.com/office/powerpoint/2010/main" val="38575964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044657"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baseline="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53</a:t>
            </a:fld>
            <a:endParaRPr kumimoji="1" lang="ja-JP" altLang="en-US"/>
          </a:p>
        </p:txBody>
      </p:sp>
    </p:spTree>
    <p:extLst>
      <p:ext uri="{BB962C8B-B14F-4D97-AF65-F5344CB8AC3E}">
        <p14:creationId xmlns:p14="http://schemas.microsoft.com/office/powerpoint/2010/main" val="3207393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8</a:t>
            </a:fld>
            <a:endParaRPr kumimoji="1" lang="ja-JP" altLang="en-US"/>
          </a:p>
        </p:txBody>
      </p:sp>
    </p:spTree>
    <p:extLst>
      <p:ext uri="{BB962C8B-B14F-4D97-AF65-F5344CB8AC3E}">
        <p14:creationId xmlns:p14="http://schemas.microsoft.com/office/powerpoint/2010/main" val="21016661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044657"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baseline="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54</a:t>
            </a:fld>
            <a:endParaRPr kumimoji="1" lang="ja-JP" altLang="en-US"/>
          </a:p>
        </p:txBody>
      </p:sp>
    </p:spTree>
    <p:extLst>
      <p:ext uri="{BB962C8B-B14F-4D97-AF65-F5344CB8AC3E}">
        <p14:creationId xmlns:p14="http://schemas.microsoft.com/office/powerpoint/2010/main" val="9552599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044657"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55</a:t>
            </a:fld>
            <a:endParaRPr kumimoji="1" lang="ja-JP" altLang="en-US"/>
          </a:p>
        </p:txBody>
      </p:sp>
    </p:spTree>
    <p:extLst>
      <p:ext uri="{BB962C8B-B14F-4D97-AF65-F5344CB8AC3E}">
        <p14:creationId xmlns:p14="http://schemas.microsoft.com/office/powerpoint/2010/main" val="6625189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044657"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56</a:t>
            </a:fld>
            <a:endParaRPr kumimoji="1" lang="ja-JP" altLang="en-US"/>
          </a:p>
        </p:txBody>
      </p:sp>
    </p:spTree>
    <p:extLst>
      <p:ext uri="{BB962C8B-B14F-4D97-AF65-F5344CB8AC3E}">
        <p14:creationId xmlns:p14="http://schemas.microsoft.com/office/powerpoint/2010/main" val="33997234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044657"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57</a:t>
            </a:fld>
            <a:endParaRPr kumimoji="1" lang="ja-JP" altLang="en-US"/>
          </a:p>
        </p:txBody>
      </p:sp>
    </p:spTree>
    <p:extLst>
      <p:ext uri="{BB962C8B-B14F-4D97-AF65-F5344CB8AC3E}">
        <p14:creationId xmlns:p14="http://schemas.microsoft.com/office/powerpoint/2010/main" val="1039344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044657"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58</a:t>
            </a:fld>
            <a:endParaRPr kumimoji="1" lang="ja-JP" altLang="en-US"/>
          </a:p>
        </p:txBody>
      </p:sp>
    </p:spTree>
    <p:extLst>
      <p:ext uri="{BB962C8B-B14F-4D97-AF65-F5344CB8AC3E}">
        <p14:creationId xmlns:p14="http://schemas.microsoft.com/office/powerpoint/2010/main" val="6276157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59</a:t>
            </a:fld>
            <a:endParaRPr kumimoji="1" lang="ja-JP" altLang="en-US"/>
          </a:p>
        </p:txBody>
      </p:sp>
    </p:spTree>
    <p:extLst>
      <p:ext uri="{BB962C8B-B14F-4D97-AF65-F5344CB8AC3E}">
        <p14:creationId xmlns:p14="http://schemas.microsoft.com/office/powerpoint/2010/main" val="17719336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1044657" rtl="0" eaLnBrk="1" fontAlgn="auto" latinLnBrk="0" hangingPunct="1">
              <a:lnSpc>
                <a:spcPct val="100000"/>
              </a:lnSpc>
              <a:spcBef>
                <a:spcPts val="0"/>
              </a:spcBef>
              <a:spcAft>
                <a:spcPts val="0"/>
              </a:spcAft>
              <a:buClrTx/>
              <a:buSzTx/>
              <a:buFontTx/>
              <a:buNone/>
              <a:tabLst/>
              <a:defRPr/>
            </a:pPr>
            <a:r>
              <a:rPr kumimoji="1" lang="ja-JP" altLang="en-US" sz="1600" b="1" kern="1200" dirty="0">
                <a:solidFill>
                  <a:schemeClr val="tx1"/>
                </a:solidFill>
                <a:effectLst/>
                <a:latin typeface="+mn-lt"/>
                <a:ea typeface="+mn-ea"/>
                <a:cs typeface="+mn-cs"/>
              </a:rPr>
              <a:t>＜「電子資料契約実務必携　第</a:t>
            </a:r>
            <a:r>
              <a:rPr kumimoji="1" lang="en-US" altLang="ja-JP" sz="1600" b="1" kern="1200" dirty="0">
                <a:solidFill>
                  <a:schemeClr val="tx1"/>
                </a:solidFill>
                <a:effectLst/>
                <a:latin typeface="+mn-lt"/>
                <a:ea typeface="+mn-ea"/>
                <a:cs typeface="+mn-cs"/>
              </a:rPr>
              <a:t>2</a:t>
            </a:r>
            <a:r>
              <a:rPr kumimoji="1" lang="ja-JP" altLang="en-US" sz="1600" b="1" kern="1200" dirty="0">
                <a:solidFill>
                  <a:schemeClr val="tx1"/>
                </a:solidFill>
                <a:effectLst/>
                <a:latin typeface="+mn-lt"/>
                <a:ea typeface="+mn-ea"/>
                <a:cs typeface="+mn-cs"/>
              </a:rPr>
              <a:t>版」用語集より＞</a:t>
            </a:r>
            <a:endParaRPr kumimoji="1" lang="en-US" altLang="ja-JP" sz="1600" b="1" kern="1200" dirty="0">
              <a:solidFill>
                <a:schemeClr val="tx1"/>
              </a:solidFill>
              <a:effectLst/>
              <a:latin typeface="+mn-lt"/>
              <a:ea typeface="+mn-ea"/>
              <a:cs typeface="+mn-cs"/>
            </a:endParaRPr>
          </a:p>
          <a:p>
            <a:pPr marL="0" marR="0" lvl="0" indent="0" algn="just" defTabSz="1044657" rtl="0" eaLnBrk="1" fontAlgn="auto" latinLnBrk="0" hangingPunct="1">
              <a:lnSpc>
                <a:spcPct val="100000"/>
              </a:lnSpc>
              <a:spcBef>
                <a:spcPts val="0"/>
              </a:spcBef>
              <a:spcAft>
                <a:spcPts val="0"/>
              </a:spcAft>
              <a:buClrTx/>
              <a:buSzTx/>
              <a:buFontTx/>
              <a:buNone/>
              <a:tabLst/>
              <a:defRPr/>
            </a:pPr>
            <a:r>
              <a:rPr kumimoji="1" lang="ja-JP" altLang="ja-JP" sz="1200" b="1" u="none" strike="noStrike" kern="1200" dirty="0">
                <a:solidFill>
                  <a:schemeClr val="tx1"/>
                </a:solidFill>
                <a:effectLst/>
                <a:latin typeface="+mn-lt"/>
                <a:ea typeface="+mn-ea"/>
                <a:cs typeface="+mn-cs"/>
              </a:rPr>
              <a:t>オープンアクセス</a:t>
            </a:r>
            <a:r>
              <a:rPr kumimoji="1" lang="ja-JP" altLang="ja-JP" sz="1200" b="1"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Open Access</a:t>
            </a:r>
            <a:r>
              <a:rPr kumimoji="1" lang="ja-JP" altLang="en-US" sz="1200" b="1" kern="1200" dirty="0" err="1">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OA</a:t>
            </a:r>
            <a:r>
              <a:rPr kumimoji="1" lang="ja-JP" altLang="ja-JP" sz="1200" b="1"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電子コンテンツに無料でアクセスして利用できることを指し</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ほとんどの場合</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研究</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教育</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その他の目的で自由に利用できる。</a:t>
            </a:r>
            <a:r>
              <a:rPr kumimoji="1" lang="en-US" altLang="ja-JP" sz="1200" kern="1200" dirty="0">
                <a:solidFill>
                  <a:schemeClr val="tx1"/>
                </a:solidFill>
                <a:effectLst/>
                <a:latin typeface="+mn-lt"/>
                <a:ea typeface="+mn-ea"/>
                <a:cs typeface="+mn-cs"/>
              </a:rPr>
              <a:t>OA</a:t>
            </a:r>
            <a:r>
              <a:rPr kumimoji="1" lang="ja-JP" altLang="ja-JP" sz="1200" kern="1200" dirty="0">
                <a:solidFill>
                  <a:schemeClr val="tx1"/>
                </a:solidFill>
                <a:effectLst/>
                <a:latin typeface="+mn-lt"/>
                <a:ea typeface="+mn-ea"/>
                <a:cs typeface="+mn-cs"/>
              </a:rPr>
              <a:t>の実現手段として</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セルフアーカイブ（グリーン・ロード）と</a:t>
            </a:r>
            <a:r>
              <a:rPr kumimoji="1" lang="en-US" altLang="ja-JP" sz="1200" kern="1200" dirty="0">
                <a:solidFill>
                  <a:schemeClr val="tx1"/>
                </a:solidFill>
                <a:effectLst/>
                <a:latin typeface="+mn-lt"/>
                <a:ea typeface="+mn-ea"/>
                <a:cs typeface="+mn-cs"/>
              </a:rPr>
              <a:t>OA</a:t>
            </a:r>
            <a:r>
              <a:rPr kumimoji="1" lang="ja-JP" altLang="ja-JP" sz="1200" kern="1200" dirty="0">
                <a:solidFill>
                  <a:schemeClr val="tx1"/>
                </a:solidFill>
                <a:effectLst/>
                <a:latin typeface="+mn-lt"/>
                <a:ea typeface="+mn-ea"/>
                <a:cs typeface="+mn-cs"/>
              </a:rPr>
              <a:t>誌（ゴールド・ロード）の</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つがある。セルフアーカイブは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機関リポジトリ等に対して論文の執筆者が自著論文を登録するものである。</a:t>
            </a:r>
            <a:r>
              <a:rPr kumimoji="1" lang="en-US" altLang="ja-JP" sz="1200" kern="1200" dirty="0">
                <a:solidFill>
                  <a:schemeClr val="tx1"/>
                </a:solidFill>
                <a:effectLst/>
                <a:latin typeface="+mn-lt"/>
                <a:ea typeface="+mn-ea"/>
                <a:cs typeface="+mn-cs"/>
              </a:rPr>
              <a:t>OA</a:t>
            </a:r>
            <a:r>
              <a:rPr kumimoji="1" lang="ja-JP" altLang="ja-JP" sz="1200" kern="1200" dirty="0">
                <a:solidFill>
                  <a:schemeClr val="tx1"/>
                </a:solidFill>
                <a:effectLst/>
                <a:latin typeface="+mn-lt"/>
                <a:ea typeface="+mn-ea"/>
                <a:cs typeface="+mn-cs"/>
              </a:rPr>
              <a:t>誌は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その論文がオンラインで誰でも無料で利用できる査読済み雑誌で</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論文の執筆者が論文出版加工料（</a:t>
            </a:r>
            <a:r>
              <a:rPr kumimoji="1" lang="en-US" altLang="ja-JP" sz="1200" kern="1200" dirty="0">
                <a:solidFill>
                  <a:schemeClr val="tx1"/>
                </a:solidFill>
                <a:effectLst/>
                <a:latin typeface="+mn-lt"/>
                <a:ea typeface="+mn-ea"/>
                <a:cs typeface="+mn-cs"/>
              </a:rPr>
              <a:t>APC</a:t>
            </a:r>
            <a:r>
              <a:rPr kumimoji="1" lang="ja-JP" altLang="ja-JP" sz="1200" kern="1200" dirty="0">
                <a:solidFill>
                  <a:schemeClr val="tx1"/>
                </a:solidFill>
                <a:effectLst/>
                <a:latin typeface="+mn-lt"/>
                <a:ea typeface="+mn-ea"/>
                <a:cs typeface="+mn-cs"/>
              </a:rPr>
              <a:t>）などの形で出版経費を支払う場合と</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助成金などで出版経費を賄う場合がある。</a:t>
            </a:r>
          </a:p>
          <a:p>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60</a:t>
            </a:fld>
            <a:endParaRPr kumimoji="1" lang="ja-JP" altLang="en-US"/>
          </a:p>
        </p:txBody>
      </p:sp>
    </p:spTree>
    <p:extLst>
      <p:ext uri="{BB962C8B-B14F-4D97-AF65-F5344CB8AC3E}">
        <p14:creationId xmlns:p14="http://schemas.microsoft.com/office/powerpoint/2010/main" val="34737871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61</a:t>
            </a:fld>
            <a:endParaRPr kumimoji="1" lang="ja-JP" altLang="en-US"/>
          </a:p>
        </p:txBody>
      </p:sp>
    </p:spTree>
    <p:extLst>
      <p:ext uri="{BB962C8B-B14F-4D97-AF65-F5344CB8AC3E}">
        <p14:creationId xmlns:p14="http://schemas.microsoft.com/office/powerpoint/2010/main" val="27910136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62</a:t>
            </a:fld>
            <a:endParaRPr kumimoji="1" lang="ja-JP" altLang="en-US"/>
          </a:p>
        </p:txBody>
      </p:sp>
    </p:spTree>
    <p:extLst>
      <p:ext uri="{BB962C8B-B14F-4D97-AF65-F5344CB8AC3E}">
        <p14:creationId xmlns:p14="http://schemas.microsoft.com/office/powerpoint/2010/main" val="31038311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63</a:t>
            </a:fld>
            <a:endParaRPr kumimoji="1" lang="ja-JP" altLang="en-US"/>
          </a:p>
        </p:txBody>
      </p:sp>
    </p:spTree>
    <p:extLst>
      <p:ext uri="{BB962C8B-B14F-4D97-AF65-F5344CB8AC3E}">
        <p14:creationId xmlns:p14="http://schemas.microsoft.com/office/powerpoint/2010/main" val="1302164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n-lt"/>
                <a:ea typeface="+mn-ea"/>
                <a:cs typeface="+mn-cs"/>
              </a:rPr>
              <a:t>＜「電子資料契約実務必携　第</a:t>
            </a:r>
            <a:r>
              <a:rPr kumimoji="1" lang="en-US" altLang="ja-JP" sz="1200" b="1" kern="1200" dirty="0">
                <a:solidFill>
                  <a:schemeClr val="tx1"/>
                </a:solidFill>
                <a:effectLst/>
                <a:latin typeface="+mn-lt"/>
                <a:ea typeface="+mn-ea"/>
                <a:cs typeface="+mn-cs"/>
              </a:rPr>
              <a:t>2</a:t>
            </a:r>
            <a:r>
              <a:rPr kumimoji="1" lang="ja-JP" altLang="en-US" sz="1200" b="1" kern="1200" dirty="0">
                <a:solidFill>
                  <a:schemeClr val="tx1"/>
                </a:solidFill>
                <a:effectLst/>
                <a:latin typeface="+mn-lt"/>
                <a:ea typeface="+mn-ea"/>
                <a:cs typeface="+mn-cs"/>
              </a:rPr>
              <a:t>版」用語集より＞</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ja-JP" sz="1000" b="1" u="none" strike="noStrike" kern="1200" dirty="0">
                <a:solidFill>
                  <a:schemeClr val="tx1"/>
                </a:solidFill>
                <a:effectLst/>
                <a:latin typeface="+mn-lt"/>
                <a:ea typeface="+mn-ea"/>
                <a:cs typeface="+mn-cs"/>
              </a:rPr>
              <a:t>ビッグディール</a:t>
            </a:r>
            <a:r>
              <a:rPr kumimoji="1" lang="ja-JP" altLang="ja-JP" sz="1000" b="1" kern="1200" dirty="0">
                <a:solidFill>
                  <a:schemeClr val="tx1"/>
                </a:solidFill>
                <a:effectLst/>
                <a:latin typeface="+mn-lt"/>
                <a:ea typeface="+mn-ea"/>
                <a:cs typeface="+mn-cs"/>
              </a:rPr>
              <a:t>（</a:t>
            </a:r>
            <a:r>
              <a:rPr kumimoji="1" lang="en-US" altLang="ja-JP" sz="1000" b="1" kern="1200" dirty="0">
                <a:solidFill>
                  <a:schemeClr val="tx1"/>
                </a:solidFill>
                <a:effectLst/>
                <a:latin typeface="+mn-lt"/>
                <a:ea typeface="+mn-ea"/>
                <a:cs typeface="+mn-cs"/>
              </a:rPr>
              <a:t>Big Deal</a:t>
            </a:r>
            <a:r>
              <a:rPr kumimoji="1" lang="ja-JP" altLang="ja-JP" sz="1000" b="1" kern="1200" dirty="0">
                <a:solidFill>
                  <a:schemeClr val="tx1"/>
                </a:solidFill>
                <a:effectLst/>
                <a:latin typeface="+mn-lt"/>
                <a:ea typeface="+mn-ea"/>
                <a:cs typeface="+mn-cs"/>
              </a:rPr>
              <a:t>）</a:t>
            </a:r>
            <a:endParaRPr kumimoji="1" lang="ja-JP" altLang="ja-JP" sz="1000" kern="1200" dirty="0">
              <a:solidFill>
                <a:schemeClr val="tx1"/>
              </a:solidFill>
              <a:effectLst/>
              <a:latin typeface="+mn-lt"/>
              <a:ea typeface="+mn-ea"/>
              <a:cs typeface="+mn-cs"/>
            </a:endParaRPr>
          </a:p>
          <a:p>
            <a:r>
              <a:rPr lang="ja-JP" altLang="en-US" sz="1200" b="0" i="0" u="none" strike="noStrike" baseline="0" dirty="0">
                <a:solidFill>
                  <a:srgbClr val="000000"/>
                </a:solidFill>
                <a:latin typeface=""/>
              </a:rPr>
              <a:t>タイトル単位ではなく，その出版社が刊行しているほぼすべてのタイトル，あるいは特定分野の複数タイトルなど，まとまった規模のタイトルを利用できるような契約形態のこと。通常は過去の</a:t>
            </a:r>
            <a:r>
              <a:rPr lang="ja-JP" altLang="en-US" sz="1200" b="0" i="0" u="none" strike="noStrike" baseline="0" dirty="0">
                <a:solidFill>
                  <a:srgbClr val="0000FF"/>
                </a:solidFill>
                <a:latin typeface=""/>
              </a:rPr>
              <a:t>冊子体</a:t>
            </a:r>
            <a:r>
              <a:rPr lang="ja-JP" altLang="en-US" sz="1200" b="0" i="0" u="none" strike="noStrike" baseline="0" dirty="0">
                <a:solidFill>
                  <a:srgbClr val="000000"/>
                </a:solidFill>
                <a:latin typeface=""/>
              </a:rPr>
              <a:t>購読実績額あるいはそれに一定額を加えた金額を支払うことが契約の条件となる。大きな追加支出なく利用可能タイトル数を大幅に増やすことができるというメリットがある反面，</a:t>
            </a:r>
            <a:r>
              <a:rPr lang="ja-JP" altLang="en-US" sz="1200" b="0" i="0" u="none" strike="noStrike" baseline="0" dirty="0">
                <a:solidFill>
                  <a:srgbClr val="0000FF"/>
                </a:solidFill>
                <a:latin typeface=""/>
              </a:rPr>
              <a:t>購読規模の維持</a:t>
            </a:r>
            <a:r>
              <a:rPr lang="ja-JP" altLang="en-US" sz="1200" b="0" i="0" u="none" strike="noStrike" baseline="0" dirty="0">
                <a:solidFill>
                  <a:srgbClr val="000000"/>
                </a:solidFill>
                <a:latin typeface=""/>
              </a:rPr>
              <a:t>を求められることがあるため，</a:t>
            </a:r>
            <a:r>
              <a:rPr lang="ja-JP" altLang="en-US" sz="1200" b="0" i="0" u="none" strike="noStrike" baseline="0" dirty="0">
                <a:solidFill>
                  <a:srgbClr val="0000FF"/>
                </a:solidFill>
                <a:latin typeface=""/>
              </a:rPr>
              <a:t>購読誌</a:t>
            </a:r>
            <a:r>
              <a:rPr lang="ja-JP" altLang="en-US" sz="1200" b="0" i="0" u="none" strike="noStrike" baseline="0" dirty="0">
                <a:solidFill>
                  <a:srgbClr val="000000"/>
                </a:solidFill>
                <a:latin typeface=""/>
              </a:rPr>
              <a:t>中止による支出額削減ができないなど，タイトル選定の柔軟性に乏しいというデメリットがある。（→</a:t>
            </a:r>
            <a:r>
              <a:rPr lang="ja-JP" altLang="en-US" sz="1200" b="0" i="0" u="none" strike="noStrike" baseline="0" dirty="0">
                <a:solidFill>
                  <a:srgbClr val="0000FF"/>
                </a:solidFill>
                <a:latin typeface=""/>
              </a:rPr>
              <a:t>購読維持・購読規模維持</a:t>
            </a:r>
            <a:r>
              <a:rPr lang="ja-JP" altLang="en-US" sz="1200" b="0" i="0" u="none" strike="noStrike" baseline="0" dirty="0">
                <a:solidFill>
                  <a:srgbClr val="000000"/>
                </a:solidFill>
                <a:latin typeface=""/>
              </a:rPr>
              <a:t>）</a:t>
            </a:r>
            <a:endParaRPr kumimoji="1" lang="ja-JP" altLang="en-US" dirty="0"/>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9</a:t>
            </a:fld>
            <a:endParaRPr kumimoji="1" lang="ja-JP" altLang="en-US"/>
          </a:p>
        </p:txBody>
      </p:sp>
    </p:spTree>
    <p:extLst>
      <p:ext uri="{BB962C8B-B14F-4D97-AF65-F5344CB8AC3E}">
        <p14:creationId xmlns:p14="http://schemas.microsoft.com/office/powerpoint/2010/main" val="4744668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i="0" kern="1200" dirty="0">
                <a:solidFill>
                  <a:schemeClr val="tx1"/>
                </a:solidFill>
                <a:effectLst/>
                <a:latin typeface="+mn-lt"/>
                <a:ea typeface="+mn-ea"/>
                <a:cs typeface="+mn-cs"/>
              </a:rPr>
              <a:t>Japan Institutional Gateway(JIG)</a:t>
            </a:r>
            <a:r>
              <a:rPr kumimoji="1" lang="ja-JP" altLang="en-US" sz="1200" b="1" i="0" kern="1200" dirty="0">
                <a:solidFill>
                  <a:schemeClr val="tx1"/>
                </a:solidFill>
                <a:effectLst/>
                <a:latin typeface="+mn-lt"/>
                <a:ea typeface="+mn-ea"/>
                <a:cs typeface="+mn-cs"/>
              </a:rPr>
              <a:t>について</a:t>
            </a:r>
            <a:endParaRPr kumimoji="1" lang="en-US" altLang="ja-JP" sz="1200" b="1" i="0" kern="1200" dirty="0">
              <a:solidFill>
                <a:schemeClr val="tx1"/>
              </a:solidFill>
              <a:effectLst/>
              <a:latin typeface="+mn-lt"/>
              <a:ea typeface="+mn-ea"/>
              <a:cs typeface="+mn-cs"/>
            </a:endParaRPr>
          </a:p>
          <a:p>
            <a:r>
              <a:rPr kumimoji="1" lang="en-US" altLang="ja-JP" dirty="0"/>
              <a:t>https://f1000research.com/japan-institutional-gateway</a:t>
            </a:r>
          </a:p>
          <a:p>
            <a:endParaRPr kumimoji="1" lang="en-US" altLang="ja-JP" dirty="0"/>
          </a:p>
          <a:p>
            <a:r>
              <a:rPr kumimoji="1" lang="ja-JP" altLang="en-US" b="1" dirty="0"/>
              <a:t>筑波大学</a:t>
            </a:r>
            <a:r>
              <a:rPr kumimoji="1" lang="ja-JP" altLang="en-US" sz="1200" b="1" i="0" kern="1200" dirty="0">
                <a:solidFill>
                  <a:schemeClr val="tx1"/>
                </a:solidFill>
                <a:effectLst/>
                <a:latin typeface="+mn-lt"/>
                <a:ea typeface="+mn-ea"/>
                <a:cs typeface="+mn-cs"/>
              </a:rPr>
              <a:t>研究情報ポータル</a:t>
            </a:r>
            <a:endParaRPr kumimoji="1" lang="en-US" altLang="ja-JP" sz="1200" b="1" i="0" kern="1200" dirty="0">
              <a:solidFill>
                <a:schemeClr val="tx1"/>
              </a:solidFill>
              <a:effectLst/>
              <a:latin typeface="+mn-lt"/>
              <a:ea typeface="+mn-ea"/>
              <a:cs typeface="+mn-cs"/>
            </a:endParaRPr>
          </a:p>
          <a:p>
            <a:r>
              <a:rPr kumimoji="1" lang="ja-JP" altLang="en-US" b="0" dirty="0"/>
              <a:t>下記ページに</a:t>
            </a:r>
            <a:r>
              <a:rPr kumimoji="1" lang="en-US" altLang="ja-JP" b="0" dirty="0"/>
              <a:t>JIG</a:t>
            </a:r>
            <a:r>
              <a:rPr kumimoji="1" lang="ja-JP" altLang="en-US" b="0" dirty="0"/>
              <a:t>についての情報が掲載されている。</a:t>
            </a:r>
            <a:endParaRPr kumimoji="1" lang="en-US" altLang="ja-JP" b="0" dirty="0"/>
          </a:p>
          <a:p>
            <a:r>
              <a:rPr kumimoji="1" lang="en-US" altLang="ja-JP" dirty="0"/>
              <a:t>https://ura.sec.tsukuba.ac.jp/utgateway</a:t>
            </a:r>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64</a:t>
            </a:fld>
            <a:endParaRPr kumimoji="1" lang="ja-JP" altLang="en-US"/>
          </a:p>
        </p:txBody>
      </p:sp>
    </p:spTree>
    <p:extLst>
      <p:ext uri="{BB962C8B-B14F-4D97-AF65-F5344CB8AC3E}">
        <p14:creationId xmlns:p14="http://schemas.microsoft.com/office/powerpoint/2010/main" val="3063611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1044657" rtl="0" eaLnBrk="1" fontAlgn="auto" latinLnBrk="0" hangingPunct="1">
              <a:lnSpc>
                <a:spcPct val="100000"/>
              </a:lnSpc>
              <a:spcBef>
                <a:spcPts val="0"/>
              </a:spcBef>
              <a:spcAft>
                <a:spcPts val="0"/>
              </a:spcAft>
              <a:buClrTx/>
              <a:buSzTx/>
              <a:buFontTx/>
              <a:buNone/>
              <a:tabLst/>
              <a:defRPr/>
            </a:pPr>
            <a:r>
              <a:rPr kumimoji="1" lang="ja-JP" altLang="en-US" sz="1600" b="1" kern="1200" dirty="0">
                <a:solidFill>
                  <a:schemeClr val="tx1"/>
                </a:solidFill>
                <a:effectLst/>
                <a:latin typeface="+mn-lt"/>
                <a:ea typeface="+mn-ea"/>
                <a:cs typeface="+mn-cs"/>
              </a:rPr>
              <a:t>＜「電子資料契約実務必携　第</a:t>
            </a:r>
            <a:r>
              <a:rPr kumimoji="1" lang="en-US" altLang="ja-JP" sz="1600" b="1" kern="1200" dirty="0">
                <a:solidFill>
                  <a:schemeClr val="tx1"/>
                </a:solidFill>
                <a:effectLst/>
                <a:latin typeface="+mn-lt"/>
                <a:ea typeface="+mn-ea"/>
                <a:cs typeface="+mn-cs"/>
              </a:rPr>
              <a:t>2</a:t>
            </a:r>
            <a:r>
              <a:rPr kumimoji="1" lang="ja-JP" altLang="en-US" sz="1600" b="1" kern="1200" dirty="0">
                <a:solidFill>
                  <a:schemeClr val="tx1"/>
                </a:solidFill>
                <a:effectLst/>
                <a:latin typeface="+mn-lt"/>
                <a:ea typeface="+mn-ea"/>
                <a:cs typeface="+mn-cs"/>
              </a:rPr>
              <a:t>版」用語集より＞</a:t>
            </a:r>
            <a:endParaRPr kumimoji="1" lang="en-US" altLang="ja-JP" sz="1600" b="1" kern="1200" dirty="0">
              <a:solidFill>
                <a:schemeClr val="tx1"/>
              </a:solidFill>
              <a:effectLst/>
              <a:latin typeface="+mn-lt"/>
              <a:ea typeface="+mn-ea"/>
              <a:cs typeface="+mn-cs"/>
            </a:endParaRPr>
          </a:p>
          <a:p>
            <a:pPr marL="0" marR="0" lvl="0" indent="0" algn="just" defTabSz="1044657"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n-lt"/>
                <a:ea typeface="+mn-ea"/>
                <a:cs typeface="+mn-cs"/>
              </a:rPr>
              <a:t>ICOLC</a:t>
            </a:r>
            <a:r>
              <a:rPr kumimoji="1" lang="ja-JP" altLang="ja-JP" sz="1200" b="1" kern="1200" dirty="0">
                <a:solidFill>
                  <a:schemeClr val="tx1"/>
                </a:solidFill>
                <a:effectLst/>
                <a:latin typeface="+mn-lt"/>
                <a:ea typeface="+mn-ea"/>
                <a:cs typeface="+mn-cs"/>
              </a:rPr>
              <a:t>（</a:t>
            </a:r>
            <a:r>
              <a:rPr kumimoji="1" lang="en-US" altLang="ja-JP" sz="1200" b="1" u="sng" kern="1200" dirty="0">
                <a:solidFill>
                  <a:schemeClr val="tx1"/>
                </a:solidFill>
                <a:effectLst/>
                <a:latin typeface="+mn-lt"/>
                <a:ea typeface="+mn-ea"/>
                <a:cs typeface="+mn-cs"/>
              </a:rPr>
              <a:t>I</a:t>
            </a:r>
            <a:r>
              <a:rPr kumimoji="1" lang="en-US" altLang="ja-JP" sz="1200" b="1" kern="1200" dirty="0">
                <a:solidFill>
                  <a:schemeClr val="tx1"/>
                </a:solidFill>
                <a:effectLst/>
                <a:latin typeface="+mn-lt"/>
                <a:ea typeface="+mn-ea"/>
                <a:cs typeface="+mn-cs"/>
              </a:rPr>
              <a:t>nternational </a:t>
            </a:r>
            <a:r>
              <a:rPr kumimoji="1" lang="en-US" altLang="ja-JP" sz="1200" b="1" u="sng" kern="1200" dirty="0">
                <a:solidFill>
                  <a:schemeClr val="tx1"/>
                </a:solidFill>
                <a:effectLst/>
                <a:latin typeface="+mn-lt"/>
                <a:ea typeface="+mn-ea"/>
                <a:cs typeface="+mn-cs"/>
              </a:rPr>
              <a:t>Co</a:t>
            </a:r>
            <a:r>
              <a:rPr kumimoji="1" lang="en-US" altLang="ja-JP" sz="1200" b="1" kern="1200" dirty="0">
                <a:solidFill>
                  <a:schemeClr val="tx1"/>
                </a:solidFill>
                <a:effectLst/>
                <a:latin typeface="+mn-lt"/>
                <a:ea typeface="+mn-ea"/>
                <a:cs typeface="+mn-cs"/>
              </a:rPr>
              <a:t>alition of </a:t>
            </a:r>
            <a:r>
              <a:rPr kumimoji="1" lang="en-US" altLang="ja-JP" sz="1200" b="1" u="sng" kern="1200" dirty="0">
                <a:solidFill>
                  <a:schemeClr val="tx1"/>
                </a:solidFill>
                <a:effectLst/>
                <a:latin typeface="+mn-lt"/>
                <a:ea typeface="+mn-ea"/>
                <a:cs typeface="+mn-cs"/>
              </a:rPr>
              <a:t>L</a:t>
            </a:r>
            <a:r>
              <a:rPr kumimoji="1" lang="en-US" altLang="ja-JP" sz="1200" b="1" kern="1200" dirty="0">
                <a:solidFill>
                  <a:schemeClr val="tx1"/>
                </a:solidFill>
                <a:effectLst/>
                <a:latin typeface="+mn-lt"/>
                <a:ea typeface="+mn-ea"/>
                <a:cs typeface="+mn-cs"/>
              </a:rPr>
              <a:t>ibrary </a:t>
            </a:r>
            <a:r>
              <a:rPr kumimoji="1" lang="en-US" altLang="ja-JP" sz="1200" b="1" u="sng" kern="1200" dirty="0">
                <a:solidFill>
                  <a:schemeClr val="tx1"/>
                </a:solidFill>
                <a:effectLst/>
                <a:latin typeface="+mn-lt"/>
                <a:ea typeface="+mn-ea"/>
                <a:cs typeface="+mn-cs"/>
              </a:rPr>
              <a:t>C</a:t>
            </a:r>
            <a:r>
              <a:rPr kumimoji="1" lang="en-US" altLang="ja-JP" sz="1200" b="1" kern="1200" dirty="0">
                <a:solidFill>
                  <a:schemeClr val="tx1"/>
                </a:solidFill>
                <a:effectLst/>
                <a:latin typeface="+mn-lt"/>
                <a:ea typeface="+mn-ea"/>
                <a:cs typeface="+mn-cs"/>
              </a:rPr>
              <a:t>onsortia</a:t>
            </a:r>
            <a:r>
              <a:rPr kumimoji="1" lang="ja-JP" altLang="ja-JP" sz="1200" b="1" kern="1200" dirty="0">
                <a:solidFill>
                  <a:schemeClr val="tx1"/>
                </a:solidFill>
                <a:effectLst/>
                <a:latin typeface="+mn-lt"/>
                <a:ea typeface="+mn-ea"/>
                <a:cs typeface="+mn-cs"/>
              </a:rPr>
              <a:t>） ＜</a:t>
            </a:r>
            <a:r>
              <a:rPr kumimoji="1" lang="ja-JP" altLang="en-US" sz="1200" b="1" kern="1200" dirty="0">
                <a:solidFill>
                  <a:schemeClr val="tx1"/>
                </a:solidFill>
                <a:effectLst/>
                <a:latin typeface="+mn-lt"/>
                <a:ea typeface="+mn-ea"/>
                <a:cs typeface="+mn-cs"/>
              </a:rPr>
              <a:t>アイコルク</a:t>
            </a:r>
            <a:r>
              <a:rPr kumimoji="1" lang="ja-JP" altLang="ja-JP" sz="1200" b="1"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国際図書館コンソーシアム連合。</a:t>
            </a:r>
            <a:r>
              <a:rPr kumimoji="1" lang="en-US" altLang="ja-JP" sz="1200" kern="1200" dirty="0">
                <a:solidFill>
                  <a:schemeClr val="tx1"/>
                </a:solidFill>
                <a:effectLst/>
                <a:latin typeface="+mn-lt"/>
                <a:ea typeface="+mn-ea"/>
                <a:cs typeface="+mn-cs"/>
              </a:rPr>
              <a:t>1997</a:t>
            </a:r>
            <a:r>
              <a:rPr kumimoji="1" lang="ja-JP" altLang="en-US" sz="1200" kern="1200" dirty="0">
                <a:solidFill>
                  <a:schemeClr val="tx1"/>
                </a:solidFill>
                <a:effectLst/>
                <a:latin typeface="+mn-lt"/>
                <a:ea typeface="+mn-ea"/>
                <a:cs typeface="+mn-cs"/>
              </a:rPr>
              <a:t>年に米国セントルイスで非公式に開催されたコンソーシアムのコンソーシアム（</a:t>
            </a:r>
            <a:r>
              <a:rPr kumimoji="1" lang="en-US" altLang="ja-JP" sz="1200" kern="1200" dirty="0">
                <a:solidFill>
                  <a:schemeClr val="tx1"/>
                </a:solidFill>
                <a:effectLst/>
                <a:latin typeface="+mn-lt"/>
                <a:ea typeface="+mn-ea"/>
                <a:cs typeface="+mn-cs"/>
              </a:rPr>
              <a:t>COC: Consortium of Consortia</a:t>
            </a:r>
            <a:r>
              <a:rPr kumimoji="1" lang="ja-JP" altLang="en-US" sz="1200" kern="1200" dirty="0">
                <a:solidFill>
                  <a:schemeClr val="tx1"/>
                </a:solidFill>
                <a:effectLst/>
                <a:latin typeface="+mn-lt"/>
                <a:ea typeface="+mn-ea"/>
                <a:cs typeface="+mn-cs"/>
              </a:rPr>
              <a:t>）から発展した。</a:t>
            </a:r>
            <a:r>
              <a:rPr kumimoji="1" lang="en-US" altLang="ja-JP" sz="1200" kern="1200" dirty="0">
                <a:solidFill>
                  <a:schemeClr val="tx1"/>
                </a:solidFill>
                <a:effectLst/>
                <a:latin typeface="+mn-lt"/>
                <a:ea typeface="+mn-ea"/>
                <a:cs typeface="+mn-cs"/>
              </a:rPr>
              <a:t>2023</a:t>
            </a:r>
            <a:r>
              <a:rPr kumimoji="1" lang="ja-JP" altLang="en-US" sz="1200" kern="1200" dirty="0">
                <a:solidFill>
                  <a:schemeClr val="tx1"/>
                </a:solidFill>
                <a:effectLst/>
                <a:latin typeface="+mn-lt"/>
                <a:ea typeface="+mn-ea"/>
                <a:cs typeface="+mn-cs"/>
              </a:rPr>
              <a:t>年現在は北米を中心に各国</a:t>
            </a:r>
            <a:r>
              <a:rPr kumimoji="1" lang="en-US" altLang="ja-JP" sz="1200" kern="1200" dirty="0">
                <a:solidFill>
                  <a:schemeClr val="tx1"/>
                </a:solidFill>
                <a:effectLst/>
                <a:latin typeface="+mn-lt"/>
                <a:ea typeface="+mn-ea"/>
                <a:cs typeface="+mn-cs"/>
              </a:rPr>
              <a:t>230</a:t>
            </a:r>
            <a:r>
              <a:rPr kumimoji="1" lang="ja-JP" altLang="en-US" sz="1200" kern="1200" dirty="0">
                <a:solidFill>
                  <a:schemeClr val="tx1"/>
                </a:solidFill>
                <a:effectLst/>
                <a:latin typeface="+mn-lt"/>
                <a:ea typeface="+mn-ea"/>
                <a:cs typeface="+mn-cs"/>
              </a:rPr>
              <a:t>あまりのコンソーシアムが参加。毎年</a:t>
            </a:r>
            <a:r>
              <a:rPr kumimoji="1" lang="en-US" altLang="ja-JP" sz="1200" kern="1200" dirty="0">
                <a:solidFill>
                  <a:schemeClr val="tx1"/>
                </a:solidFill>
                <a:effectLst/>
                <a:latin typeface="+mn-lt"/>
                <a:ea typeface="+mn-ea"/>
                <a:cs typeface="+mn-cs"/>
              </a:rPr>
              <a:t>2</a:t>
            </a:r>
            <a:r>
              <a:rPr kumimoji="1" lang="ja-JP" altLang="en-US" sz="1200" kern="1200" dirty="0">
                <a:solidFill>
                  <a:schemeClr val="tx1"/>
                </a:solidFill>
                <a:effectLst/>
                <a:latin typeface="+mn-lt"/>
                <a:ea typeface="+mn-ea"/>
                <a:cs typeface="+mn-cs"/>
              </a:rPr>
              <a:t>回会合を行い，電子情報資源に関する情報，出版社・ベンダーの価格設定やライセンシングに関する情報などを共有し，共通する問題の討議を行う。日本からは</a:t>
            </a:r>
            <a:r>
              <a:rPr kumimoji="1" lang="en-US" altLang="ja-JP" sz="1200" kern="1200" dirty="0">
                <a:solidFill>
                  <a:schemeClr val="tx1"/>
                </a:solidFill>
                <a:effectLst/>
                <a:latin typeface="+mn-lt"/>
                <a:ea typeface="+mn-ea"/>
                <a:cs typeface="+mn-cs"/>
              </a:rPr>
              <a:t>JUSTICE</a:t>
            </a:r>
            <a:r>
              <a:rPr kumimoji="1" lang="ja-JP" altLang="en-US" sz="1200" kern="1200" dirty="0">
                <a:solidFill>
                  <a:schemeClr val="tx1"/>
                </a:solidFill>
                <a:effectLst/>
                <a:latin typeface="+mn-lt"/>
                <a:ea typeface="+mn-ea"/>
                <a:cs typeface="+mn-cs"/>
              </a:rPr>
              <a:t>が参加しており，参加報告を</a:t>
            </a:r>
            <a:r>
              <a:rPr kumimoji="1" lang="en-US" altLang="ja-JP" sz="1200" kern="1200" dirty="0">
                <a:solidFill>
                  <a:schemeClr val="tx1"/>
                </a:solidFill>
                <a:effectLst/>
                <a:latin typeface="+mn-lt"/>
                <a:ea typeface="+mn-ea"/>
                <a:cs typeface="+mn-cs"/>
              </a:rPr>
              <a:t>JUSTICE</a:t>
            </a:r>
            <a:r>
              <a:rPr kumimoji="1" lang="ja-JP" altLang="en-US" sz="1200" kern="1200" dirty="0">
                <a:solidFill>
                  <a:schemeClr val="tx1"/>
                </a:solidFill>
                <a:effectLst/>
                <a:latin typeface="+mn-lt"/>
                <a:ea typeface="+mn-ea"/>
                <a:cs typeface="+mn-cs"/>
              </a:rPr>
              <a:t>のサイトに掲載している。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65</a:t>
            </a:fld>
            <a:endParaRPr kumimoji="1" lang="ja-JP" altLang="en-US"/>
          </a:p>
        </p:txBody>
      </p:sp>
    </p:spTree>
    <p:extLst>
      <p:ext uri="{BB962C8B-B14F-4D97-AF65-F5344CB8AC3E}">
        <p14:creationId xmlns:p14="http://schemas.microsoft.com/office/powerpoint/2010/main" val="19600593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66</a:t>
            </a:fld>
            <a:endParaRPr kumimoji="1" lang="ja-JP" altLang="en-US"/>
          </a:p>
        </p:txBody>
      </p:sp>
    </p:spTree>
    <p:extLst>
      <p:ext uri="{BB962C8B-B14F-4D97-AF65-F5344CB8AC3E}">
        <p14:creationId xmlns:p14="http://schemas.microsoft.com/office/powerpoint/2010/main" val="23237347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67</a:t>
            </a:fld>
            <a:endParaRPr kumimoji="1" lang="ja-JP" altLang="en-US"/>
          </a:p>
        </p:txBody>
      </p:sp>
    </p:spTree>
    <p:extLst>
      <p:ext uri="{BB962C8B-B14F-4D97-AF65-F5344CB8AC3E}">
        <p14:creationId xmlns:p14="http://schemas.microsoft.com/office/powerpoint/2010/main" val="29647733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68</a:t>
            </a:fld>
            <a:endParaRPr kumimoji="1" lang="ja-JP" altLang="en-US"/>
          </a:p>
        </p:txBody>
      </p:sp>
    </p:spTree>
    <p:extLst>
      <p:ext uri="{BB962C8B-B14F-4D97-AF65-F5344CB8AC3E}">
        <p14:creationId xmlns:p14="http://schemas.microsoft.com/office/powerpoint/2010/main" val="39303002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https://www.coalition-s.org/plan_s_principles/</a:t>
            </a:r>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69</a:t>
            </a:fld>
            <a:endParaRPr kumimoji="1" lang="ja-JP" altLang="en-US"/>
          </a:p>
        </p:txBody>
      </p:sp>
    </p:spTree>
    <p:extLst>
      <p:ext uri="{BB962C8B-B14F-4D97-AF65-F5344CB8AC3E}">
        <p14:creationId xmlns:p14="http://schemas.microsoft.com/office/powerpoint/2010/main" val="18135586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70</a:t>
            </a:fld>
            <a:endParaRPr kumimoji="1" lang="ja-JP" altLang="en-US"/>
          </a:p>
        </p:txBody>
      </p:sp>
    </p:spTree>
    <p:extLst>
      <p:ext uri="{BB962C8B-B14F-4D97-AF65-F5344CB8AC3E}">
        <p14:creationId xmlns:p14="http://schemas.microsoft.com/office/powerpoint/2010/main" val="32921553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以下のサイトより契約している国と地域をカウントした。（</a:t>
            </a:r>
            <a:r>
              <a:rPr kumimoji="1" lang="en-US" altLang="ja-JP" dirty="0"/>
              <a:t>2025/1/27</a:t>
            </a:r>
            <a:r>
              <a:rPr kumimoji="1" lang="ja-JP" altLang="en-US" dirty="0"/>
              <a:t>アクセス。</a:t>
            </a:r>
            <a:r>
              <a:rPr kumimoji="1" lang="en-US" altLang="ja-JP" dirty="0"/>
              <a:t>Wiley</a:t>
            </a:r>
            <a:r>
              <a:rPr kumimoji="1" lang="ja-JP" altLang="en-US" dirty="0"/>
              <a:t>のみ</a:t>
            </a:r>
            <a:r>
              <a:rPr kumimoji="1" lang="en-US" altLang="ja-JP" dirty="0"/>
              <a:t>2024</a:t>
            </a:r>
            <a:r>
              <a:rPr kumimoji="1" lang="ja-JP" altLang="en-US" dirty="0"/>
              <a:t>年</a:t>
            </a:r>
            <a:r>
              <a:rPr kumimoji="1" lang="en-US" altLang="ja-JP" dirty="0"/>
              <a:t>7</a:t>
            </a:r>
            <a:r>
              <a:rPr kumimoji="1" lang="ja-JP" altLang="en-US" dirty="0"/>
              <a:t>月</a:t>
            </a:r>
            <a:r>
              <a:rPr kumimoji="1" lang="en-US" altLang="ja-JP" dirty="0"/>
              <a:t>31</a:t>
            </a:r>
            <a:r>
              <a:rPr kumimoji="1" lang="ja-JP" altLang="en-US" dirty="0"/>
              <a:t>日時点と明記あり）</a:t>
            </a:r>
            <a:endParaRPr kumimoji="1" lang="en-US" altLang="ja-JP" dirty="0"/>
          </a:p>
          <a:p>
            <a:r>
              <a:rPr kumimoji="1" lang="en-US" altLang="ja-JP" dirty="0"/>
              <a:t>Elsevier: https://www.elsevier.com/open-access/agreements</a:t>
            </a:r>
          </a:p>
          <a:p>
            <a:r>
              <a:rPr kumimoji="1" lang="en-US" altLang="ja-JP" dirty="0"/>
              <a:t>Wiley: https://www.wiley.com/en-us/network/publishing/research-publishing/editors/wileys-transformational-agreements-overview</a:t>
            </a:r>
          </a:p>
          <a:p>
            <a:r>
              <a:rPr kumimoji="1" lang="en-US" altLang="ja-JP" dirty="0"/>
              <a:t>Springer Nature: https://www.springernature.com/gp/open-science/oa-agreements</a:t>
            </a:r>
            <a:endParaRPr kumimoji="1" lang="ja-JP" altLang="en-US" dirty="0"/>
          </a:p>
        </p:txBody>
      </p:sp>
      <p:sp>
        <p:nvSpPr>
          <p:cNvPr id="4" name="スライド番号プレースホルダー 3"/>
          <p:cNvSpPr>
            <a:spLocks noGrp="1"/>
          </p:cNvSpPr>
          <p:nvPr>
            <p:ph type="sldNum" sz="quarter" idx="10"/>
          </p:nvPr>
        </p:nvSpPr>
        <p:spPr/>
        <p:txBody>
          <a:bodyPr/>
          <a:lstStyle/>
          <a:p>
            <a:fld id="{4FE1CDAA-BDBB-47EC-BA89-720542176336}" type="slidenum">
              <a:rPr kumimoji="1" lang="ja-JP" altLang="en-US" smtClean="0"/>
              <a:t>71</a:t>
            </a:fld>
            <a:endParaRPr kumimoji="1" lang="ja-JP" altLang="en-US"/>
          </a:p>
        </p:txBody>
      </p:sp>
    </p:spTree>
    <p:extLst>
      <p:ext uri="{BB962C8B-B14F-4D97-AF65-F5344CB8AC3E}">
        <p14:creationId xmlns:p14="http://schemas.microsoft.com/office/powerpoint/2010/main" val="24701092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Jisc</a:t>
            </a:r>
            <a:r>
              <a:rPr kumimoji="1" lang="ja-JP" altLang="en-US" dirty="0"/>
              <a:t>による英国の転換契約に関する調査報告書</a:t>
            </a:r>
            <a:endParaRPr kumimoji="1" lang="en-US" altLang="ja-JP" dirty="0"/>
          </a:p>
          <a:p>
            <a:r>
              <a:rPr kumimoji="1" lang="en-US" altLang="ja-JP" dirty="0"/>
              <a:t>https://current.ndl.go.jp/e2721</a:t>
            </a:r>
          </a:p>
          <a:p>
            <a:endParaRPr kumimoji="1" lang="en-US" altLang="ja-JP" dirty="0"/>
          </a:p>
          <a:p>
            <a:r>
              <a:rPr kumimoji="1" lang="en-US" altLang="ja-JP" dirty="0" err="1"/>
              <a:t>PlanS</a:t>
            </a:r>
            <a:r>
              <a:rPr kumimoji="1" lang="ja-JP" altLang="en-US" dirty="0"/>
              <a:t>発効から</a:t>
            </a:r>
            <a:r>
              <a:rPr kumimoji="1" lang="en-US" altLang="ja-JP" dirty="0"/>
              <a:t>5</a:t>
            </a:r>
            <a:r>
              <a:rPr kumimoji="1" lang="ja-JP" altLang="en-US" dirty="0"/>
              <a:t>年の影響調査報告書</a:t>
            </a:r>
            <a:endParaRPr kumimoji="1" lang="en-US" altLang="ja-JP" dirty="0"/>
          </a:p>
          <a:p>
            <a:r>
              <a:rPr lang="en-US" altLang="ja-JP" b="0" i="0" u="none" strike="noStrike" dirty="0">
                <a:effectLst/>
                <a:latin typeface="Open Sans" panose="020B0606030504020204" pitchFamily="34" charset="0"/>
              </a:rPr>
              <a:t>https://www.coalition-s.org/coalition-s-announces-the-release-of-an-independent-study-on-the-impact-of-plan-s/</a:t>
            </a:r>
          </a:p>
          <a:p>
            <a:endParaRPr kumimoji="1" lang="ja-JP" altLang="en-US" dirty="0"/>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72</a:t>
            </a:fld>
            <a:endParaRPr kumimoji="1" lang="ja-JP" altLang="en-US"/>
          </a:p>
        </p:txBody>
      </p:sp>
    </p:spTree>
    <p:extLst>
      <p:ext uri="{BB962C8B-B14F-4D97-AF65-F5344CB8AC3E}">
        <p14:creationId xmlns:p14="http://schemas.microsoft.com/office/powerpoint/2010/main" val="12912334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73</a:t>
            </a:fld>
            <a:endParaRPr kumimoji="1" lang="ja-JP" altLang="en-US"/>
          </a:p>
        </p:txBody>
      </p:sp>
    </p:spTree>
    <p:extLst>
      <p:ext uri="{BB962C8B-B14F-4D97-AF65-F5344CB8AC3E}">
        <p14:creationId xmlns:p14="http://schemas.microsoft.com/office/powerpoint/2010/main" val="11530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n-lt"/>
                <a:ea typeface="+mn-ea"/>
                <a:cs typeface="+mn-cs"/>
              </a:rPr>
              <a:t>＜「電子資料契約実務必携　第</a:t>
            </a:r>
            <a:r>
              <a:rPr kumimoji="1" lang="en-US" altLang="ja-JP" sz="1200" b="1" kern="1200" dirty="0">
                <a:solidFill>
                  <a:schemeClr val="tx1"/>
                </a:solidFill>
                <a:effectLst/>
                <a:latin typeface="+mn-lt"/>
                <a:ea typeface="+mn-ea"/>
                <a:cs typeface="+mn-cs"/>
              </a:rPr>
              <a:t>2</a:t>
            </a:r>
            <a:r>
              <a:rPr kumimoji="1" lang="ja-JP" altLang="en-US" sz="1200" b="1" kern="1200" dirty="0">
                <a:solidFill>
                  <a:schemeClr val="tx1"/>
                </a:solidFill>
                <a:effectLst/>
                <a:latin typeface="+mn-lt"/>
                <a:ea typeface="+mn-ea"/>
                <a:cs typeface="+mn-cs"/>
              </a:rPr>
              <a:t>版」用語集より＞</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ja-JP" sz="1000" b="1" u="none" strike="noStrike" kern="1200" dirty="0">
                <a:solidFill>
                  <a:schemeClr val="tx1"/>
                </a:solidFill>
                <a:effectLst/>
                <a:latin typeface="+mn-lt"/>
                <a:ea typeface="+mn-ea"/>
                <a:cs typeface="+mn-cs"/>
              </a:rPr>
              <a:t>コンソーシアム</a:t>
            </a:r>
            <a:r>
              <a:rPr kumimoji="1" lang="ja-JP" altLang="ja-JP" sz="1000" b="1" kern="1200" dirty="0">
                <a:solidFill>
                  <a:schemeClr val="tx1"/>
                </a:solidFill>
                <a:effectLst/>
                <a:latin typeface="+mn-lt"/>
                <a:ea typeface="+mn-ea"/>
                <a:cs typeface="+mn-cs"/>
              </a:rPr>
              <a:t>（</a:t>
            </a:r>
            <a:r>
              <a:rPr kumimoji="1" lang="en-US" altLang="ja-JP" sz="1000" b="1" kern="1200" dirty="0">
                <a:solidFill>
                  <a:schemeClr val="tx1"/>
                </a:solidFill>
                <a:effectLst/>
                <a:latin typeface="+mn-lt"/>
                <a:ea typeface="+mn-ea"/>
                <a:cs typeface="+mn-cs"/>
              </a:rPr>
              <a:t>Consortium</a:t>
            </a:r>
            <a:r>
              <a:rPr kumimoji="1" lang="ja-JP" altLang="ja-JP" sz="1000" b="1" kern="1200" dirty="0">
                <a:solidFill>
                  <a:schemeClr val="tx1"/>
                </a:solidFill>
                <a:effectLst/>
                <a:latin typeface="+mn-lt"/>
                <a:ea typeface="+mn-ea"/>
                <a:cs typeface="+mn-cs"/>
              </a:rPr>
              <a:t>）</a:t>
            </a:r>
            <a:endParaRPr kumimoji="1" lang="ja-JP" altLang="ja-JP" sz="1000" kern="1200" dirty="0">
              <a:solidFill>
                <a:schemeClr val="tx1"/>
              </a:solidFill>
              <a:effectLst/>
              <a:latin typeface="+mn-lt"/>
              <a:ea typeface="+mn-ea"/>
              <a:cs typeface="+mn-cs"/>
            </a:endParaRPr>
          </a:p>
          <a:p>
            <a:r>
              <a:rPr lang="ja-JP" altLang="en-US" sz="1200" b="0" i="0" u="none" strike="noStrike" baseline="0" dirty="0">
                <a:solidFill>
                  <a:srgbClr val="000000"/>
                </a:solidFill>
                <a:latin typeface=""/>
              </a:rPr>
              <a:t>共同で何らかの目的に沿った活動を行うための，</a:t>
            </a:r>
            <a:r>
              <a:rPr lang="en-US" altLang="ja-JP" sz="1200" b="0" i="0" u="none" strike="noStrike" baseline="0" dirty="0">
                <a:solidFill>
                  <a:srgbClr val="000000"/>
                </a:solidFill>
                <a:latin typeface=""/>
              </a:rPr>
              <a:t>2</a:t>
            </a:r>
            <a:r>
              <a:rPr lang="ja-JP" altLang="en-US" sz="1200" b="0" i="0" u="none" strike="noStrike" baseline="0" dirty="0">
                <a:solidFill>
                  <a:srgbClr val="000000"/>
                </a:solidFill>
                <a:latin typeface=""/>
              </a:rPr>
              <a:t>つ以上の成員（組織，個人など）から成る団体のこと。大学図書館においては，複数の参加機関が共同して電子ジャーナルなどを購入する連合体のことを指す場合が多いが，それ以外を目的としたコンソーシアムも多く存在する。また，電子ジャーナル購入のためのコンソーシアムについても，出版社との契約そのものを一元的に行うものから，各参加機関の出版社との契約・利用条件を一元的に交渉するもの，参加機関に出版社からの提案を案内するに止まるものまで，世界的にはさまざまな性格のものが存在する。日本では，</a:t>
            </a:r>
            <a:r>
              <a:rPr lang="en-US" altLang="ja-JP" sz="1200" b="0" i="0" u="none" strike="noStrike" baseline="0" dirty="0">
                <a:solidFill>
                  <a:srgbClr val="0000FF"/>
                </a:solidFill>
                <a:latin typeface=""/>
              </a:rPr>
              <a:t>JUSTICE</a:t>
            </a:r>
            <a:r>
              <a:rPr lang="ja-JP" altLang="en-US" sz="1200" b="0" i="0" u="none" strike="noStrike" baseline="0" dirty="0">
                <a:solidFill>
                  <a:srgbClr val="000000"/>
                </a:solidFill>
                <a:latin typeface=""/>
              </a:rPr>
              <a:t>以外にも日本医学図書館協会（</a:t>
            </a:r>
            <a:r>
              <a:rPr lang="en-US" altLang="ja-JP" sz="1200" b="0" i="0" u="none" strike="noStrike" baseline="0" dirty="0">
                <a:solidFill>
                  <a:srgbClr val="000000"/>
                </a:solidFill>
                <a:latin typeface=""/>
              </a:rPr>
              <a:t>JMLA</a:t>
            </a:r>
            <a:r>
              <a:rPr lang="ja-JP" altLang="en-US" sz="1200" b="0" i="0" u="none" strike="noStrike" baseline="0" dirty="0">
                <a:solidFill>
                  <a:srgbClr val="000000"/>
                </a:solidFill>
                <a:latin typeface=""/>
              </a:rPr>
              <a:t>），日本薬学図書館協議会（</a:t>
            </a:r>
            <a:r>
              <a:rPr lang="en-US" altLang="ja-JP" sz="1200" b="0" i="0" u="none" strike="noStrike" baseline="0" dirty="0">
                <a:solidFill>
                  <a:srgbClr val="000000"/>
                </a:solidFill>
                <a:latin typeface=""/>
              </a:rPr>
              <a:t>JPLA</a:t>
            </a:r>
            <a:r>
              <a:rPr lang="ja-JP" altLang="en-US" sz="1200" b="0" i="0" u="none" strike="noStrike" baseline="0" dirty="0">
                <a:solidFill>
                  <a:srgbClr val="000000"/>
                </a:solidFill>
                <a:latin typeface=""/>
              </a:rPr>
              <a:t>）などがコンソーシアムとして出版社と交渉を行っている。 </a:t>
            </a:r>
            <a:endParaRPr kumimoji="1" lang="ja-JP" altLang="en-US" dirty="0"/>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10</a:t>
            </a:fld>
            <a:endParaRPr kumimoji="1" lang="ja-JP" altLang="en-US"/>
          </a:p>
        </p:txBody>
      </p:sp>
    </p:spTree>
    <p:extLst>
      <p:ext uri="{BB962C8B-B14F-4D97-AF65-F5344CB8AC3E}">
        <p14:creationId xmlns:p14="http://schemas.microsoft.com/office/powerpoint/2010/main" val="13562979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BIZ UDPゴシック" panose="020B0400000000000000" pitchFamily="50" charset="-128"/>
                <a:ea typeface="BIZ UDPゴシック" panose="020B0400000000000000" pitchFamily="50" charset="-128"/>
                <a:cs typeface="+mn-cs"/>
              </a:rPr>
              <a:t>＜「電子資料契約実務必携　第</a:t>
            </a:r>
            <a:r>
              <a:rPr kumimoji="1" lang="en-US" altLang="ja-JP" sz="1200" b="1" kern="1200" dirty="0">
                <a:solidFill>
                  <a:schemeClr val="tx1"/>
                </a:solidFill>
                <a:effectLst/>
                <a:latin typeface="BIZ UDPゴシック" panose="020B0400000000000000" pitchFamily="50" charset="-128"/>
                <a:ea typeface="BIZ UDPゴシック" panose="020B0400000000000000" pitchFamily="50" charset="-128"/>
                <a:cs typeface="+mn-cs"/>
              </a:rPr>
              <a:t>2</a:t>
            </a:r>
            <a:r>
              <a:rPr kumimoji="1" lang="ja-JP" altLang="en-US" sz="1200" b="1" kern="1200" dirty="0">
                <a:solidFill>
                  <a:schemeClr val="tx1"/>
                </a:solidFill>
                <a:effectLst/>
                <a:latin typeface="BIZ UDPゴシック" panose="020B0400000000000000" pitchFamily="50" charset="-128"/>
                <a:ea typeface="BIZ UDPゴシック" panose="020B0400000000000000" pitchFamily="50" charset="-128"/>
                <a:cs typeface="+mn-cs"/>
              </a:rPr>
              <a:t>版」用語集より＞</a:t>
            </a:r>
            <a:endParaRPr kumimoji="1" lang="en-US" altLang="ja-JP" sz="1200" b="1"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ja-JP" sz="1200" b="1"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ダークアーカイブ</a:t>
            </a:r>
            <a:r>
              <a:rPr kumimoji="1" lang="ja-JP" altLang="ja-JP" sz="1200" b="1"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en-US" altLang="ja-JP" sz="1200" b="1" kern="1200" dirty="0">
                <a:solidFill>
                  <a:schemeClr val="tx1"/>
                </a:solidFill>
                <a:effectLst/>
                <a:latin typeface="BIZ UDPゴシック" panose="020B0400000000000000" pitchFamily="50" charset="-128"/>
                <a:ea typeface="BIZ UDPゴシック" panose="020B0400000000000000" pitchFamily="50" charset="-128"/>
                <a:cs typeface="+mn-cs"/>
              </a:rPr>
              <a:t>Dark Archive</a:t>
            </a:r>
            <a:r>
              <a:rPr kumimoji="1" lang="ja-JP" altLang="ja-JP" sz="1200" b="1" kern="1200" dirty="0">
                <a:solidFill>
                  <a:schemeClr val="tx1"/>
                </a:solidFill>
                <a:effectLst/>
                <a:latin typeface="BIZ UDPゴシック" panose="020B0400000000000000" pitchFamily="50" charset="-128"/>
                <a:ea typeface="BIZ UDPゴシック" panose="020B0400000000000000" pitchFamily="50" charset="-128"/>
                <a:cs typeface="+mn-cs"/>
              </a:rPr>
              <a:t>）</a:t>
            </a:r>
            <a:endPar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出版社の倒産</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自然災害などによって</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電子資料が提供されなくなった場合に備えた電子的アーカイブ。通常はアクセスできないが，非常時に限り利用することができるようになる。代表的なダークアーカイブサービスには</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en-US" altLang="ja-JP" sz="12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hlinkClick r:id="rId3" action="ppaction://hlinkfile"/>
              </a:rPr>
              <a:t>CLOCKSS</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」や「</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Portico</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」がある。それに対し</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常時アクセス可能なアーカイブ（出版社のサイト</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en-US" altLang="ja-JP" sz="12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hlinkClick r:id="rId4" action="ppaction://hlinkfile"/>
              </a:rPr>
              <a:t>NII-REO</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など）を</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ダークアーカイブの対概念として</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ライトアーカイブ（</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Light Archive</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）と呼ぶこともある。</a:t>
            </a:r>
          </a:p>
          <a:p>
            <a:pPr marL="0" marR="0" lvl="0" indent="0" algn="just" defTabSz="1044657" rtl="0" eaLnBrk="1" fontAlgn="auto" latinLnBrk="0" hangingPunct="1">
              <a:lnSpc>
                <a:spcPct val="100000"/>
              </a:lnSpc>
              <a:spcBef>
                <a:spcPts val="0"/>
              </a:spcBef>
              <a:spcAft>
                <a:spcPts val="0"/>
              </a:spcAft>
              <a:buClrTx/>
              <a:buSzTx/>
              <a:buFontTx/>
              <a:buNone/>
              <a:tabLst/>
              <a:defRPr/>
            </a:pP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sz="1200" b="1"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CLOCKSS</a:t>
            </a:r>
            <a:r>
              <a:rPr kumimoji="1" lang="en-US" altLang="ja-JP" sz="1200" b="1"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ja-JP" altLang="ja-JP" sz="1200" b="1" kern="1200" dirty="0">
                <a:solidFill>
                  <a:schemeClr val="tx1"/>
                </a:solidFill>
                <a:effectLst/>
                <a:latin typeface="BIZ UDPゴシック" panose="020B0400000000000000" pitchFamily="50" charset="-128"/>
                <a:ea typeface="BIZ UDPゴシック" panose="020B0400000000000000" pitchFamily="50" charset="-128"/>
                <a:cs typeface="+mn-cs"/>
              </a:rPr>
              <a:t>＜くろっくす＞</a:t>
            </a:r>
            <a:endPar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　出版社と図書館が共同で取り組んでいる世界的な</a:t>
            </a:r>
            <a:r>
              <a:rPr kumimoji="1" lang="en-US" altLang="ja-JP" sz="1200" u="none" strike="noStrike" kern="1200" dirty="0" err="1">
                <a:solidFill>
                  <a:schemeClr val="tx1"/>
                </a:solidFill>
                <a:effectLst/>
                <a:latin typeface="BIZ UDPゴシック" panose="020B0400000000000000" pitchFamily="50" charset="-128"/>
                <a:ea typeface="BIZ UDPゴシック" panose="020B0400000000000000" pitchFamily="50" charset="-128"/>
                <a:cs typeface="+mn-cs"/>
                <a:hlinkClick r:id="rId5" action="ppaction://hlinkfile"/>
              </a:rPr>
              <a:t>ダークアーカイブ</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・プロジェクト。出版社の倒産</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自然災害などによって電子資料のコンテンツが出版社から提供されなくなった場合</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対象コンテンツを</a:t>
            </a:r>
            <a:r>
              <a:rPr kumimoji="1" lang="en-US" altLang="ja-JP" sz="1200" u="none" strike="noStrike" kern="1200" dirty="0" err="1">
                <a:solidFill>
                  <a:schemeClr val="tx1"/>
                </a:solidFill>
                <a:effectLst/>
                <a:latin typeface="BIZ UDPゴシック" panose="020B0400000000000000" pitchFamily="50" charset="-128"/>
                <a:ea typeface="BIZ UDPゴシック" panose="020B0400000000000000" pitchFamily="50" charset="-128"/>
                <a:cs typeface="+mn-cs"/>
                <a:hlinkClick r:id="rId6" action="ppaction://hlinkfile"/>
              </a:rPr>
              <a:t>オープンアクセス</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で公開する。</a:t>
            </a:r>
          </a:p>
          <a:p>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　対象コンテンツを収集・保存している機関はアーカイブノードと呼ばれ</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不測の事態に備えて全世界の</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12</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か所に分散している。</a:t>
            </a:r>
            <a:r>
              <a:rPr kumimoji="1" lang="en-US" altLang="ja-JP" sz="12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hlinkClick r:id="rId7" action="ppaction://hlinkfile"/>
              </a:rPr>
              <a:t>JUSTICE</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では日本のアーカイブノードである国立情報学研究所（</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NII</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）との連携の下</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CLOCKSS</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への国内からの参加館拡充を図っている。また</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CLOCKSS</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未参加の出版社に対しては</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交渉時に参加を要求している。</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74</a:t>
            </a:fld>
            <a:endParaRPr kumimoji="1" lang="ja-JP" altLang="en-US"/>
          </a:p>
        </p:txBody>
      </p:sp>
    </p:spTree>
    <p:extLst>
      <p:ext uri="{BB962C8B-B14F-4D97-AF65-F5344CB8AC3E}">
        <p14:creationId xmlns:p14="http://schemas.microsoft.com/office/powerpoint/2010/main" val="29669108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900" b="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en-US" altLang="ja-JP" sz="900" b="0" kern="1200" dirty="0">
                <a:solidFill>
                  <a:schemeClr val="tx1"/>
                </a:solidFill>
                <a:effectLst/>
                <a:latin typeface="BIZ UDPゴシック" panose="020B0400000000000000" pitchFamily="50" charset="-128"/>
                <a:ea typeface="BIZ UDPゴシック" panose="020B0400000000000000" pitchFamily="50" charset="-128"/>
                <a:cs typeface="+mn-cs"/>
              </a:rPr>
              <a:t>Beall’s</a:t>
            </a:r>
            <a:r>
              <a:rPr kumimoji="1" lang="ja-JP" altLang="en-US" sz="900" b="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en-US" altLang="ja-JP" sz="900" b="0" kern="1200" dirty="0">
                <a:solidFill>
                  <a:schemeClr val="tx1"/>
                </a:solidFill>
                <a:effectLst/>
                <a:latin typeface="BIZ UDPゴシック" panose="020B0400000000000000" pitchFamily="50" charset="-128"/>
                <a:ea typeface="BIZ UDPゴシック" panose="020B0400000000000000" pitchFamily="50" charset="-128"/>
                <a:cs typeface="+mn-cs"/>
              </a:rPr>
              <a:t>List</a:t>
            </a: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900" b="0" kern="1200" dirty="0">
                <a:solidFill>
                  <a:schemeClr val="tx1"/>
                </a:solidFill>
                <a:effectLst/>
                <a:latin typeface="BIZ UDPゴシック" panose="020B0400000000000000" pitchFamily="50" charset="-128"/>
                <a:ea typeface="BIZ UDPゴシック" panose="020B0400000000000000" pitchFamily="50" charset="-128"/>
                <a:cs typeface="+mn-cs"/>
              </a:rPr>
              <a:t>・問題提起の意義は大きく、評価もされたが、「可能性がある」だけで実名を掲載している、</a:t>
            </a:r>
            <a:r>
              <a:rPr kumimoji="1" lang="en-US" altLang="ja-JP" sz="900" b="0" kern="1200" dirty="0">
                <a:solidFill>
                  <a:schemeClr val="tx1"/>
                </a:solidFill>
                <a:effectLst/>
                <a:latin typeface="BIZ UDPゴシック" panose="020B0400000000000000" pitchFamily="50" charset="-128"/>
                <a:ea typeface="BIZ UDPゴシック" panose="020B0400000000000000" pitchFamily="50" charset="-128"/>
                <a:cs typeface="+mn-cs"/>
              </a:rPr>
              <a:t>OA</a:t>
            </a:r>
            <a:r>
              <a:rPr kumimoji="1" lang="ja-JP" altLang="en-US" sz="900" b="0" kern="1200" dirty="0">
                <a:solidFill>
                  <a:schemeClr val="tx1"/>
                </a:solidFill>
                <a:effectLst/>
                <a:latin typeface="BIZ UDPゴシック" panose="020B0400000000000000" pitchFamily="50" charset="-128"/>
                <a:ea typeface="BIZ UDPゴシック" panose="020B0400000000000000" pitchFamily="50" charset="-128"/>
                <a:cs typeface="+mn-cs"/>
              </a:rPr>
              <a:t>出版社に偏っている、そもそも</a:t>
            </a:r>
            <a:r>
              <a:rPr kumimoji="1" lang="en-US" altLang="ja-JP" sz="900" b="0" kern="1200" dirty="0">
                <a:solidFill>
                  <a:schemeClr val="tx1"/>
                </a:solidFill>
                <a:effectLst/>
                <a:latin typeface="BIZ UDPゴシック" panose="020B0400000000000000" pitchFamily="50" charset="-128"/>
                <a:ea typeface="BIZ UDPゴシック" panose="020B0400000000000000" pitchFamily="50" charset="-128"/>
                <a:cs typeface="+mn-cs"/>
              </a:rPr>
              <a:t>Beall</a:t>
            </a:r>
            <a:r>
              <a:rPr kumimoji="1" lang="ja-JP" altLang="en-US" sz="900" b="0" kern="1200" dirty="0">
                <a:solidFill>
                  <a:schemeClr val="tx1"/>
                </a:solidFill>
                <a:effectLst/>
                <a:latin typeface="BIZ UDPゴシック" panose="020B0400000000000000" pitchFamily="50" charset="-128"/>
                <a:ea typeface="BIZ UDPゴシック" panose="020B0400000000000000" pitchFamily="50" charset="-128"/>
                <a:cs typeface="+mn-cs"/>
              </a:rPr>
              <a:t>が</a:t>
            </a:r>
            <a:r>
              <a:rPr kumimoji="1" lang="en-US" altLang="ja-JP" sz="900" b="0" kern="1200" dirty="0">
                <a:solidFill>
                  <a:schemeClr val="tx1"/>
                </a:solidFill>
                <a:effectLst/>
                <a:latin typeface="BIZ UDPゴシック" panose="020B0400000000000000" pitchFamily="50" charset="-128"/>
                <a:ea typeface="BIZ UDPゴシック" panose="020B0400000000000000" pitchFamily="50" charset="-128"/>
                <a:cs typeface="+mn-cs"/>
              </a:rPr>
              <a:t>OA</a:t>
            </a:r>
            <a:r>
              <a:rPr kumimoji="1" lang="ja-JP" altLang="en-US" sz="900" b="0" kern="1200" dirty="0">
                <a:solidFill>
                  <a:schemeClr val="tx1"/>
                </a:solidFill>
                <a:effectLst/>
                <a:latin typeface="BIZ UDPゴシック" panose="020B0400000000000000" pitchFamily="50" charset="-128"/>
                <a:ea typeface="BIZ UDPゴシック" panose="020B0400000000000000" pitchFamily="50" charset="-128"/>
                <a:cs typeface="+mn-cs"/>
              </a:rPr>
              <a:t>運動に偏見をもっている、といった批判もあり閉鎖にいたった</a:t>
            </a:r>
            <a:endParaRPr kumimoji="1" lang="en-US" altLang="ja-JP" sz="900" b="0"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900" b="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en-US" altLang="ja-JP" sz="900" b="0" kern="1200" dirty="0">
                <a:solidFill>
                  <a:schemeClr val="tx1"/>
                </a:solidFill>
                <a:effectLst/>
                <a:latin typeface="BIZ UDPゴシック" panose="020B0400000000000000" pitchFamily="50" charset="-128"/>
                <a:ea typeface="BIZ UDPゴシック" panose="020B0400000000000000" pitchFamily="50" charset="-128"/>
                <a:cs typeface="+mn-cs"/>
              </a:rPr>
              <a:t>https://hdl.handle.net/2115/73600</a:t>
            </a: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900" b="0" kern="1200" dirty="0">
                <a:solidFill>
                  <a:schemeClr val="tx1"/>
                </a:solidFill>
                <a:effectLst/>
                <a:latin typeface="BIZ UDPゴシック" panose="020B0400000000000000" pitchFamily="50" charset="-128"/>
                <a:ea typeface="BIZ UDPゴシック" panose="020B0400000000000000" pitchFamily="50" charset="-128"/>
                <a:cs typeface="+mn-cs"/>
              </a:rPr>
              <a:t>・閉鎖後、匿名の有志が</a:t>
            </a:r>
            <a:r>
              <a:rPr kumimoji="1" lang="en-US" altLang="ja-JP" sz="900" b="0" kern="1200" dirty="0">
                <a:solidFill>
                  <a:schemeClr val="tx1"/>
                </a:solidFill>
                <a:effectLst/>
                <a:latin typeface="BIZ UDPゴシック" panose="020B0400000000000000" pitchFamily="50" charset="-128"/>
                <a:ea typeface="BIZ UDPゴシック" panose="020B0400000000000000" pitchFamily="50" charset="-128"/>
                <a:cs typeface="+mn-cs"/>
              </a:rPr>
              <a:t>Beall’s</a:t>
            </a:r>
            <a:r>
              <a:rPr kumimoji="1" lang="ja-JP" altLang="en-US" sz="900" b="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en-US" altLang="ja-JP" sz="900" b="0" kern="1200" dirty="0">
                <a:solidFill>
                  <a:schemeClr val="tx1"/>
                </a:solidFill>
                <a:effectLst/>
                <a:latin typeface="BIZ UDPゴシック" panose="020B0400000000000000" pitchFamily="50" charset="-128"/>
                <a:ea typeface="BIZ UDPゴシック" panose="020B0400000000000000" pitchFamily="50" charset="-128"/>
                <a:cs typeface="+mn-cs"/>
              </a:rPr>
              <a:t>List</a:t>
            </a:r>
            <a:r>
              <a:rPr kumimoji="1" lang="ja-JP" altLang="en-US" sz="900" b="0" kern="1200" dirty="0">
                <a:solidFill>
                  <a:schemeClr val="tx1"/>
                </a:solidFill>
                <a:effectLst/>
                <a:latin typeface="BIZ UDPゴシック" panose="020B0400000000000000" pitchFamily="50" charset="-128"/>
                <a:ea typeface="BIZ UDPゴシック" panose="020B0400000000000000" pitchFamily="50" charset="-128"/>
                <a:cs typeface="+mn-cs"/>
              </a:rPr>
              <a:t>を復活させ公開、ただしもともと上記の経緯があり閉鎖されたものであること、管理者が匿名であること等を踏まえ、扱いには注意が必要である</a:t>
            </a:r>
            <a:endParaRPr kumimoji="1" lang="en-US" altLang="ja-JP" sz="900" b="0"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900" b="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en-US" altLang="ja-JP" sz="900" b="0" kern="1200" dirty="0">
                <a:solidFill>
                  <a:schemeClr val="tx1"/>
                </a:solidFill>
                <a:effectLst/>
                <a:latin typeface="BIZ UDPゴシック" panose="020B0400000000000000" pitchFamily="50" charset="-128"/>
                <a:ea typeface="BIZ UDPゴシック" panose="020B0400000000000000" pitchFamily="50" charset="-128"/>
                <a:cs typeface="+mn-cs"/>
              </a:rPr>
              <a:t>https://beallslist.net/</a:t>
            </a:r>
          </a:p>
          <a:p>
            <a:pPr marL="0" marR="0" lvl="0" indent="0" algn="l" defTabSz="1044657" rtl="0" eaLnBrk="1" fontAlgn="auto" latinLnBrk="0" hangingPunct="1">
              <a:lnSpc>
                <a:spcPct val="100000"/>
              </a:lnSpc>
              <a:spcBef>
                <a:spcPts val="0"/>
              </a:spcBef>
              <a:spcAft>
                <a:spcPts val="0"/>
              </a:spcAft>
              <a:buClrTx/>
              <a:buSzTx/>
              <a:buFontTx/>
              <a:buNone/>
              <a:tabLst/>
              <a:defRPr/>
            </a:pPr>
            <a:endParaRPr kumimoji="1" lang="en-US" altLang="ja-JP" sz="900" b="0"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900" b="0" kern="1200" dirty="0">
                <a:solidFill>
                  <a:schemeClr val="tx1"/>
                </a:solidFill>
                <a:effectLst/>
                <a:latin typeface="BIZ UDPゴシック" panose="020B0400000000000000" pitchFamily="50" charset="-128"/>
                <a:ea typeface="BIZ UDPゴシック" panose="020B0400000000000000" pitchFamily="50" charset="-128"/>
                <a:cs typeface="+mn-cs"/>
              </a:rPr>
              <a:t>◆タイトルリスト</a:t>
            </a:r>
            <a:endParaRPr kumimoji="1" lang="en-US" altLang="ja-JP" sz="900" b="0"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900" b="0" kern="1200" dirty="0">
                <a:solidFill>
                  <a:schemeClr val="tx1"/>
                </a:solidFill>
                <a:effectLst/>
                <a:latin typeface="BIZ UDPゴシック" panose="020B0400000000000000" pitchFamily="50" charset="-128"/>
                <a:ea typeface="BIZ UDPゴシック" panose="020B0400000000000000" pitchFamily="50" charset="-128"/>
                <a:cs typeface="+mn-cs"/>
              </a:rPr>
              <a:t>・仮に網羅的リストが作成されてもすぐにハゲタカジャーナル側がタイトルや出版社名を変更し、</a:t>
            </a:r>
            <a:r>
              <a:rPr kumimoji="1" lang="ja-JP" altLang="en-US" sz="900" b="0" kern="1200" dirty="0" err="1">
                <a:solidFill>
                  <a:schemeClr val="tx1"/>
                </a:solidFill>
                <a:effectLst/>
                <a:latin typeface="BIZ UDPゴシック" panose="020B0400000000000000" pitchFamily="50" charset="-128"/>
                <a:ea typeface="BIZ UDPゴシック" panose="020B0400000000000000" pitchFamily="50" charset="-128"/>
                <a:cs typeface="+mn-cs"/>
              </a:rPr>
              <a:t>い</a:t>
            </a:r>
            <a:r>
              <a:rPr kumimoji="1" lang="ja-JP" altLang="en-US" sz="900" b="0" kern="1200" dirty="0">
                <a:solidFill>
                  <a:schemeClr val="tx1"/>
                </a:solidFill>
                <a:effectLst/>
                <a:latin typeface="BIZ UDPゴシック" panose="020B0400000000000000" pitchFamily="50" charset="-128"/>
                <a:ea typeface="BIZ UDPゴシック" panose="020B0400000000000000" pitchFamily="50" charset="-128"/>
                <a:cs typeface="+mn-cs"/>
              </a:rPr>
              <a:t>たちごっことなることが容易に予想される</a:t>
            </a:r>
            <a:endParaRPr kumimoji="1" lang="en-US" altLang="ja-JP" sz="900" b="0"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900" b="0" kern="1200" dirty="0">
                <a:solidFill>
                  <a:schemeClr val="tx1"/>
                </a:solidFill>
                <a:effectLst/>
                <a:latin typeface="BIZ UDPゴシック" panose="020B0400000000000000" pitchFamily="50" charset="-128"/>
                <a:ea typeface="BIZ UDPゴシック" panose="020B0400000000000000" pitchFamily="50" charset="-128"/>
                <a:cs typeface="+mn-cs"/>
              </a:rPr>
              <a:t>・確定したリストではないが、「疑わしい」ジャーナルの基本情報や分析により見出された問題点等を提供する有料データベース「</a:t>
            </a:r>
            <a:r>
              <a:rPr kumimoji="1" lang="en-US" altLang="ja-JP" sz="900" b="0" kern="1200" dirty="0" err="1">
                <a:solidFill>
                  <a:schemeClr val="tx1"/>
                </a:solidFill>
                <a:effectLst/>
                <a:latin typeface="BIZ UDPゴシック" panose="020B0400000000000000" pitchFamily="50" charset="-128"/>
                <a:ea typeface="BIZ UDPゴシック" panose="020B0400000000000000" pitchFamily="50" charset="-128"/>
                <a:cs typeface="+mn-cs"/>
              </a:rPr>
              <a:t>Cabells</a:t>
            </a:r>
            <a:r>
              <a:rPr kumimoji="1" lang="en-US" altLang="ja-JP" sz="900" b="0" kern="1200" dirty="0">
                <a:solidFill>
                  <a:schemeClr val="tx1"/>
                </a:solidFill>
                <a:effectLst/>
                <a:latin typeface="BIZ UDPゴシック" panose="020B0400000000000000" pitchFamily="50" charset="-128"/>
                <a:ea typeface="BIZ UDPゴシック" panose="020B0400000000000000" pitchFamily="50" charset="-128"/>
                <a:cs typeface="+mn-cs"/>
              </a:rPr>
              <a:t> Predatory Reports</a:t>
            </a:r>
            <a:r>
              <a:rPr kumimoji="1" lang="ja-JP" altLang="en-US" sz="900" b="0" kern="1200" dirty="0">
                <a:solidFill>
                  <a:schemeClr val="tx1"/>
                </a:solidFill>
                <a:effectLst/>
                <a:latin typeface="BIZ UDPゴシック" panose="020B0400000000000000" pitchFamily="50" charset="-128"/>
                <a:ea typeface="BIZ UDPゴシック" panose="020B0400000000000000" pitchFamily="50" charset="-128"/>
                <a:cs typeface="+mn-cs"/>
              </a:rPr>
              <a:t>」が存在し、</a:t>
            </a:r>
            <a:r>
              <a:rPr kumimoji="1" lang="en-US" altLang="ja-JP" sz="900" b="0" kern="1200" dirty="0">
                <a:solidFill>
                  <a:schemeClr val="tx1"/>
                </a:solidFill>
                <a:effectLst/>
                <a:latin typeface="BIZ UDPゴシック" panose="020B0400000000000000" pitchFamily="50" charset="-128"/>
                <a:ea typeface="BIZ UDPゴシック" panose="020B0400000000000000" pitchFamily="50" charset="-128"/>
                <a:cs typeface="+mn-cs"/>
              </a:rPr>
              <a:t>JUSTICE</a:t>
            </a:r>
            <a:r>
              <a:rPr kumimoji="1" lang="ja-JP" altLang="en-US" sz="900" b="0" kern="1200" dirty="0">
                <a:solidFill>
                  <a:schemeClr val="tx1"/>
                </a:solidFill>
                <a:effectLst/>
                <a:latin typeface="BIZ UDPゴシック" panose="020B0400000000000000" pitchFamily="50" charset="-128"/>
                <a:ea typeface="BIZ UDPゴシック" panose="020B0400000000000000" pitchFamily="50" charset="-128"/>
                <a:cs typeface="+mn-cs"/>
              </a:rPr>
              <a:t>提案対象となっている</a:t>
            </a:r>
            <a:endParaRPr kumimoji="1" lang="en-US" altLang="ja-JP" sz="900" b="0"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900" b="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en-US" altLang="ja-JP" sz="900" b="0" kern="1200" dirty="0">
                <a:solidFill>
                  <a:schemeClr val="tx1"/>
                </a:solidFill>
                <a:effectLst/>
                <a:latin typeface="BIZ UDPゴシック" panose="020B0400000000000000" pitchFamily="50" charset="-128"/>
                <a:ea typeface="BIZ UDPゴシック" panose="020B0400000000000000" pitchFamily="50" charset="-128"/>
                <a:cs typeface="+mn-cs"/>
              </a:rPr>
              <a:t>https://www.usaco.co.jp/product/detail.html?pdid=217</a:t>
            </a:r>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75</a:t>
            </a:fld>
            <a:endParaRPr kumimoji="1" lang="ja-JP" altLang="en-US"/>
          </a:p>
        </p:txBody>
      </p:sp>
    </p:spTree>
    <p:extLst>
      <p:ext uri="{BB962C8B-B14F-4D97-AF65-F5344CB8AC3E}">
        <p14:creationId xmlns:p14="http://schemas.microsoft.com/office/powerpoint/2010/main" val="39419942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BIZ UDPゴシック" panose="020B0400000000000000" pitchFamily="50" charset="-128"/>
                <a:ea typeface="BIZ UDPゴシック" panose="020B0400000000000000" pitchFamily="50" charset="-128"/>
                <a:cs typeface="+mn-cs"/>
              </a:rPr>
              <a:t>見極め方については参考情報になるものとして有料データベース「</a:t>
            </a:r>
            <a:r>
              <a:rPr kumimoji="1" lang="en-US" altLang="ja-JP" sz="1200" b="0" kern="1200" dirty="0" err="1">
                <a:solidFill>
                  <a:schemeClr val="tx1"/>
                </a:solidFill>
                <a:effectLst/>
                <a:latin typeface="BIZ UDPゴシック" panose="020B0400000000000000" pitchFamily="50" charset="-128"/>
                <a:ea typeface="BIZ UDPゴシック" panose="020B0400000000000000" pitchFamily="50" charset="-128"/>
                <a:cs typeface="+mn-cs"/>
              </a:rPr>
              <a:t>Cabells</a:t>
            </a:r>
            <a:r>
              <a:rPr kumimoji="1" lang="en-US" altLang="ja-JP" sz="1200" b="0" kern="1200" dirty="0">
                <a:solidFill>
                  <a:schemeClr val="tx1"/>
                </a:solidFill>
                <a:effectLst/>
                <a:latin typeface="BIZ UDPゴシック" panose="020B0400000000000000" pitchFamily="50" charset="-128"/>
                <a:ea typeface="BIZ UDPゴシック" panose="020B0400000000000000" pitchFamily="50" charset="-128"/>
                <a:cs typeface="+mn-cs"/>
              </a:rPr>
              <a:t> Predatory Reports</a:t>
            </a:r>
            <a:r>
              <a:rPr kumimoji="1" lang="ja-JP" altLang="en-US" sz="1200" b="0" kern="1200" dirty="0">
                <a:solidFill>
                  <a:schemeClr val="tx1"/>
                </a:solidFill>
                <a:effectLst/>
                <a:latin typeface="BIZ UDPゴシック" panose="020B0400000000000000" pitchFamily="50" charset="-128"/>
                <a:ea typeface="BIZ UDPゴシック" panose="020B0400000000000000" pitchFamily="50" charset="-128"/>
                <a:cs typeface="+mn-cs"/>
              </a:rPr>
              <a:t>」も存在する</a:t>
            </a:r>
            <a:endParaRPr kumimoji="1" lang="en-US" altLang="ja-JP" sz="1200" b="0"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BIZ UDPゴシック" panose="020B0400000000000000" pitchFamily="50" charset="-128"/>
                <a:ea typeface="BIZ UDPゴシック" panose="020B0400000000000000" pitchFamily="50" charset="-128"/>
                <a:cs typeface="+mn-cs"/>
              </a:rPr>
              <a:t>前スライド参照</a:t>
            </a:r>
            <a:endParaRPr kumimoji="1" lang="en-US" altLang="ja-JP" sz="1200" b="0"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effectLst/>
              <a:latin typeface="BIZ UDPゴシック" panose="020B0400000000000000" pitchFamily="50" charset="-128"/>
              <a:ea typeface="BIZ UDPゴシック" panose="020B0400000000000000" pitchFamily="50" charset="-128"/>
              <a:cs typeface="+mn-cs"/>
            </a:endParaRPr>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76</a:t>
            </a:fld>
            <a:endParaRPr kumimoji="1" lang="ja-JP" altLang="en-US"/>
          </a:p>
        </p:txBody>
      </p:sp>
    </p:spTree>
    <p:extLst>
      <p:ext uri="{BB962C8B-B14F-4D97-AF65-F5344CB8AC3E}">
        <p14:creationId xmlns:p14="http://schemas.microsoft.com/office/powerpoint/2010/main" val="1801713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n-lt"/>
                <a:ea typeface="+mn-ea"/>
                <a:cs typeface="+mn-cs"/>
              </a:rPr>
              <a:t>＜「電子資料契約実務必携　第</a:t>
            </a:r>
            <a:r>
              <a:rPr kumimoji="1" lang="en-US" altLang="ja-JP" sz="1200" b="1" kern="1200" dirty="0">
                <a:solidFill>
                  <a:schemeClr val="tx1"/>
                </a:solidFill>
                <a:effectLst/>
                <a:latin typeface="+mn-lt"/>
                <a:ea typeface="+mn-ea"/>
                <a:cs typeface="+mn-cs"/>
              </a:rPr>
              <a:t>2</a:t>
            </a:r>
            <a:r>
              <a:rPr kumimoji="1" lang="ja-JP" altLang="en-US" sz="1200" b="1" kern="1200" dirty="0">
                <a:solidFill>
                  <a:schemeClr val="tx1"/>
                </a:solidFill>
                <a:effectLst/>
                <a:latin typeface="+mn-lt"/>
                <a:ea typeface="+mn-ea"/>
                <a:cs typeface="+mn-cs"/>
              </a:rPr>
              <a:t>版」用語集より＞</a:t>
            </a:r>
            <a:endParaRPr kumimoji="1" lang="en-US" altLang="ja-JP" sz="1200" b="1" kern="1200" dirty="0">
              <a:solidFill>
                <a:schemeClr val="tx1"/>
              </a:solidFill>
              <a:effectLst/>
              <a:latin typeface="+mn-lt"/>
              <a:ea typeface="+mn-ea"/>
              <a:cs typeface="+mn-cs"/>
            </a:endParaRPr>
          </a:p>
          <a:p>
            <a:pPr marL="0" marR="0" lvl="0" indent="0" algn="l" defTabSz="1044657" rtl="0" eaLnBrk="1" fontAlgn="auto" latinLnBrk="0" hangingPunct="1">
              <a:lnSpc>
                <a:spcPct val="100000"/>
              </a:lnSpc>
              <a:spcBef>
                <a:spcPts val="0"/>
              </a:spcBef>
              <a:spcAft>
                <a:spcPts val="0"/>
              </a:spcAft>
              <a:buClrTx/>
              <a:buSzTx/>
              <a:buFontTx/>
              <a:buNone/>
              <a:tabLst/>
              <a:defRPr/>
            </a:pPr>
            <a:r>
              <a:rPr kumimoji="1" lang="ja-JP" altLang="ja-JP" sz="1200" b="1" u="none" strike="noStrike" kern="1200" dirty="0">
                <a:solidFill>
                  <a:schemeClr val="tx1"/>
                </a:solidFill>
                <a:effectLst/>
                <a:latin typeface="+mn-lt"/>
                <a:ea typeface="+mn-ea"/>
                <a:cs typeface="+mn-cs"/>
              </a:rPr>
              <a:t>オープンアクセス</a:t>
            </a:r>
            <a:r>
              <a:rPr kumimoji="1" lang="ja-JP" altLang="ja-JP" sz="1200" b="1"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Open Access</a:t>
            </a:r>
            <a:r>
              <a:rPr kumimoji="1" lang="ja-JP" altLang="en-US" sz="1200" b="1"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OA</a:t>
            </a:r>
            <a:r>
              <a:rPr kumimoji="1" lang="ja-JP" altLang="ja-JP" sz="1200" b="1"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電子コンテンツに無料でアクセスして利用できることを指し，ほとんどの場合，研究，教育，そのほかの目的で自由に利用できる。</a:t>
            </a:r>
            <a:r>
              <a:rPr kumimoji="1" lang="en-US" altLang="ja-JP" sz="1200" kern="1200" dirty="0">
                <a:solidFill>
                  <a:schemeClr val="tx1"/>
                </a:solidFill>
                <a:effectLst/>
                <a:latin typeface="+mn-lt"/>
                <a:ea typeface="+mn-ea"/>
                <a:cs typeface="+mn-cs"/>
              </a:rPr>
              <a:t>OA</a:t>
            </a:r>
            <a:r>
              <a:rPr kumimoji="1" lang="ja-JP" altLang="en-US" sz="1200" kern="1200" dirty="0">
                <a:solidFill>
                  <a:schemeClr val="tx1"/>
                </a:solidFill>
                <a:effectLst/>
                <a:latin typeface="+mn-lt"/>
                <a:ea typeface="+mn-ea"/>
                <a:cs typeface="+mn-cs"/>
              </a:rPr>
              <a:t>の実現手段として，セルフアーカイブ（グリーン・ロード）と</a:t>
            </a:r>
            <a:r>
              <a:rPr kumimoji="1" lang="en-US" altLang="ja-JP" sz="1200" kern="1200" dirty="0">
                <a:solidFill>
                  <a:schemeClr val="tx1"/>
                </a:solidFill>
                <a:effectLst/>
                <a:latin typeface="+mn-lt"/>
                <a:ea typeface="+mn-ea"/>
                <a:cs typeface="+mn-cs"/>
              </a:rPr>
              <a:t>OA</a:t>
            </a:r>
            <a:r>
              <a:rPr kumimoji="1" lang="ja-JP" altLang="en-US" sz="1200" kern="1200" dirty="0">
                <a:solidFill>
                  <a:schemeClr val="tx1"/>
                </a:solidFill>
                <a:effectLst/>
                <a:latin typeface="+mn-lt"/>
                <a:ea typeface="+mn-ea"/>
                <a:cs typeface="+mn-cs"/>
              </a:rPr>
              <a:t>誌（ゴールド・ロード）の</a:t>
            </a:r>
            <a:r>
              <a:rPr kumimoji="1" lang="en-US" altLang="ja-JP" sz="1200" kern="1200" dirty="0">
                <a:solidFill>
                  <a:schemeClr val="tx1"/>
                </a:solidFill>
                <a:effectLst/>
                <a:latin typeface="+mn-lt"/>
                <a:ea typeface="+mn-ea"/>
                <a:cs typeface="+mn-cs"/>
              </a:rPr>
              <a:t>2</a:t>
            </a:r>
            <a:r>
              <a:rPr kumimoji="1" lang="ja-JP" altLang="en-US" sz="1200" kern="1200" dirty="0">
                <a:solidFill>
                  <a:schemeClr val="tx1"/>
                </a:solidFill>
                <a:effectLst/>
                <a:latin typeface="+mn-lt"/>
                <a:ea typeface="+mn-ea"/>
                <a:cs typeface="+mn-cs"/>
              </a:rPr>
              <a:t>つがある。セルフアーカイブは，機関リポジトリ等に対して論文の執筆者が自著論文を登録するものである。</a:t>
            </a:r>
            <a:r>
              <a:rPr kumimoji="1" lang="en-US" altLang="ja-JP" sz="1200" kern="1200" dirty="0">
                <a:solidFill>
                  <a:schemeClr val="tx1"/>
                </a:solidFill>
                <a:effectLst/>
                <a:latin typeface="+mn-lt"/>
                <a:ea typeface="+mn-ea"/>
                <a:cs typeface="+mn-cs"/>
              </a:rPr>
              <a:t>OA</a:t>
            </a:r>
            <a:r>
              <a:rPr kumimoji="1" lang="ja-JP" altLang="en-US" sz="1200" kern="1200" dirty="0">
                <a:solidFill>
                  <a:schemeClr val="tx1"/>
                </a:solidFill>
                <a:effectLst/>
                <a:latin typeface="+mn-lt"/>
                <a:ea typeface="+mn-ea"/>
                <a:cs typeface="+mn-cs"/>
              </a:rPr>
              <a:t>誌は，その論文がオンラインで誰でも無料で利用できる査読済み雑誌で，論文の執筆者が論文出版加工料（</a:t>
            </a:r>
            <a:r>
              <a:rPr kumimoji="1" lang="en-US" altLang="ja-JP" sz="1200" kern="1200" dirty="0">
                <a:solidFill>
                  <a:schemeClr val="tx1"/>
                </a:solidFill>
                <a:effectLst/>
                <a:latin typeface="+mn-lt"/>
                <a:ea typeface="+mn-ea"/>
                <a:cs typeface="+mn-cs"/>
              </a:rPr>
              <a:t>APC</a:t>
            </a:r>
            <a:r>
              <a:rPr kumimoji="1" lang="ja-JP" altLang="en-US" sz="1200" kern="1200" dirty="0">
                <a:solidFill>
                  <a:schemeClr val="tx1"/>
                </a:solidFill>
                <a:effectLst/>
                <a:latin typeface="+mn-lt"/>
                <a:ea typeface="+mn-ea"/>
                <a:cs typeface="+mn-cs"/>
              </a:rPr>
              <a:t>）などの形で出版経費を支払う場合と，助成金などで出版経費を賄う場合がある。購読雑誌掲載論文だが出版社サイトでライセンス付与等なく無料公開されているものはブロンズ</a:t>
            </a:r>
            <a:r>
              <a:rPr kumimoji="1" lang="en-US" altLang="ja-JP" sz="1200" kern="1200" dirty="0">
                <a:solidFill>
                  <a:schemeClr val="tx1"/>
                </a:solidFill>
                <a:effectLst/>
                <a:latin typeface="+mn-lt"/>
                <a:ea typeface="+mn-ea"/>
                <a:cs typeface="+mn-cs"/>
              </a:rPr>
              <a:t>OA</a:t>
            </a:r>
            <a:r>
              <a:rPr kumimoji="1" lang="ja-JP" altLang="en-US" sz="1200" kern="1200" dirty="0">
                <a:solidFill>
                  <a:schemeClr val="tx1"/>
                </a:solidFill>
                <a:effectLst/>
                <a:latin typeface="+mn-lt"/>
                <a:ea typeface="+mn-ea"/>
                <a:cs typeface="+mn-cs"/>
              </a:rPr>
              <a:t>と呼ばれる。また，ダイヤモンド</a:t>
            </a:r>
            <a:r>
              <a:rPr kumimoji="1" lang="en-US" altLang="ja-JP" sz="1200" kern="1200" dirty="0">
                <a:solidFill>
                  <a:schemeClr val="tx1"/>
                </a:solidFill>
                <a:effectLst/>
                <a:latin typeface="+mn-lt"/>
                <a:ea typeface="+mn-ea"/>
                <a:cs typeface="+mn-cs"/>
              </a:rPr>
              <a:t>OA</a:t>
            </a:r>
            <a:r>
              <a:rPr kumimoji="1" lang="ja-JP" altLang="en-US" sz="1200" kern="1200" dirty="0">
                <a:solidFill>
                  <a:schemeClr val="tx1"/>
                </a:solidFill>
                <a:effectLst/>
                <a:latin typeface="+mn-lt"/>
                <a:ea typeface="+mn-ea"/>
                <a:cs typeface="+mn-cs"/>
              </a:rPr>
              <a:t>と呼ばれるものもある。</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11</a:t>
            </a:fld>
            <a:endParaRPr kumimoji="1" lang="ja-JP" altLang="en-US"/>
          </a:p>
        </p:txBody>
      </p:sp>
    </p:spTree>
    <p:extLst>
      <p:ext uri="{BB962C8B-B14F-4D97-AF65-F5344CB8AC3E}">
        <p14:creationId xmlns:p14="http://schemas.microsoft.com/office/powerpoint/2010/main" val="1078318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E1CDAA-BDBB-47EC-BA89-720542176336}" type="slidenum">
              <a:rPr kumimoji="1" lang="ja-JP" altLang="en-US" smtClean="0"/>
              <a:t>12</a:t>
            </a:fld>
            <a:endParaRPr kumimoji="1" lang="ja-JP" altLang="en-US"/>
          </a:p>
        </p:txBody>
      </p:sp>
    </p:spTree>
    <p:extLst>
      <p:ext uri="{BB962C8B-B14F-4D97-AF65-F5344CB8AC3E}">
        <p14:creationId xmlns:p14="http://schemas.microsoft.com/office/powerpoint/2010/main" val="3043086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2B42B1-CC44-4C68-9514-CDD4DFE4EC8A}"/>
              </a:ext>
            </a:extLst>
          </p:cNvPr>
          <p:cNvSpPr>
            <a:spLocks noGrp="1"/>
          </p:cNvSpPr>
          <p:nvPr>
            <p:ph type="ctrTitle"/>
          </p:nvPr>
        </p:nvSpPr>
        <p:spPr>
          <a:xfrm>
            <a:off x="1524000" y="1122363"/>
            <a:ext cx="9144000" cy="1585668"/>
          </a:xfrm>
        </p:spPr>
        <p:txBody>
          <a:bodyPr anchor="b">
            <a:normAutofit/>
          </a:bodyPr>
          <a:lstStyle>
            <a:lvl1pPr algn="ctr">
              <a:lnSpc>
                <a:spcPct val="100000"/>
              </a:lnSpc>
              <a:defRPr sz="5400"/>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206091F9-CC89-4F48-B415-47D390652B99}"/>
              </a:ext>
            </a:extLst>
          </p:cNvPr>
          <p:cNvSpPr>
            <a:spLocks noGrp="1"/>
          </p:cNvSpPr>
          <p:nvPr>
            <p:ph type="subTitle" idx="1"/>
          </p:nvPr>
        </p:nvSpPr>
        <p:spPr>
          <a:xfrm>
            <a:off x="1524000" y="2787162"/>
            <a:ext cx="9144000" cy="2470638"/>
          </a:xfrm>
        </p:spPr>
        <p:txBody>
          <a:bodyPr/>
          <a:lstStyle>
            <a:lvl1pPr marL="0" indent="0" algn="ctr">
              <a:lnSpc>
                <a:spcPct val="15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日付プレースホルダー 3">
            <a:extLst>
              <a:ext uri="{FF2B5EF4-FFF2-40B4-BE49-F238E27FC236}">
                <a16:creationId xmlns:a16="http://schemas.microsoft.com/office/drawing/2014/main" id="{3CBCAF73-76D6-4136-9D61-F0BEBDE86863}"/>
              </a:ext>
            </a:extLst>
          </p:cNvPr>
          <p:cNvSpPr>
            <a:spLocks noGrp="1"/>
          </p:cNvSpPr>
          <p:nvPr>
            <p:ph type="dt" sz="half" idx="10"/>
          </p:nvPr>
        </p:nvSpPr>
        <p:spPr/>
        <p:txBody>
          <a:bodyPr/>
          <a:lstStyle/>
          <a:p>
            <a:fld id="{EFAEBDBF-43F9-4D7A-A75D-EEF88AE608A4}" type="datetime1">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C318E1FB-2E35-4555-8CD1-7901AE7649B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CC4ABC-9AEE-447E-BA83-09DBED195E4A}"/>
              </a:ext>
            </a:extLst>
          </p:cNvPr>
          <p:cNvSpPr>
            <a:spLocks noGrp="1"/>
          </p:cNvSpPr>
          <p:nvPr>
            <p:ph type="sldNum" sz="quarter" idx="12"/>
          </p:nvPr>
        </p:nvSpPr>
        <p:spPr/>
        <p:txBody>
          <a:bodyPr/>
          <a:lstStyle/>
          <a:p>
            <a:fld id="{7A0DB3B0-96E7-457E-8C73-379F1415F9BE}" type="slidenum">
              <a:rPr kumimoji="1" lang="ja-JP" altLang="en-US" smtClean="0"/>
              <a:t>‹#›</a:t>
            </a:fld>
            <a:endParaRPr kumimoji="1" lang="ja-JP" altLang="en-US"/>
          </a:p>
        </p:txBody>
      </p:sp>
    </p:spTree>
    <p:extLst>
      <p:ext uri="{BB962C8B-B14F-4D97-AF65-F5344CB8AC3E}">
        <p14:creationId xmlns:p14="http://schemas.microsoft.com/office/powerpoint/2010/main" val="406854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CD7E78-F2E2-4F3B-B210-8A3670B9784C}"/>
              </a:ext>
            </a:extLst>
          </p:cNvPr>
          <p:cNvSpPr>
            <a:spLocks noGrp="1"/>
          </p:cNvSpPr>
          <p:nvPr>
            <p:ph type="title"/>
          </p:nvPr>
        </p:nvSpPr>
        <p:spPr/>
        <p:txBody>
          <a:bodyPr/>
          <a:lstStyle/>
          <a:p>
            <a:r>
              <a:rPr kumimoji="1" lang="ja-JP" altLang="en-US" dirty="0"/>
              <a:t>マスター タイトルの書式設定</a:t>
            </a:r>
          </a:p>
        </p:txBody>
      </p:sp>
      <p:sp>
        <p:nvSpPr>
          <p:cNvPr id="3" name="縦書きテキスト プレースホルダー 2">
            <a:extLst>
              <a:ext uri="{FF2B5EF4-FFF2-40B4-BE49-F238E27FC236}">
                <a16:creationId xmlns:a16="http://schemas.microsoft.com/office/drawing/2014/main" id="{F5CF32FE-C267-41AC-B435-B2C3807ECBFC}"/>
              </a:ext>
            </a:extLst>
          </p:cNvPr>
          <p:cNvSpPr>
            <a:spLocks noGrp="1"/>
          </p:cNvSpPr>
          <p:nvPr>
            <p:ph type="body" orient="vert" idx="1"/>
          </p:nvPr>
        </p:nvSpPr>
        <p:spPr/>
        <p:txBody>
          <a:bodyPr vert="eaVert"/>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9A2762FB-42A3-474A-92C2-AF4F8D1873E5}"/>
              </a:ext>
            </a:extLst>
          </p:cNvPr>
          <p:cNvSpPr>
            <a:spLocks noGrp="1"/>
          </p:cNvSpPr>
          <p:nvPr>
            <p:ph type="dt" sz="half" idx="10"/>
          </p:nvPr>
        </p:nvSpPr>
        <p:spPr/>
        <p:txBody>
          <a:bodyPr/>
          <a:lstStyle/>
          <a:p>
            <a:fld id="{00811129-B693-42A1-90F3-095F52A3E547}" type="datetime1">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0D3EF778-6F3A-420B-9F95-C72F118E32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5EA9D1A-DC31-43B0-9CE6-A6D7B1DD7A4E}"/>
              </a:ext>
            </a:extLst>
          </p:cNvPr>
          <p:cNvSpPr>
            <a:spLocks noGrp="1"/>
          </p:cNvSpPr>
          <p:nvPr>
            <p:ph type="sldNum" sz="quarter" idx="12"/>
          </p:nvPr>
        </p:nvSpPr>
        <p:spPr/>
        <p:txBody>
          <a:bodyPr/>
          <a:lstStyle/>
          <a:p>
            <a:fld id="{7A0DB3B0-96E7-457E-8C73-379F1415F9BE}" type="slidenum">
              <a:rPr kumimoji="1" lang="ja-JP" altLang="en-US" smtClean="0"/>
              <a:t>‹#›</a:t>
            </a:fld>
            <a:endParaRPr kumimoji="1" lang="ja-JP" altLang="en-US"/>
          </a:p>
        </p:txBody>
      </p:sp>
      <p:sp>
        <p:nvSpPr>
          <p:cNvPr id="7" name="テキスト プレースホルダー 9">
            <a:extLst>
              <a:ext uri="{FF2B5EF4-FFF2-40B4-BE49-F238E27FC236}">
                <a16:creationId xmlns:a16="http://schemas.microsoft.com/office/drawing/2014/main" id="{9CDB8A67-97F7-4B49-81E8-82CAB462AC53}"/>
              </a:ext>
            </a:extLst>
          </p:cNvPr>
          <p:cNvSpPr>
            <a:spLocks noGrp="1"/>
          </p:cNvSpPr>
          <p:nvPr>
            <p:ph type="body" sz="quarter" idx="13"/>
          </p:nvPr>
        </p:nvSpPr>
        <p:spPr>
          <a:xfrm>
            <a:off x="838200" y="202223"/>
            <a:ext cx="5403850" cy="334108"/>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35161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691C274-9322-4C93-8FE9-D524324B235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FF45F6F-47EC-4604-90BB-C9EF72A5A72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B5F4BE-654E-48E8-BEAF-55046D35F10B}"/>
              </a:ext>
            </a:extLst>
          </p:cNvPr>
          <p:cNvSpPr>
            <a:spLocks noGrp="1"/>
          </p:cNvSpPr>
          <p:nvPr>
            <p:ph type="dt" sz="half" idx="10"/>
          </p:nvPr>
        </p:nvSpPr>
        <p:spPr/>
        <p:txBody>
          <a:bodyPr/>
          <a:lstStyle/>
          <a:p>
            <a:fld id="{FBA3568B-BD92-40A3-BA73-13C940B0E6EA}" type="datetime1">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94D78B58-303E-44F6-988B-3FE8068F71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B2A4B9-B89C-4508-981B-133B9DFC9063}"/>
              </a:ext>
            </a:extLst>
          </p:cNvPr>
          <p:cNvSpPr>
            <a:spLocks noGrp="1"/>
          </p:cNvSpPr>
          <p:nvPr>
            <p:ph type="sldNum" sz="quarter" idx="12"/>
          </p:nvPr>
        </p:nvSpPr>
        <p:spPr/>
        <p:txBody>
          <a:bodyPr/>
          <a:lstStyle/>
          <a:p>
            <a:fld id="{7A0DB3B0-96E7-457E-8C73-379F1415F9BE}" type="slidenum">
              <a:rPr kumimoji="1" lang="ja-JP" altLang="en-US" smtClean="0"/>
              <a:t>‹#›</a:t>
            </a:fld>
            <a:endParaRPr kumimoji="1" lang="ja-JP" altLang="en-US"/>
          </a:p>
        </p:txBody>
      </p:sp>
      <p:sp>
        <p:nvSpPr>
          <p:cNvPr id="7" name="テキスト プレースホルダー 9">
            <a:extLst>
              <a:ext uri="{FF2B5EF4-FFF2-40B4-BE49-F238E27FC236}">
                <a16:creationId xmlns:a16="http://schemas.microsoft.com/office/drawing/2014/main" id="{BDD39BB0-FC2D-4A82-9F2D-96B980EECED8}"/>
              </a:ext>
            </a:extLst>
          </p:cNvPr>
          <p:cNvSpPr>
            <a:spLocks noGrp="1"/>
          </p:cNvSpPr>
          <p:nvPr>
            <p:ph type="body" sz="quarter" idx="13"/>
          </p:nvPr>
        </p:nvSpPr>
        <p:spPr>
          <a:xfrm>
            <a:off x="838200" y="202223"/>
            <a:ext cx="5403850" cy="334108"/>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224994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AB0DEA-2E93-4189-B4E9-80683CA6C0D2}"/>
              </a:ext>
            </a:extLst>
          </p:cNvPr>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5D879916-75BC-4007-93AC-47EFCA0C4780}"/>
              </a:ext>
            </a:extLst>
          </p:cNvPr>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EAF5D48A-943A-4736-9BE9-CCED3EE9EF7F}"/>
              </a:ext>
            </a:extLst>
          </p:cNvPr>
          <p:cNvSpPr>
            <a:spLocks noGrp="1"/>
          </p:cNvSpPr>
          <p:nvPr>
            <p:ph type="dt" sz="half" idx="10"/>
          </p:nvPr>
        </p:nvSpPr>
        <p:spPr/>
        <p:txBody>
          <a:bodyPr/>
          <a:lstStyle/>
          <a:p>
            <a:fld id="{1DA6BA91-B030-447B-A991-5AE8860C70D7}" type="datetime1">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41357B7E-2F72-4A9D-9207-49234C4D20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2CA723-1DEF-4BF5-A6A2-BE891CB9202E}"/>
              </a:ext>
            </a:extLst>
          </p:cNvPr>
          <p:cNvSpPr>
            <a:spLocks noGrp="1"/>
          </p:cNvSpPr>
          <p:nvPr>
            <p:ph type="sldNum" sz="quarter" idx="12"/>
          </p:nvPr>
        </p:nvSpPr>
        <p:spPr/>
        <p:txBody>
          <a:bodyPr/>
          <a:lstStyle/>
          <a:p>
            <a:fld id="{7A0DB3B0-96E7-457E-8C73-379F1415F9BE}" type="slidenum">
              <a:rPr kumimoji="1" lang="ja-JP" altLang="en-US" smtClean="0"/>
              <a:t>‹#›</a:t>
            </a:fld>
            <a:endParaRPr kumimoji="1" lang="ja-JP" altLang="en-US"/>
          </a:p>
        </p:txBody>
      </p:sp>
      <p:sp>
        <p:nvSpPr>
          <p:cNvPr id="10" name="テキスト プレースホルダー 9">
            <a:extLst>
              <a:ext uri="{FF2B5EF4-FFF2-40B4-BE49-F238E27FC236}">
                <a16:creationId xmlns:a16="http://schemas.microsoft.com/office/drawing/2014/main" id="{738581F8-519B-42D6-90C5-A427484EEEBD}"/>
              </a:ext>
            </a:extLst>
          </p:cNvPr>
          <p:cNvSpPr>
            <a:spLocks noGrp="1"/>
          </p:cNvSpPr>
          <p:nvPr>
            <p:ph type="body" sz="quarter" idx="13"/>
          </p:nvPr>
        </p:nvSpPr>
        <p:spPr>
          <a:xfrm>
            <a:off x="838200" y="136526"/>
            <a:ext cx="5403850" cy="478936"/>
          </a:xfrm>
        </p:spPr>
        <p:txBody>
          <a:bodyPr>
            <a:normAutofit/>
          </a:bodyPr>
          <a:lstStyle>
            <a:lvl1pPr marL="0" indent="0">
              <a:buFont typeface="Arial" panose="020B0604020202020204" pitchFamily="34" charse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024658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1DD2CB-2349-498C-9546-0E2DA55A781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29336C5-61DB-453B-BC16-8718698608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074CE3C-5528-4D3B-A06E-02C991E13B4B}"/>
              </a:ext>
            </a:extLst>
          </p:cNvPr>
          <p:cNvSpPr>
            <a:spLocks noGrp="1"/>
          </p:cNvSpPr>
          <p:nvPr>
            <p:ph type="dt" sz="half" idx="10"/>
          </p:nvPr>
        </p:nvSpPr>
        <p:spPr/>
        <p:txBody>
          <a:bodyPr/>
          <a:lstStyle/>
          <a:p>
            <a:fld id="{EBA073FC-CEDC-44FA-B45A-A08E6D4DFFA3}" type="datetime1">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8AD8E781-9935-450A-8AA0-F538B8CB17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AFE354C-060D-4039-9E85-EB91FF0455BB}"/>
              </a:ext>
            </a:extLst>
          </p:cNvPr>
          <p:cNvSpPr>
            <a:spLocks noGrp="1"/>
          </p:cNvSpPr>
          <p:nvPr>
            <p:ph type="sldNum" sz="quarter" idx="12"/>
          </p:nvPr>
        </p:nvSpPr>
        <p:spPr/>
        <p:txBody>
          <a:bodyPr/>
          <a:lstStyle/>
          <a:p>
            <a:fld id="{7A0DB3B0-96E7-457E-8C73-379F1415F9BE}" type="slidenum">
              <a:rPr kumimoji="1" lang="ja-JP" altLang="en-US" smtClean="0"/>
              <a:t>‹#›</a:t>
            </a:fld>
            <a:endParaRPr kumimoji="1" lang="ja-JP" altLang="en-US"/>
          </a:p>
        </p:txBody>
      </p:sp>
    </p:spTree>
    <p:extLst>
      <p:ext uri="{BB962C8B-B14F-4D97-AF65-F5344CB8AC3E}">
        <p14:creationId xmlns:p14="http://schemas.microsoft.com/office/powerpoint/2010/main" val="1428860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A3DA8F-9ED4-40CB-BEEA-A701D54D7B7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F3B237E-1316-4CFB-A046-4E798D70B204}"/>
              </a:ext>
            </a:extLst>
          </p:cNvPr>
          <p:cNvSpPr>
            <a:spLocks noGrp="1"/>
          </p:cNvSpPr>
          <p:nvPr>
            <p:ph sz="half" idx="1"/>
          </p:nvPr>
        </p:nvSpPr>
        <p:spPr>
          <a:xfrm>
            <a:off x="838200" y="1362808"/>
            <a:ext cx="5148000" cy="4814155"/>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a:extLst>
              <a:ext uri="{FF2B5EF4-FFF2-40B4-BE49-F238E27FC236}">
                <a16:creationId xmlns:a16="http://schemas.microsoft.com/office/drawing/2014/main" id="{4FCD0FAB-DBA8-4C1B-83B6-AF6547FB21AC}"/>
              </a:ext>
            </a:extLst>
          </p:cNvPr>
          <p:cNvSpPr>
            <a:spLocks noGrp="1"/>
          </p:cNvSpPr>
          <p:nvPr>
            <p:ph sz="half" idx="2"/>
          </p:nvPr>
        </p:nvSpPr>
        <p:spPr>
          <a:xfrm>
            <a:off x="6200486" y="1362808"/>
            <a:ext cx="5148000" cy="4814155"/>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a:extLst>
              <a:ext uri="{FF2B5EF4-FFF2-40B4-BE49-F238E27FC236}">
                <a16:creationId xmlns:a16="http://schemas.microsoft.com/office/drawing/2014/main" id="{51F7DB25-95D7-4428-BA5F-013D419AF98E}"/>
              </a:ext>
            </a:extLst>
          </p:cNvPr>
          <p:cNvSpPr>
            <a:spLocks noGrp="1"/>
          </p:cNvSpPr>
          <p:nvPr>
            <p:ph type="dt" sz="half" idx="10"/>
          </p:nvPr>
        </p:nvSpPr>
        <p:spPr/>
        <p:txBody>
          <a:bodyPr/>
          <a:lstStyle/>
          <a:p>
            <a:fld id="{3CE9F89C-7BDD-46A6-A034-728939B473C5}" type="datetime1">
              <a:rPr kumimoji="1" lang="ja-JP" altLang="en-US" smtClean="0"/>
              <a:t>2025/3/27</a:t>
            </a:fld>
            <a:endParaRPr kumimoji="1" lang="ja-JP" altLang="en-US" dirty="0"/>
          </a:p>
        </p:txBody>
      </p:sp>
      <p:sp>
        <p:nvSpPr>
          <p:cNvPr id="6" name="フッター プレースホルダー 5">
            <a:extLst>
              <a:ext uri="{FF2B5EF4-FFF2-40B4-BE49-F238E27FC236}">
                <a16:creationId xmlns:a16="http://schemas.microsoft.com/office/drawing/2014/main" id="{97E1AA8F-FE7C-4580-8E1B-7FB47E211D39}"/>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A4937DB9-3450-4FD0-B934-1BA117297596}"/>
              </a:ext>
            </a:extLst>
          </p:cNvPr>
          <p:cNvSpPr>
            <a:spLocks noGrp="1"/>
          </p:cNvSpPr>
          <p:nvPr>
            <p:ph type="sldNum" sz="quarter" idx="12"/>
          </p:nvPr>
        </p:nvSpPr>
        <p:spPr/>
        <p:txBody>
          <a:bodyPr/>
          <a:lstStyle/>
          <a:p>
            <a:fld id="{7A0DB3B0-96E7-457E-8C73-379F1415F9BE}" type="slidenum">
              <a:rPr kumimoji="1" lang="ja-JP" altLang="en-US" smtClean="0"/>
              <a:t>‹#›</a:t>
            </a:fld>
            <a:endParaRPr kumimoji="1" lang="ja-JP" altLang="en-US" dirty="0"/>
          </a:p>
        </p:txBody>
      </p:sp>
      <p:sp>
        <p:nvSpPr>
          <p:cNvPr id="8" name="テキスト プレースホルダー 9">
            <a:extLst>
              <a:ext uri="{FF2B5EF4-FFF2-40B4-BE49-F238E27FC236}">
                <a16:creationId xmlns:a16="http://schemas.microsoft.com/office/drawing/2014/main" id="{37D3E0BB-8832-415F-94F3-02795060319A}"/>
              </a:ext>
            </a:extLst>
          </p:cNvPr>
          <p:cNvSpPr>
            <a:spLocks noGrp="1"/>
          </p:cNvSpPr>
          <p:nvPr>
            <p:ph type="body" sz="quarter" idx="13"/>
          </p:nvPr>
        </p:nvSpPr>
        <p:spPr>
          <a:xfrm>
            <a:off x="838200" y="202223"/>
            <a:ext cx="5403850" cy="478814"/>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70773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51D0CC-79B3-4820-861E-EB9E8099F8CF}"/>
              </a:ext>
            </a:extLst>
          </p:cNvPr>
          <p:cNvSpPr>
            <a:spLocks noGrp="1"/>
          </p:cNvSpPr>
          <p:nvPr>
            <p:ph type="title"/>
          </p:nvPr>
        </p:nvSpPr>
        <p:spPr>
          <a:xfrm>
            <a:off x="839788" y="365125"/>
            <a:ext cx="10515600" cy="900967"/>
          </a:xfrm>
        </p:spPr>
        <p:txBody>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1817C9F5-F172-4AC5-B3A6-FD3307564DF1}"/>
              </a:ext>
            </a:extLst>
          </p:cNvPr>
          <p:cNvSpPr>
            <a:spLocks noGrp="1"/>
          </p:cNvSpPr>
          <p:nvPr>
            <p:ph type="body" idx="1"/>
          </p:nvPr>
        </p:nvSpPr>
        <p:spPr>
          <a:xfrm>
            <a:off x="839788" y="132067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a:extLst>
              <a:ext uri="{FF2B5EF4-FFF2-40B4-BE49-F238E27FC236}">
                <a16:creationId xmlns:a16="http://schemas.microsoft.com/office/drawing/2014/main" id="{E56C54B8-7233-44AA-9CEB-1E3A91107FB9}"/>
              </a:ext>
            </a:extLst>
          </p:cNvPr>
          <p:cNvSpPr>
            <a:spLocks noGrp="1"/>
          </p:cNvSpPr>
          <p:nvPr>
            <p:ph sz="half" idx="2"/>
          </p:nvPr>
        </p:nvSpPr>
        <p:spPr>
          <a:xfrm>
            <a:off x="839788" y="2224134"/>
            <a:ext cx="5157787" cy="4053047"/>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ー 4">
            <a:extLst>
              <a:ext uri="{FF2B5EF4-FFF2-40B4-BE49-F238E27FC236}">
                <a16:creationId xmlns:a16="http://schemas.microsoft.com/office/drawing/2014/main" id="{680B1216-BF93-43E5-825F-75A1689A6D94}"/>
              </a:ext>
            </a:extLst>
          </p:cNvPr>
          <p:cNvSpPr>
            <a:spLocks noGrp="1"/>
          </p:cNvSpPr>
          <p:nvPr>
            <p:ph type="body" sz="quarter" idx="3"/>
          </p:nvPr>
        </p:nvSpPr>
        <p:spPr>
          <a:xfrm>
            <a:off x="6172200" y="132067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295E86C-5BFE-4FB6-A7DE-0FCFEE2A9FC4}"/>
              </a:ext>
            </a:extLst>
          </p:cNvPr>
          <p:cNvSpPr>
            <a:spLocks noGrp="1"/>
          </p:cNvSpPr>
          <p:nvPr>
            <p:ph sz="quarter" idx="4"/>
          </p:nvPr>
        </p:nvSpPr>
        <p:spPr>
          <a:xfrm>
            <a:off x="6172200" y="2224134"/>
            <a:ext cx="5183188" cy="405304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8A0848C-7C73-46CE-9A1A-CB68CA53383B}"/>
              </a:ext>
            </a:extLst>
          </p:cNvPr>
          <p:cNvSpPr>
            <a:spLocks noGrp="1"/>
          </p:cNvSpPr>
          <p:nvPr>
            <p:ph type="dt" sz="half" idx="10"/>
          </p:nvPr>
        </p:nvSpPr>
        <p:spPr/>
        <p:txBody>
          <a:bodyPr/>
          <a:lstStyle/>
          <a:p>
            <a:fld id="{C8F442CB-C075-4E11-92A8-2BF0423A13C7}" type="datetime1">
              <a:rPr kumimoji="1" lang="ja-JP" altLang="en-US" smtClean="0"/>
              <a:t>2025/3/27</a:t>
            </a:fld>
            <a:endParaRPr kumimoji="1" lang="ja-JP" altLang="en-US"/>
          </a:p>
        </p:txBody>
      </p:sp>
      <p:sp>
        <p:nvSpPr>
          <p:cNvPr id="8" name="フッター プレースホルダー 7">
            <a:extLst>
              <a:ext uri="{FF2B5EF4-FFF2-40B4-BE49-F238E27FC236}">
                <a16:creationId xmlns:a16="http://schemas.microsoft.com/office/drawing/2014/main" id="{8C8AFA76-41F4-48DA-B980-CFBEB6FA6F0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CF2D612-632C-4A3B-8D1F-E12DC22509D2}"/>
              </a:ext>
            </a:extLst>
          </p:cNvPr>
          <p:cNvSpPr>
            <a:spLocks noGrp="1"/>
          </p:cNvSpPr>
          <p:nvPr>
            <p:ph type="sldNum" sz="quarter" idx="12"/>
          </p:nvPr>
        </p:nvSpPr>
        <p:spPr/>
        <p:txBody>
          <a:bodyPr/>
          <a:lstStyle/>
          <a:p>
            <a:fld id="{7A0DB3B0-96E7-457E-8C73-379F1415F9BE}" type="slidenum">
              <a:rPr kumimoji="1" lang="ja-JP" altLang="en-US" smtClean="0"/>
              <a:t>‹#›</a:t>
            </a:fld>
            <a:endParaRPr kumimoji="1" lang="ja-JP" altLang="en-US"/>
          </a:p>
        </p:txBody>
      </p:sp>
      <p:sp>
        <p:nvSpPr>
          <p:cNvPr id="10" name="テキスト プレースホルダー 9">
            <a:extLst>
              <a:ext uri="{FF2B5EF4-FFF2-40B4-BE49-F238E27FC236}">
                <a16:creationId xmlns:a16="http://schemas.microsoft.com/office/drawing/2014/main" id="{CCA8743D-5C3C-4D20-9743-0052EA6BCF0D}"/>
              </a:ext>
            </a:extLst>
          </p:cNvPr>
          <p:cNvSpPr>
            <a:spLocks noGrp="1"/>
          </p:cNvSpPr>
          <p:nvPr>
            <p:ph type="body" sz="quarter" idx="13"/>
          </p:nvPr>
        </p:nvSpPr>
        <p:spPr>
          <a:xfrm>
            <a:off x="838200" y="202223"/>
            <a:ext cx="5403850" cy="334108"/>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07183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D11991-C4C8-423B-9828-05FF889A48C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4378FC0-16C1-423E-9B2A-6B9D19F28C11}"/>
              </a:ext>
            </a:extLst>
          </p:cNvPr>
          <p:cNvSpPr>
            <a:spLocks noGrp="1"/>
          </p:cNvSpPr>
          <p:nvPr>
            <p:ph type="dt" sz="half" idx="10"/>
          </p:nvPr>
        </p:nvSpPr>
        <p:spPr/>
        <p:txBody>
          <a:bodyPr/>
          <a:lstStyle/>
          <a:p>
            <a:fld id="{FC27C965-F5C3-4E5A-BCE0-90F793F7503D}" type="datetime1">
              <a:rPr kumimoji="1" lang="ja-JP" altLang="en-US" smtClean="0"/>
              <a:t>2025/3/27</a:t>
            </a:fld>
            <a:endParaRPr kumimoji="1" lang="ja-JP" altLang="en-US"/>
          </a:p>
        </p:txBody>
      </p:sp>
      <p:sp>
        <p:nvSpPr>
          <p:cNvPr id="4" name="フッター プレースホルダー 3">
            <a:extLst>
              <a:ext uri="{FF2B5EF4-FFF2-40B4-BE49-F238E27FC236}">
                <a16:creationId xmlns:a16="http://schemas.microsoft.com/office/drawing/2014/main" id="{5DA6AF91-36AF-4159-9B5D-AF7E51AA1EC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A4EDB1C-800E-4FB9-81D7-058651D2FD8C}"/>
              </a:ext>
            </a:extLst>
          </p:cNvPr>
          <p:cNvSpPr>
            <a:spLocks noGrp="1"/>
          </p:cNvSpPr>
          <p:nvPr>
            <p:ph type="sldNum" sz="quarter" idx="12"/>
          </p:nvPr>
        </p:nvSpPr>
        <p:spPr/>
        <p:txBody>
          <a:bodyPr/>
          <a:lstStyle/>
          <a:p>
            <a:fld id="{7A0DB3B0-96E7-457E-8C73-379F1415F9BE}" type="slidenum">
              <a:rPr kumimoji="1" lang="ja-JP" altLang="en-US" smtClean="0"/>
              <a:t>‹#›</a:t>
            </a:fld>
            <a:endParaRPr kumimoji="1" lang="ja-JP" altLang="en-US"/>
          </a:p>
        </p:txBody>
      </p:sp>
      <p:sp>
        <p:nvSpPr>
          <p:cNvPr id="6" name="テキスト プレースホルダー 9">
            <a:extLst>
              <a:ext uri="{FF2B5EF4-FFF2-40B4-BE49-F238E27FC236}">
                <a16:creationId xmlns:a16="http://schemas.microsoft.com/office/drawing/2014/main" id="{A2109530-C7A0-4FFB-BEEE-BA6F5959FA68}"/>
              </a:ext>
            </a:extLst>
          </p:cNvPr>
          <p:cNvSpPr>
            <a:spLocks noGrp="1"/>
          </p:cNvSpPr>
          <p:nvPr>
            <p:ph type="body" sz="quarter" idx="13"/>
          </p:nvPr>
        </p:nvSpPr>
        <p:spPr>
          <a:xfrm>
            <a:off x="838200" y="202223"/>
            <a:ext cx="5403850" cy="334108"/>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928820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CE7E59E-4A9A-47BB-8274-4C07A56D8F70}"/>
              </a:ext>
            </a:extLst>
          </p:cNvPr>
          <p:cNvSpPr>
            <a:spLocks noGrp="1"/>
          </p:cNvSpPr>
          <p:nvPr>
            <p:ph type="dt" sz="half" idx="10"/>
          </p:nvPr>
        </p:nvSpPr>
        <p:spPr/>
        <p:txBody>
          <a:bodyPr/>
          <a:lstStyle/>
          <a:p>
            <a:fld id="{BA34658E-99D3-4A0D-8EB9-FE9C854CDB94}" type="datetime1">
              <a:rPr kumimoji="1" lang="ja-JP" altLang="en-US" smtClean="0"/>
              <a:t>2025/3/27</a:t>
            </a:fld>
            <a:endParaRPr kumimoji="1" lang="ja-JP" altLang="en-US"/>
          </a:p>
        </p:txBody>
      </p:sp>
      <p:sp>
        <p:nvSpPr>
          <p:cNvPr id="3" name="フッター プレースホルダー 2">
            <a:extLst>
              <a:ext uri="{FF2B5EF4-FFF2-40B4-BE49-F238E27FC236}">
                <a16:creationId xmlns:a16="http://schemas.microsoft.com/office/drawing/2014/main" id="{A8C19C89-88EC-4352-9321-00777AA23A0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9F26B60-E2C6-4B72-8A52-F8900297AC44}"/>
              </a:ext>
            </a:extLst>
          </p:cNvPr>
          <p:cNvSpPr>
            <a:spLocks noGrp="1"/>
          </p:cNvSpPr>
          <p:nvPr>
            <p:ph type="sldNum" sz="quarter" idx="12"/>
          </p:nvPr>
        </p:nvSpPr>
        <p:spPr/>
        <p:txBody>
          <a:bodyPr/>
          <a:lstStyle/>
          <a:p>
            <a:fld id="{7A0DB3B0-96E7-457E-8C73-379F1415F9BE}" type="slidenum">
              <a:rPr kumimoji="1" lang="ja-JP" altLang="en-US" smtClean="0"/>
              <a:t>‹#›</a:t>
            </a:fld>
            <a:endParaRPr kumimoji="1" lang="ja-JP" altLang="en-US"/>
          </a:p>
        </p:txBody>
      </p:sp>
      <p:sp>
        <p:nvSpPr>
          <p:cNvPr id="5" name="テキスト プレースホルダー 9">
            <a:extLst>
              <a:ext uri="{FF2B5EF4-FFF2-40B4-BE49-F238E27FC236}">
                <a16:creationId xmlns:a16="http://schemas.microsoft.com/office/drawing/2014/main" id="{D78B8E6B-276D-45DA-A53D-120E0C99A267}"/>
              </a:ext>
            </a:extLst>
          </p:cNvPr>
          <p:cNvSpPr>
            <a:spLocks noGrp="1"/>
          </p:cNvSpPr>
          <p:nvPr>
            <p:ph type="body" sz="quarter" idx="13"/>
          </p:nvPr>
        </p:nvSpPr>
        <p:spPr>
          <a:xfrm>
            <a:off x="838200" y="202223"/>
            <a:ext cx="5403850" cy="334108"/>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98710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B2FAA3-E251-4174-A92C-E89C4348487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9F6625-9824-42B2-AF21-5C65DDABED5A}"/>
              </a:ext>
            </a:extLst>
          </p:cNvPr>
          <p:cNvSpPr>
            <a:spLocks noGrp="1"/>
          </p:cNvSpPr>
          <p:nvPr>
            <p:ph idx="1"/>
          </p:nvPr>
        </p:nvSpPr>
        <p:spPr>
          <a:xfrm>
            <a:off x="5183188" y="987425"/>
            <a:ext cx="617220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テキスト プレースホルダー 3">
            <a:extLst>
              <a:ext uri="{FF2B5EF4-FFF2-40B4-BE49-F238E27FC236}">
                <a16:creationId xmlns:a16="http://schemas.microsoft.com/office/drawing/2014/main" id="{84A98B73-7B92-469C-A3B4-03EA7887E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EB4C412-B819-4C26-BE54-0ED82FA765D4}"/>
              </a:ext>
            </a:extLst>
          </p:cNvPr>
          <p:cNvSpPr>
            <a:spLocks noGrp="1"/>
          </p:cNvSpPr>
          <p:nvPr>
            <p:ph type="dt" sz="half" idx="10"/>
          </p:nvPr>
        </p:nvSpPr>
        <p:spPr/>
        <p:txBody>
          <a:bodyPr/>
          <a:lstStyle/>
          <a:p>
            <a:fld id="{ACB0498E-A51A-472E-888E-04D47A40762E}" type="datetime1">
              <a:rPr kumimoji="1" lang="ja-JP" altLang="en-US" smtClean="0"/>
              <a:t>2025/3/27</a:t>
            </a:fld>
            <a:endParaRPr kumimoji="1" lang="ja-JP" altLang="en-US"/>
          </a:p>
        </p:txBody>
      </p:sp>
      <p:sp>
        <p:nvSpPr>
          <p:cNvPr id="6" name="フッター プレースホルダー 5">
            <a:extLst>
              <a:ext uri="{FF2B5EF4-FFF2-40B4-BE49-F238E27FC236}">
                <a16:creationId xmlns:a16="http://schemas.microsoft.com/office/drawing/2014/main" id="{15436DA6-C42E-40E8-A33A-684A1D5DC32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F13F084-E797-4FA0-ACDE-2B1C7F805C88}"/>
              </a:ext>
            </a:extLst>
          </p:cNvPr>
          <p:cNvSpPr>
            <a:spLocks noGrp="1"/>
          </p:cNvSpPr>
          <p:nvPr>
            <p:ph type="sldNum" sz="quarter" idx="12"/>
          </p:nvPr>
        </p:nvSpPr>
        <p:spPr/>
        <p:txBody>
          <a:bodyPr/>
          <a:lstStyle/>
          <a:p>
            <a:fld id="{7A0DB3B0-96E7-457E-8C73-379F1415F9BE}" type="slidenum">
              <a:rPr kumimoji="1" lang="ja-JP" altLang="en-US" smtClean="0"/>
              <a:t>‹#›</a:t>
            </a:fld>
            <a:endParaRPr kumimoji="1" lang="ja-JP" altLang="en-US"/>
          </a:p>
        </p:txBody>
      </p:sp>
      <p:sp>
        <p:nvSpPr>
          <p:cNvPr id="8" name="テキスト プレースホルダー 9">
            <a:extLst>
              <a:ext uri="{FF2B5EF4-FFF2-40B4-BE49-F238E27FC236}">
                <a16:creationId xmlns:a16="http://schemas.microsoft.com/office/drawing/2014/main" id="{1B21C155-9178-425B-BED9-857D09793B40}"/>
              </a:ext>
            </a:extLst>
          </p:cNvPr>
          <p:cNvSpPr>
            <a:spLocks noGrp="1"/>
          </p:cNvSpPr>
          <p:nvPr>
            <p:ph type="body" sz="quarter" idx="13"/>
          </p:nvPr>
        </p:nvSpPr>
        <p:spPr>
          <a:xfrm>
            <a:off x="838200" y="202223"/>
            <a:ext cx="5403850" cy="334108"/>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43868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726D97-6F3A-40CC-858E-BA96682FF36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D42821E-AD8B-4B34-903C-2EC6B62FF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663DC1E-B130-4A6A-8E0E-0AB91641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73EC78A-22AB-43C2-ACA5-17167673F041}"/>
              </a:ext>
            </a:extLst>
          </p:cNvPr>
          <p:cNvSpPr>
            <a:spLocks noGrp="1"/>
          </p:cNvSpPr>
          <p:nvPr>
            <p:ph type="dt" sz="half" idx="10"/>
          </p:nvPr>
        </p:nvSpPr>
        <p:spPr/>
        <p:txBody>
          <a:bodyPr/>
          <a:lstStyle/>
          <a:p>
            <a:fld id="{2E7416F2-5A77-41E2-A01E-FB74935C20FD}" type="datetime1">
              <a:rPr kumimoji="1" lang="ja-JP" altLang="en-US" smtClean="0"/>
              <a:t>2025/3/27</a:t>
            </a:fld>
            <a:endParaRPr kumimoji="1" lang="ja-JP" altLang="en-US"/>
          </a:p>
        </p:txBody>
      </p:sp>
      <p:sp>
        <p:nvSpPr>
          <p:cNvPr id="6" name="フッター プレースホルダー 5">
            <a:extLst>
              <a:ext uri="{FF2B5EF4-FFF2-40B4-BE49-F238E27FC236}">
                <a16:creationId xmlns:a16="http://schemas.microsoft.com/office/drawing/2014/main" id="{3F1AEAAA-5670-4C35-83DC-D6A0EA2AA08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EB64F2-2695-4714-BCF6-A2C48D3012CE}"/>
              </a:ext>
            </a:extLst>
          </p:cNvPr>
          <p:cNvSpPr>
            <a:spLocks noGrp="1"/>
          </p:cNvSpPr>
          <p:nvPr>
            <p:ph type="sldNum" sz="quarter" idx="12"/>
          </p:nvPr>
        </p:nvSpPr>
        <p:spPr/>
        <p:txBody>
          <a:bodyPr/>
          <a:lstStyle/>
          <a:p>
            <a:fld id="{7A0DB3B0-96E7-457E-8C73-379F1415F9BE}" type="slidenum">
              <a:rPr kumimoji="1" lang="ja-JP" altLang="en-US" smtClean="0"/>
              <a:t>‹#›</a:t>
            </a:fld>
            <a:endParaRPr kumimoji="1" lang="ja-JP" altLang="en-US"/>
          </a:p>
        </p:txBody>
      </p:sp>
      <p:sp>
        <p:nvSpPr>
          <p:cNvPr id="8" name="テキスト プレースホルダー 9">
            <a:extLst>
              <a:ext uri="{FF2B5EF4-FFF2-40B4-BE49-F238E27FC236}">
                <a16:creationId xmlns:a16="http://schemas.microsoft.com/office/drawing/2014/main" id="{EEB4A5AD-841F-4A3C-B218-40884969A7DB}"/>
              </a:ext>
            </a:extLst>
          </p:cNvPr>
          <p:cNvSpPr>
            <a:spLocks noGrp="1"/>
          </p:cNvSpPr>
          <p:nvPr>
            <p:ph type="body" sz="quarter" idx="13"/>
          </p:nvPr>
        </p:nvSpPr>
        <p:spPr>
          <a:xfrm>
            <a:off x="838200" y="202223"/>
            <a:ext cx="5403850" cy="334108"/>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35114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86F9868-D222-4782-A6C5-C0D39AE64B4C}"/>
              </a:ext>
            </a:extLst>
          </p:cNvPr>
          <p:cNvSpPr>
            <a:spLocks noGrp="1"/>
          </p:cNvSpPr>
          <p:nvPr>
            <p:ph type="title"/>
          </p:nvPr>
        </p:nvSpPr>
        <p:spPr>
          <a:xfrm>
            <a:off x="838200" y="536331"/>
            <a:ext cx="10515600" cy="729761"/>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FC01C1BB-C4E4-4383-AAC1-94B7F5701CF8}"/>
              </a:ext>
            </a:extLst>
          </p:cNvPr>
          <p:cNvSpPr>
            <a:spLocks noGrp="1"/>
          </p:cNvSpPr>
          <p:nvPr>
            <p:ph type="body" idx="1"/>
          </p:nvPr>
        </p:nvSpPr>
        <p:spPr>
          <a:xfrm>
            <a:off x="838200" y="1389185"/>
            <a:ext cx="10515600" cy="4787778"/>
          </a:xfrm>
          <a:prstGeom prst="rect">
            <a:avLst/>
          </a:prstGeom>
        </p:spPr>
        <p:txBody>
          <a:bodyPr vert="horz" lIns="91440" tIns="90000" rIns="91440" bIns="9000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63EC419D-7702-44F7-96A8-FF77B16ED7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F3568-97C7-42D7-A823-A7784647F2C5}" type="datetime1">
              <a:rPr kumimoji="1" lang="ja-JP" altLang="en-US" smtClean="0"/>
              <a:t>2025/3/27</a:t>
            </a:fld>
            <a:endParaRPr kumimoji="1" lang="ja-JP" altLang="en-US" dirty="0"/>
          </a:p>
        </p:txBody>
      </p:sp>
      <p:sp>
        <p:nvSpPr>
          <p:cNvPr id="5" name="フッター プレースホルダー 4">
            <a:extLst>
              <a:ext uri="{FF2B5EF4-FFF2-40B4-BE49-F238E27FC236}">
                <a16:creationId xmlns:a16="http://schemas.microsoft.com/office/drawing/2014/main" id="{E507ED63-9E02-445B-A207-F61C703D1C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a:extLst>
              <a:ext uri="{FF2B5EF4-FFF2-40B4-BE49-F238E27FC236}">
                <a16:creationId xmlns:a16="http://schemas.microsoft.com/office/drawing/2014/main" id="{F08AA0C7-DDED-4334-98F9-C9D0CC19C8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DB3B0-96E7-457E-8C73-379F1415F9BE}" type="slidenum">
              <a:rPr kumimoji="1" lang="ja-JP" altLang="en-US" smtClean="0"/>
              <a:t>‹#›</a:t>
            </a:fld>
            <a:endParaRPr kumimoji="1" lang="ja-JP" altLang="en-US"/>
          </a:p>
        </p:txBody>
      </p:sp>
      <p:sp>
        <p:nvSpPr>
          <p:cNvPr id="8" name="テキスト ボックス 7">
            <a:extLst>
              <a:ext uri="{FF2B5EF4-FFF2-40B4-BE49-F238E27FC236}">
                <a16:creationId xmlns:a16="http://schemas.microsoft.com/office/drawing/2014/main" id="{EFC17D16-C4ED-4970-AF09-C4682B9D44EB}"/>
              </a:ext>
            </a:extLst>
          </p:cNvPr>
          <p:cNvSpPr txBox="1"/>
          <p:nvPr userDrawn="1"/>
        </p:nvSpPr>
        <p:spPr>
          <a:xfrm>
            <a:off x="8610600" y="127474"/>
            <a:ext cx="2914580" cy="295915"/>
          </a:xfrm>
          <a:prstGeom prst="rect">
            <a:avLst/>
          </a:prstGeom>
          <a:noFill/>
        </p:spPr>
        <p:txBody>
          <a:bodyPr wrap="none" rtlCol="0">
            <a:spAutoFit/>
          </a:bodyPr>
          <a:lstStyle/>
          <a:p>
            <a:pPr algn="l">
              <a:lnSpc>
                <a:spcPct val="110000"/>
              </a:lnSpc>
            </a:pPr>
            <a:r>
              <a:rPr kumimoji="1" lang="en-US" altLang="ja-JP" sz="1400" dirty="0"/>
              <a:t>【JUSTICE</a:t>
            </a:r>
            <a:r>
              <a:rPr kumimoji="1" lang="ja-JP" altLang="en-US" sz="1400" dirty="0"/>
              <a:t>会員館・学内限定資料</a:t>
            </a:r>
            <a:r>
              <a:rPr kumimoji="1" lang="en-US" altLang="ja-JP" sz="1400" dirty="0"/>
              <a:t>】</a:t>
            </a:r>
            <a:endParaRPr kumimoji="1" lang="ja-JP" altLang="en-US" sz="1400" dirty="0"/>
          </a:p>
        </p:txBody>
      </p:sp>
      <p:sp>
        <p:nvSpPr>
          <p:cNvPr id="9" name="タイトル プレースホルダー 1">
            <a:extLst>
              <a:ext uri="{FF2B5EF4-FFF2-40B4-BE49-F238E27FC236}">
                <a16:creationId xmlns:a16="http://schemas.microsoft.com/office/drawing/2014/main" id="{BBB16DF5-DE07-42E1-8288-22A1276A0FAE}"/>
              </a:ext>
            </a:extLst>
          </p:cNvPr>
          <p:cNvSpPr txBox="1">
            <a:spLocks/>
          </p:cNvSpPr>
          <p:nvPr userDrawn="1"/>
        </p:nvSpPr>
        <p:spPr>
          <a:xfrm>
            <a:off x="838200" y="186500"/>
            <a:ext cx="10515600" cy="2984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endParaRPr lang="ja-JP" altLang="en-US" sz="1600" dirty="0"/>
          </a:p>
        </p:txBody>
      </p:sp>
    </p:spTree>
    <p:extLst>
      <p:ext uri="{BB962C8B-B14F-4D97-AF65-F5344CB8AC3E}">
        <p14:creationId xmlns:p14="http://schemas.microsoft.com/office/powerpoint/2010/main" val="1594245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doi.org/10.20722/jcul.2014"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contents.nii.ac.jp/hrd/librarian/2011/result"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www.janul.jp/j/organization/minutes/research_meeting/index.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contents.nii.ac.jp/justice/staff/ronbunchosa"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8.cao.go.jp/cstp/oa_240216.pdf" TargetMode="External"/><Relationship Id="rId4" Type="http://schemas.openxmlformats.org/officeDocument/2006/relationships/hyperlink" Target="https://contents.nii.ac.jp/justice/document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hdl.handle.net/11035/0002000009"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chart" Target="../charts/chart13.xml"/><Relationship Id="rId4" Type="http://schemas.openxmlformats.org/officeDocument/2006/relationships/chart" Target="../charts/char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contents.nii.ac.jp/sites/default/files/justice/2023-04/JUSTICE_OA2020roadmap-20230227_JP.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contents.nii.ac.jp/justice/news/20220824"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hyperlink" Target="https://www.mext.go.jp/b_menu/shingi/gijyutu/gijyutu29/001/index.html"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mext.go.jp/b_menu/shingi/gijyutu/gijyutu29/004/index.html"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hyperlink" Target="https://www8.cao.go.jp/cstp/kihonkeikaku/index6.html"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mext.go.jp/b_menu/shingi/chousa/shinkou/071/index.html"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www8.cao.go.jp/cstp/oa_240216.pdf" TargetMode="External"/><Relationship Id="rId7" Type="http://schemas.openxmlformats.org/officeDocument/2006/relationships/hyperlink" Target="https://oase.jp/aboutoase"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hyperlink" Target="https://www8.cao.go.jp/cstp/openscience/r6_0221/hosaku.pdf" TargetMode="External"/><Relationship Id="rId5" Type="http://schemas.openxmlformats.org/officeDocument/2006/relationships/hyperlink" Target="https://www8.cao.go.jp/cstp/231031_oa.pdf" TargetMode="External"/><Relationship Id="rId4" Type="http://schemas.openxmlformats.org/officeDocument/2006/relationships/hyperlink" Target="https://www8.cao.go.jp/cstp/gaiyo/yusikisha/20230525/siryo1.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janu.jp/news/11882/"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www.shidairen.or.jp/files/topics/2830_ext_03_0.pdf"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www.scj.go.jp/ja/info/kohyo/pdf/kohyo-24-t297-6.pdf"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www.scj.go.jp/ja/info/kohyo/pdf/kohyo-26-t376.pdf"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oa2020.org/wp-content/uploads/OA2020_Conceptual_Framework.pdf"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hyperlink" Target="https://doi.org/10.5363/tits.22.9_60" TargetMode="External"/><Relationship Id="rId4" Type="http://schemas.openxmlformats.org/officeDocument/2006/relationships/image" Target="../media/image20.gif"/><Relationship Id="rId9" Type="http://schemas.openxmlformats.org/officeDocument/2006/relationships/image" Target="../media/image25.png"/></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oa2020.org/be-informed/#oa2020"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nii.ac.jp/sparc/scoap3/"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s://www.nii.ac.jp/sparc/scoap3/pdf/fig1.pdf" TargetMode="External"/><Relationship Id="rId4" Type="http://schemas.openxmlformats.org/officeDocument/2006/relationships/image" Target="../media/image27.jpg"/></Relationships>
</file>

<file path=ppt/slides/_rels/slide64.xml.rels><?xml version="1.0" encoding="UTF-8" standalone="yes"?>
<Relationships xmlns="http://schemas.openxmlformats.org/package/2006/relationships"><Relationship Id="rId3" Type="http://schemas.openxmlformats.org/officeDocument/2006/relationships/hyperlink" Target="https://f1000research.com/"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f1000research.com/about"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icolc.net/"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contents.nii.ac.jp/justice/staff/information/international/icolc"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deal-konsortium.de/en/about-deal"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8.xml.rels><?xml version="1.0" encoding="UTF-8" standalone="yes"?>
<Relationships xmlns="http://schemas.openxmlformats.org/package/2006/relationships"><Relationship Id="rId3" Type="http://schemas.openxmlformats.org/officeDocument/2006/relationships/hyperlink" Target="https://www.coalition-s.or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hyperlink" Target="https://hdl.handle.net/2115/73593" TargetMode="External"/><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hyperlink" Target="https://doi.org/10.18910/94925"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thinkchecksubmit.org/translations/japanese/" TargetMode="External"/><Relationship Id="rId2" Type="http://schemas.openxmlformats.org/officeDocument/2006/relationships/notesSlide" Target="../notesSlides/notesSlide72.xml"/><Relationship Id="rId1" Type="http://schemas.openxmlformats.org/officeDocument/2006/relationships/slideLayout" Target="../slideLayouts/slideLayout4.xml"/><Relationship Id="rId6" Type="http://schemas.openxmlformats.org/officeDocument/2006/relationships/hyperlink" Target="https://oaspa.org/" TargetMode="External"/><Relationship Id="rId5" Type="http://schemas.openxmlformats.org/officeDocument/2006/relationships/hyperlink" Target="https://doaj.org/" TargetMode="External"/><Relationship Id="rId4" Type="http://schemas.openxmlformats.org/officeDocument/2006/relationships/hyperlink" Target="https://www.jstage.jst.go.jp/"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B5A1E5-BDF7-CE87-7DEF-4C7F401A65AD}"/>
              </a:ext>
            </a:extLst>
          </p:cNvPr>
          <p:cNvSpPr>
            <a:spLocks noGrp="1"/>
          </p:cNvSpPr>
          <p:nvPr>
            <p:ph type="ctrTitle"/>
          </p:nvPr>
        </p:nvSpPr>
        <p:spPr>
          <a:xfrm>
            <a:off x="1524000" y="1122362"/>
            <a:ext cx="9144000" cy="3417740"/>
          </a:xfrm>
        </p:spPr>
        <p:txBody>
          <a:bodyPr>
            <a:normAutofit/>
          </a:bodyPr>
          <a:lstStyle/>
          <a:p>
            <a:r>
              <a:rPr kumimoji="1" lang="ja-JP" altLang="en-US" dirty="0"/>
              <a:t>電子ジャーナルに関する</a:t>
            </a:r>
            <a:br>
              <a:rPr kumimoji="1" lang="ja-JP" altLang="en-US" dirty="0"/>
            </a:br>
            <a:r>
              <a:rPr kumimoji="1" lang="ja-JP" altLang="en-US" dirty="0"/>
              <a:t>学内向け説明資料</a:t>
            </a:r>
            <a:br>
              <a:rPr kumimoji="1" lang="en-US" altLang="ja-JP" dirty="0"/>
            </a:br>
            <a:r>
              <a:rPr kumimoji="1" lang="ja-JP" altLang="en-US" dirty="0"/>
              <a:t>ー素材集ー</a:t>
            </a:r>
            <a:endParaRPr kumimoji="1" lang="ja-JP" altLang="en-US" sz="2400" dirty="0"/>
          </a:p>
        </p:txBody>
      </p:sp>
      <p:sp>
        <p:nvSpPr>
          <p:cNvPr id="3" name="字幕 2">
            <a:extLst>
              <a:ext uri="{FF2B5EF4-FFF2-40B4-BE49-F238E27FC236}">
                <a16:creationId xmlns:a16="http://schemas.microsoft.com/office/drawing/2014/main" id="{C7EB31A6-BEE1-EC3A-7683-5B0E7AE69C1C}"/>
              </a:ext>
            </a:extLst>
          </p:cNvPr>
          <p:cNvSpPr>
            <a:spLocks noGrp="1"/>
          </p:cNvSpPr>
          <p:nvPr>
            <p:ph type="subTitle" idx="1"/>
          </p:nvPr>
        </p:nvSpPr>
        <p:spPr>
          <a:xfrm>
            <a:off x="1524000" y="4540102"/>
            <a:ext cx="9144000" cy="1282360"/>
          </a:xfrm>
        </p:spPr>
        <p:txBody>
          <a:bodyPr>
            <a:normAutofit lnSpcReduction="10000"/>
          </a:bodyPr>
          <a:lstStyle/>
          <a:p>
            <a:r>
              <a:rPr kumimoji="1" lang="ja-JP" altLang="en-US" sz="2400" dirty="0"/>
              <a:t>一部一般公開版　</a:t>
            </a:r>
            <a:endParaRPr kumimoji="1" lang="en-US" altLang="ja-JP" dirty="0"/>
          </a:p>
          <a:p>
            <a:r>
              <a:rPr kumimoji="1" lang="en-US" altLang="ja-JP" dirty="0"/>
              <a:t>2025</a:t>
            </a:r>
            <a:r>
              <a:rPr kumimoji="1" lang="ja-JP" altLang="en-US" dirty="0"/>
              <a:t>年</a:t>
            </a:r>
            <a:r>
              <a:rPr kumimoji="1" lang="en-US" altLang="ja-JP" dirty="0"/>
              <a:t>3</a:t>
            </a:r>
            <a:r>
              <a:rPr kumimoji="1" lang="ja-JP" altLang="en-US" dirty="0"/>
              <a:t>月　</a:t>
            </a:r>
            <a:r>
              <a:rPr kumimoji="1" lang="en-US" altLang="ja-JP" dirty="0"/>
              <a:t>JUSTICE</a:t>
            </a:r>
            <a:r>
              <a:rPr kumimoji="1" lang="ja-JP" altLang="en-US" dirty="0"/>
              <a:t>改訂</a:t>
            </a:r>
          </a:p>
        </p:txBody>
      </p:sp>
      <p:sp>
        <p:nvSpPr>
          <p:cNvPr id="4" name="正方形/長方形 3">
            <a:extLst>
              <a:ext uri="{FF2B5EF4-FFF2-40B4-BE49-F238E27FC236}">
                <a16:creationId xmlns:a16="http://schemas.microsoft.com/office/drawing/2014/main" id="{1B6D7C5E-5AE7-B943-74BD-234EE6F5B5B9}"/>
              </a:ext>
            </a:extLst>
          </p:cNvPr>
          <p:cNvSpPr/>
          <p:nvPr/>
        </p:nvSpPr>
        <p:spPr>
          <a:xfrm>
            <a:off x="8613568" y="404664"/>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一部一般公開可</a:t>
            </a:r>
          </a:p>
        </p:txBody>
      </p:sp>
    </p:spTree>
    <p:extLst>
      <p:ext uri="{BB962C8B-B14F-4D97-AF65-F5344CB8AC3E}">
        <p14:creationId xmlns:p14="http://schemas.microsoft.com/office/powerpoint/2010/main" val="4437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27EB72-18FC-C534-8747-0CF8772A228E}"/>
              </a:ext>
            </a:extLst>
          </p:cNvPr>
          <p:cNvSpPr>
            <a:spLocks noGrp="1"/>
          </p:cNvSpPr>
          <p:nvPr>
            <p:ph type="title"/>
          </p:nvPr>
        </p:nvSpPr>
        <p:spPr/>
        <p:txBody>
          <a:bodyPr/>
          <a:lstStyle/>
          <a:p>
            <a:r>
              <a:rPr kumimoji="1" lang="en-US" altLang="ja-JP" dirty="0"/>
              <a:t>1-1. </a:t>
            </a:r>
            <a:r>
              <a:rPr kumimoji="1" lang="ja-JP" altLang="en-US" dirty="0"/>
              <a:t>歴史的背景</a:t>
            </a:r>
          </a:p>
        </p:txBody>
      </p:sp>
      <p:sp>
        <p:nvSpPr>
          <p:cNvPr id="3" name="コンテンツ プレースホルダー 2">
            <a:extLst>
              <a:ext uri="{FF2B5EF4-FFF2-40B4-BE49-F238E27FC236}">
                <a16:creationId xmlns:a16="http://schemas.microsoft.com/office/drawing/2014/main" id="{581CC8A5-A4A3-6F24-5093-8F5502B9DAA1}"/>
              </a:ext>
            </a:extLst>
          </p:cNvPr>
          <p:cNvSpPr>
            <a:spLocks noGrp="1"/>
          </p:cNvSpPr>
          <p:nvPr>
            <p:ph sz="half" idx="1"/>
          </p:nvPr>
        </p:nvSpPr>
        <p:spPr>
          <a:xfrm>
            <a:off x="838200" y="3141023"/>
            <a:ext cx="5148000" cy="3514754"/>
          </a:xfrm>
        </p:spPr>
        <p:txBody>
          <a:bodyPr>
            <a:normAutofit/>
          </a:bodyPr>
          <a:lstStyle/>
          <a:p>
            <a:pPr marL="0" indent="0">
              <a:buNone/>
            </a:pPr>
            <a:r>
              <a:rPr kumimoji="1" lang="ja-JP" altLang="en-US" b="1" dirty="0"/>
              <a:t>出版社との交渉の主な焦点</a:t>
            </a:r>
          </a:p>
          <a:p>
            <a:r>
              <a:rPr kumimoji="1" lang="ja-JP" altLang="en-US" sz="2000" dirty="0"/>
              <a:t>価格設定（価格上昇率の抑制、定価からの割引率、</a:t>
            </a:r>
            <a:r>
              <a:rPr kumimoji="1" lang="en-US" altLang="ja-JP" sz="2000" dirty="0"/>
              <a:t>FTE</a:t>
            </a:r>
            <a:r>
              <a:rPr kumimoji="1" lang="ja-JP" altLang="en-US" sz="2000" dirty="0"/>
              <a:t>設定等） </a:t>
            </a:r>
            <a:endParaRPr kumimoji="1" lang="en-US" altLang="ja-JP" sz="2000" dirty="0"/>
          </a:p>
          <a:p>
            <a:r>
              <a:rPr kumimoji="1" lang="ja-JP" altLang="en-US" sz="2000" dirty="0"/>
              <a:t>契約条件（購読維持条件の緩和、契約終了後の条件等）</a:t>
            </a:r>
          </a:p>
          <a:p>
            <a:r>
              <a:rPr kumimoji="1" lang="ja-JP" altLang="en-US" sz="2000" dirty="0"/>
              <a:t>利用条件（</a:t>
            </a:r>
            <a:r>
              <a:rPr kumimoji="1" lang="en-US" altLang="ja-JP" sz="2000" dirty="0"/>
              <a:t>ILL</a:t>
            </a:r>
            <a:r>
              <a:rPr kumimoji="1" lang="ja-JP" altLang="en-US" sz="2000" dirty="0"/>
              <a:t>、リモートアクセス等）</a:t>
            </a:r>
          </a:p>
        </p:txBody>
      </p:sp>
      <p:sp>
        <p:nvSpPr>
          <p:cNvPr id="6" name="テキスト プレースホルダー 5">
            <a:extLst>
              <a:ext uri="{FF2B5EF4-FFF2-40B4-BE49-F238E27FC236}">
                <a16:creationId xmlns:a16="http://schemas.microsoft.com/office/drawing/2014/main" id="{6B1C5A80-F29B-BBB6-83F4-6AFBA8F46281}"/>
              </a:ext>
            </a:extLst>
          </p:cNvPr>
          <p:cNvSpPr>
            <a:spLocks noGrp="1"/>
          </p:cNvSpPr>
          <p:nvPr>
            <p:ph type="body" sz="quarter" idx="13"/>
          </p:nvPr>
        </p:nvSpPr>
        <p:spPr/>
        <p:txBody>
          <a:bodyPr>
            <a:noAutofit/>
          </a:bodyPr>
          <a:lstStyle/>
          <a:p>
            <a:r>
              <a:rPr kumimoji="1" lang="en-US" altLang="ja-JP" dirty="0"/>
              <a:t>1. </a:t>
            </a:r>
            <a:r>
              <a:rPr kumimoji="1" lang="ja-JP" altLang="en-US" dirty="0"/>
              <a:t>学術雑誌の特殊性</a:t>
            </a:r>
          </a:p>
        </p:txBody>
      </p:sp>
      <p:sp>
        <p:nvSpPr>
          <p:cNvPr id="7" name="正方形/長方形 6">
            <a:extLst>
              <a:ext uri="{FF2B5EF4-FFF2-40B4-BE49-F238E27FC236}">
                <a16:creationId xmlns:a16="http://schemas.microsoft.com/office/drawing/2014/main" id="{8C7CBB1C-3388-9894-8FBD-2EF9451B74E9}"/>
              </a:ext>
            </a:extLst>
          </p:cNvPr>
          <p:cNvSpPr/>
          <p:nvPr/>
        </p:nvSpPr>
        <p:spPr>
          <a:xfrm>
            <a:off x="2996865" y="1216880"/>
            <a:ext cx="620657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2400" b="1" dirty="0"/>
              <a:t>コンソーシアム</a:t>
            </a:r>
          </a:p>
        </p:txBody>
      </p:sp>
      <p:sp>
        <p:nvSpPr>
          <p:cNvPr id="8" name="コンテンツ プレースホルダー 2">
            <a:extLst>
              <a:ext uri="{FF2B5EF4-FFF2-40B4-BE49-F238E27FC236}">
                <a16:creationId xmlns:a16="http://schemas.microsoft.com/office/drawing/2014/main" id="{E8C28061-3F52-4FBA-E1E3-5E7F6CC5367C}"/>
              </a:ext>
            </a:extLst>
          </p:cNvPr>
          <p:cNvSpPr txBox="1">
            <a:spLocks/>
          </p:cNvSpPr>
          <p:nvPr/>
        </p:nvSpPr>
        <p:spPr>
          <a:xfrm>
            <a:off x="838200" y="1674080"/>
            <a:ext cx="10510286" cy="1443193"/>
          </a:xfrm>
          <a:prstGeom prst="rect">
            <a:avLst/>
          </a:prstGeom>
          <a:ln>
            <a:solidFill>
              <a:schemeClr val="accent1"/>
            </a:solidFill>
          </a:ln>
        </p:spPr>
        <p:txBody>
          <a:bodyPr vert="horz" lIns="91440" tIns="90000" rIns="91440" bIns="90000" rtlCol="0" anchor="ct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シリアルズ・クライシスの問題と急激に普及した電子ジャーナルに対応するため、大学図書館はコンソーシアムを作り、利用条件の緩和や価格の引き下げを主なねらいとして、出版社との共同交渉を始めた。</a:t>
            </a:r>
          </a:p>
        </p:txBody>
      </p:sp>
      <p:sp>
        <p:nvSpPr>
          <p:cNvPr id="15" name="コンテンツ プレースホルダー 3">
            <a:extLst>
              <a:ext uri="{FF2B5EF4-FFF2-40B4-BE49-F238E27FC236}">
                <a16:creationId xmlns:a16="http://schemas.microsoft.com/office/drawing/2014/main" id="{3FF80B5A-4E11-37A0-351A-68E06773D428}"/>
              </a:ext>
            </a:extLst>
          </p:cNvPr>
          <p:cNvSpPr>
            <a:spLocks noGrp="1"/>
          </p:cNvSpPr>
          <p:nvPr>
            <p:ph sz="half" idx="2"/>
          </p:nvPr>
        </p:nvSpPr>
        <p:spPr>
          <a:xfrm>
            <a:off x="5986200" y="3134953"/>
            <a:ext cx="5362286" cy="3593890"/>
          </a:xfrm>
        </p:spPr>
        <p:txBody>
          <a:bodyPr>
            <a:normAutofit/>
          </a:bodyPr>
          <a:lstStyle/>
          <a:p>
            <a:pPr marL="0" indent="0">
              <a:buNone/>
            </a:pPr>
            <a:r>
              <a:rPr kumimoji="1" lang="ja-JP" altLang="en-US" b="1" dirty="0"/>
              <a:t>コンソーシアムの限界と模索</a:t>
            </a:r>
          </a:p>
          <a:p>
            <a:r>
              <a:rPr kumimoji="1" lang="ja-JP" altLang="en-US" sz="2000" dirty="0"/>
              <a:t>価格上昇の根本原因を取り除くことが困難で、対症療法が中心。</a:t>
            </a:r>
          </a:p>
          <a:p>
            <a:r>
              <a:rPr kumimoji="1" lang="ja-JP" altLang="en-US" sz="2000" dirty="0"/>
              <a:t>加盟館が契約を継続できなくなることも。</a:t>
            </a:r>
          </a:p>
          <a:p>
            <a:r>
              <a:rPr kumimoji="1" lang="ja-JP" altLang="en-US" sz="2000" dirty="0"/>
              <a:t>購読モデルから</a:t>
            </a:r>
            <a:r>
              <a:rPr kumimoji="1" lang="en-US" altLang="ja-JP" sz="2000" dirty="0"/>
              <a:t>OA</a:t>
            </a:r>
            <a:r>
              <a:rPr kumimoji="1" lang="ja-JP" altLang="en-US" sz="2000" dirty="0"/>
              <a:t>モデルへの転換を模索（主に欧米）。</a:t>
            </a:r>
            <a:endParaRPr kumimoji="1" lang="en-US" altLang="ja-JP" sz="2000" dirty="0"/>
          </a:p>
          <a:p>
            <a:r>
              <a:rPr kumimoji="1" lang="en-US" altLang="ja-JP" sz="2000" dirty="0"/>
              <a:t>2020</a:t>
            </a:r>
            <a:r>
              <a:rPr kumimoji="1" lang="ja-JP" altLang="en-US" sz="2000" dirty="0"/>
              <a:t>年頃以降日本にも</a:t>
            </a:r>
            <a:r>
              <a:rPr kumimoji="1" lang="en-US" altLang="ja-JP" sz="2000" dirty="0"/>
              <a:t>OA</a:t>
            </a:r>
            <a:r>
              <a:rPr kumimoji="1" lang="ja-JP" altLang="en-US" sz="2000" dirty="0"/>
              <a:t>モデルが導入された。</a:t>
            </a:r>
          </a:p>
          <a:p>
            <a:endParaRPr kumimoji="1" lang="ja-JP" altLang="en-US" dirty="0"/>
          </a:p>
        </p:txBody>
      </p:sp>
      <p:sp>
        <p:nvSpPr>
          <p:cNvPr id="5" name="正方形/長方形 4">
            <a:extLst>
              <a:ext uri="{FF2B5EF4-FFF2-40B4-BE49-F238E27FC236}">
                <a16:creationId xmlns:a16="http://schemas.microsoft.com/office/drawing/2014/main" id="{A7EC129F-4353-1FEC-1DC3-199A42CA077B}"/>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3787248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94C615F-E61E-5795-D20C-153C899389C2}"/>
              </a:ext>
            </a:extLst>
          </p:cNvPr>
          <p:cNvSpPr>
            <a:spLocks noGrp="1"/>
          </p:cNvSpPr>
          <p:nvPr>
            <p:ph sz="half" idx="1"/>
          </p:nvPr>
        </p:nvSpPr>
        <p:spPr>
          <a:xfrm>
            <a:off x="838201" y="2275609"/>
            <a:ext cx="3259237" cy="4208318"/>
          </a:xfrm>
        </p:spPr>
        <p:txBody>
          <a:bodyPr>
            <a:normAutofit/>
          </a:bodyPr>
          <a:lstStyle/>
          <a:p>
            <a:pPr marL="0" indent="0">
              <a:buNone/>
            </a:pPr>
            <a:r>
              <a:rPr kumimoji="1" lang="ja-JP" altLang="en-US" b="1" dirty="0"/>
              <a:t>背景</a:t>
            </a:r>
            <a:endParaRPr kumimoji="1" lang="en-US" altLang="ja-JP" b="1" dirty="0"/>
          </a:p>
          <a:p>
            <a:r>
              <a:rPr kumimoji="1" lang="ja-JP" altLang="en-US" sz="2000" dirty="0"/>
              <a:t>雑誌価格高騰への対応。</a:t>
            </a:r>
          </a:p>
          <a:p>
            <a:r>
              <a:rPr kumimoji="1" lang="ja-JP" altLang="en-US" sz="2000" dirty="0"/>
              <a:t>論文の流通性を高め、迅速な共有を進めたいという研究者の意識。</a:t>
            </a:r>
          </a:p>
          <a:p>
            <a:r>
              <a:rPr kumimoji="1" lang="ja-JP" altLang="en-US" sz="2000" dirty="0"/>
              <a:t>「公的資金によって行われた研究の成果は広く社会に無償で公開すべき」という考え方の広がり。</a:t>
            </a:r>
          </a:p>
          <a:p>
            <a:endParaRPr kumimoji="1" lang="ja-JP" altLang="en-US" dirty="0"/>
          </a:p>
          <a:p>
            <a:endParaRPr kumimoji="1" lang="ja-JP" altLang="en-US" dirty="0"/>
          </a:p>
        </p:txBody>
      </p:sp>
      <p:sp>
        <p:nvSpPr>
          <p:cNvPr id="7" name="タイトル 1">
            <a:extLst>
              <a:ext uri="{FF2B5EF4-FFF2-40B4-BE49-F238E27FC236}">
                <a16:creationId xmlns:a16="http://schemas.microsoft.com/office/drawing/2014/main" id="{9B15078F-8A0E-8F94-75A7-BB52F03D9A50}"/>
              </a:ext>
            </a:extLst>
          </p:cNvPr>
          <p:cNvSpPr>
            <a:spLocks noGrp="1"/>
          </p:cNvSpPr>
          <p:nvPr>
            <p:ph type="title"/>
          </p:nvPr>
        </p:nvSpPr>
        <p:spPr>
          <a:xfrm>
            <a:off x="838200" y="536331"/>
            <a:ext cx="10515600" cy="729761"/>
          </a:xfrm>
        </p:spPr>
        <p:txBody>
          <a:bodyPr/>
          <a:lstStyle/>
          <a:p>
            <a:r>
              <a:rPr kumimoji="1" lang="en-US" altLang="ja-JP" dirty="0"/>
              <a:t>1-1. </a:t>
            </a:r>
            <a:r>
              <a:rPr kumimoji="1" lang="ja-JP" altLang="en-US" dirty="0"/>
              <a:t>歴史的背景</a:t>
            </a:r>
          </a:p>
        </p:txBody>
      </p:sp>
      <p:sp>
        <p:nvSpPr>
          <p:cNvPr id="8" name="テキスト プレースホルダー 5">
            <a:extLst>
              <a:ext uri="{FF2B5EF4-FFF2-40B4-BE49-F238E27FC236}">
                <a16:creationId xmlns:a16="http://schemas.microsoft.com/office/drawing/2014/main" id="{68D79F8D-58DD-D4B1-4532-E5724BC33819}"/>
              </a:ext>
            </a:extLst>
          </p:cNvPr>
          <p:cNvSpPr>
            <a:spLocks noGrp="1"/>
          </p:cNvSpPr>
          <p:nvPr>
            <p:ph type="body" sz="quarter" idx="13"/>
          </p:nvPr>
        </p:nvSpPr>
        <p:spPr>
          <a:xfrm>
            <a:off x="838200" y="202223"/>
            <a:ext cx="5403850" cy="334108"/>
          </a:xfrm>
        </p:spPr>
        <p:txBody>
          <a:bodyPr>
            <a:noAutofit/>
          </a:bodyPr>
          <a:lstStyle/>
          <a:p>
            <a:r>
              <a:rPr kumimoji="1" lang="en-US" altLang="ja-JP" dirty="0"/>
              <a:t>1. </a:t>
            </a:r>
            <a:r>
              <a:rPr kumimoji="1" lang="ja-JP" altLang="en-US" dirty="0"/>
              <a:t>学術雑誌の特殊性</a:t>
            </a:r>
          </a:p>
        </p:txBody>
      </p:sp>
      <p:sp>
        <p:nvSpPr>
          <p:cNvPr id="9" name="正方形/長方形 8">
            <a:extLst>
              <a:ext uri="{FF2B5EF4-FFF2-40B4-BE49-F238E27FC236}">
                <a16:creationId xmlns:a16="http://schemas.microsoft.com/office/drawing/2014/main" id="{76CC8FED-E73D-12F5-E8C0-3AC31D8FDD70}"/>
              </a:ext>
            </a:extLst>
          </p:cNvPr>
          <p:cNvSpPr/>
          <p:nvPr/>
        </p:nvSpPr>
        <p:spPr>
          <a:xfrm>
            <a:off x="2996865" y="1216880"/>
            <a:ext cx="620657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2400" b="1" dirty="0"/>
              <a:t>オープンアクセス（ＯＡ）運動</a:t>
            </a:r>
          </a:p>
        </p:txBody>
      </p:sp>
      <p:sp>
        <p:nvSpPr>
          <p:cNvPr id="10" name="コンテンツ プレースホルダー 2">
            <a:extLst>
              <a:ext uri="{FF2B5EF4-FFF2-40B4-BE49-F238E27FC236}">
                <a16:creationId xmlns:a16="http://schemas.microsoft.com/office/drawing/2014/main" id="{558D94AD-0B6E-7BE4-66A5-9DC8CEF79C5F}"/>
              </a:ext>
            </a:extLst>
          </p:cNvPr>
          <p:cNvSpPr txBox="1">
            <a:spLocks/>
          </p:cNvSpPr>
          <p:nvPr/>
        </p:nvSpPr>
        <p:spPr>
          <a:xfrm>
            <a:off x="838200" y="1674080"/>
            <a:ext cx="10510286" cy="601529"/>
          </a:xfrm>
          <a:prstGeom prst="rect">
            <a:avLst/>
          </a:prstGeom>
          <a:ln>
            <a:solidFill>
              <a:schemeClr val="accent1"/>
            </a:solidFill>
          </a:ln>
        </p:spPr>
        <p:txBody>
          <a:bodyPr vert="horz" lIns="91440" tIns="90000" rIns="91440" bIns="90000" rtlCol="0" anchor="ct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2250" indent="0">
              <a:buNone/>
            </a:pPr>
            <a:r>
              <a:rPr lang="ja-JP" altLang="en-US" sz="2400" dirty="0"/>
              <a:t>査読済み学術論文のオープンアクセスを推進する運動</a:t>
            </a:r>
            <a:endParaRPr lang="en-US" altLang="ja-JP" sz="2400" dirty="0"/>
          </a:p>
        </p:txBody>
      </p:sp>
      <p:sp>
        <p:nvSpPr>
          <p:cNvPr id="14" name="テキスト ボックス 13">
            <a:extLst>
              <a:ext uri="{FF2B5EF4-FFF2-40B4-BE49-F238E27FC236}">
                <a16:creationId xmlns:a16="http://schemas.microsoft.com/office/drawing/2014/main" id="{B763634E-5E37-1961-2C72-EBE6D980EFC5}"/>
              </a:ext>
            </a:extLst>
          </p:cNvPr>
          <p:cNvSpPr txBox="1"/>
          <p:nvPr/>
        </p:nvSpPr>
        <p:spPr>
          <a:xfrm>
            <a:off x="10076567" y="2619981"/>
            <a:ext cx="1904796" cy="338554"/>
          </a:xfrm>
          <a:prstGeom prst="rect">
            <a:avLst/>
          </a:prstGeom>
          <a:noFill/>
        </p:spPr>
        <p:txBody>
          <a:bodyPr wrap="square" rtlCol="0">
            <a:spAutoFit/>
          </a:bodyPr>
          <a:lstStyle/>
          <a:p>
            <a:r>
              <a:rPr kumimoji="1" lang="ja-JP" altLang="en-US" sz="1600" dirty="0"/>
              <a:t>学術論文の可読性</a:t>
            </a:r>
            <a:endParaRPr kumimoji="1" lang="en-US" altLang="ja-JP" sz="1600" dirty="0"/>
          </a:p>
        </p:txBody>
      </p:sp>
      <p:pic>
        <p:nvPicPr>
          <p:cNvPr id="15" name="図 14">
            <a:extLst>
              <a:ext uri="{FF2B5EF4-FFF2-40B4-BE49-F238E27FC236}">
                <a16:creationId xmlns:a16="http://schemas.microsoft.com/office/drawing/2014/main" id="{B1F77B22-8104-32F4-A5BB-F4FF8B948843}"/>
              </a:ext>
            </a:extLst>
          </p:cNvPr>
          <p:cNvPicPr>
            <a:picLocks noChangeAspect="1"/>
          </p:cNvPicPr>
          <p:nvPr/>
        </p:nvPicPr>
        <p:blipFill>
          <a:blip r:embed="rId3"/>
          <a:stretch>
            <a:fillRect/>
          </a:stretch>
        </p:blipFill>
        <p:spPr>
          <a:xfrm>
            <a:off x="4459943" y="2619981"/>
            <a:ext cx="5616624" cy="3590790"/>
          </a:xfrm>
          <a:prstGeom prst="rect">
            <a:avLst/>
          </a:prstGeom>
          <a:ln w="12700">
            <a:solidFill>
              <a:schemeClr val="tx1"/>
            </a:solidFill>
          </a:ln>
        </p:spPr>
      </p:pic>
      <p:sp>
        <p:nvSpPr>
          <p:cNvPr id="16" name="テキスト ボックス 15">
            <a:extLst>
              <a:ext uri="{FF2B5EF4-FFF2-40B4-BE49-F238E27FC236}">
                <a16:creationId xmlns:a16="http://schemas.microsoft.com/office/drawing/2014/main" id="{ACA7895B-4067-EFFA-7A9E-1DA067ADCE0C}"/>
              </a:ext>
            </a:extLst>
          </p:cNvPr>
          <p:cNvSpPr txBox="1"/>
          <p:nvPr/>
        </p:nvSpPr>
        <p:spPr>
          <a:xfrm>
            <a:off x="10076567" y="3579281"/>
            <a:ext cx="1904796" cy="2631490"/>
          </a:xfrm>
          <a:prstGeom prst="rect">
            <a:avLst/>
          </a:prstGeom>
          <a:noFill/>
        </p:spPr>
        <p:txBody>
          <a:bodyPr wrap="square" rtlCol="0">
            <a:spAutoFit/>
          </a:bodyPr>
          <a:lstStyle/>
          <a:p>
            <a:r>
              <a:rPr lang="ja-JP" altLang="en-US" sz="1100" dirty="0"/>
              <a:t>尾城孝一</a:t>
            </a:r>
            <a:r>
              <a:rPr lang="en-US" altLang="ja-JP" sz="1100" dirty="0"/>
              <a:t>,</a:t>
            </a:r>
            <a:r>
              <a:rPr lang="ja-JP" altLang="en-US" sz="1100" dirty="0"/>
              <a:t>市古みどり</a:t>
            </a:r>
            <a:r>
              <a:rPr lang="en-US" altLang="ja-JP" sz="1100" dirty="0"/>
              <a:t>.</a:t>
            </a:r>
            <a:r>
              <a:rPr lang="ja-JP" altLang="en-US" sz="1100" dirty="0"/>
              <a:t>オープンアクセスの現在地とその先にあるもの</a:t>
            </a:r>
            <a:r>
              <a:rPr lang="en-US" altLang="ja-JP" sz="1100" dirty="0"/>
              <a:t>.</a:t>
            </a:r>
            <a:r>
              <a:rPr lang="ja-JP" altLang="en-US" sz="1100" dirty="0"/>
              <a:t>大学図書館研究</a:t>
            </a:r>
            <a:r>
              <a:rPr lang="en-US" altLang="ja-JP" sz="1100" dirty="0"/>
              <a:t>,2018,109,p2014-4.</a:t>
            </a:r>
            <a:r>
              <a:rPr lang="en-US" altLang="ja-JP" sz="1100" dirty="0">
                <a:effectLst/>
                <a:hlinkClick r:id="rId4"/>
              </a:rPr>
              <a:t> </a:t>
            </a:r>
            <a:r>
              <a:rPr lang="en-US" altLang="ja-JP" sz="1100" dirty="0">
                <a:hlinkClick r:id="rId4"/>
              </a:rPr>
              <a:t>https://doi.org/10.20722/jcul.2014</a:t>
            </a:r>
            <a:endParaRPr lang="en-US" altLang="ja-JP" sz="1100" dirty="0">
              <a:effectLst/>
            </a:endParaRPr>
          </a:p>
          <a:p>
            <a:r>
              <a:rPr lang="en-US" altLang="ja-JP" sz="1100" dirty="0"/>
              <a:t>(Martin-Martin,Alberto et al.Evidence of Open Access of scientific publications I Google Scholar :a large-scale analysis,Version 1.0,2018 Figure 1</a:t>
            </a:r>
            <a:r>
              <a:rPr lang="ja-JP" altLang="en-US" sz="1100" dirty="0"/>
              <a:t>を参考に作成）</a:t>
            </a:r>
            <a:endParaRPr kumimoji="1" lang="ja-JP" altLang="en-US" sz="1100" dirty="0"/>
          </a:p>
        </p:txBody>
      </p:sp>
      <p:sp>
        <p:nvSpPr>
          <p:cNvPr id="4" name="正方形/長方形 3">
            <a:extLst>
              <a:ext uri="{FF2B5EF4-FFF2-40B4-BE49-F238E27FC236}">
                <a16:creationId xmlns:a16="http://schemas.microsoft.com/office/drawing/2014/main" id="{7DF680FC-F2E3-E477-1938-255C068C7BDA}"/>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3474075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3F3902A-B2C3-096E-4106-0E21D795EF59}"/>
              </a:ext>
            </a:extLst>
          </p:cNvPr>
          <p:cNvSpPr>
            <a:spLocks noGrp="1"/>
          </p:cNvSpPr>
          <p:nvPr>
            <p:ph sz="half" idx="1"/>
          </p:nvPr>
        </p:nvSpPr>
        <p:spPr>
          <a:xfrm>
            <a:off x="838200" y="1674080"/>
            <a:ext cx="5148000" cy="4502883"/>
          </a:xfrm>
        </p:spPr>
        <p:txBody>
          <a:bodyPr>
            <a:normAutofit fontScale="92500"/>
          </a:bodyPr>
          <a:lstStyle/>
          <a:p>
            <a:pPr marL="222250" indent="0">
              <a:buNone/>
            </a:pPr>
            <a:r>
              <a:rPr lang="ja-JP" altLang="en-US" sz="3000" b="1" u="sng" dirty="0">
                <a:latin typeface="+mj-ea"/>
                <a:ea typeface="+mj-ea"/>
              </a:rPr>
              <a:t>グリーン</a:t>
            </a:r>
            <a:r>
              <a:rPr lang="en-US" altLang="ja-JP" sz="3000" b="1" u="sng" dirty="0">
                <a:latin typeface="+mj-ea"/>
                <a:ea typeface="+mj-ea"/>
              </a:rPr>
              <a:t>OA</a:t>
            </a:r>
          </a:p>
          <a:p>
            <a:pPr marL="222250" indent="0">
              <a:buNone/>
            </a:pPr>
            <a:r>
              <a:rPr lang="ja-JP" altLang="en-US" sz="2200" dirty="0">
                <a:latin typeface="+mj-ea"/>
                <a:ea typeface="+mj-ea"/>
              </a:rPr>
              <a:t>研究者自らが自著論文をリポジトリなどに登録（セルフアーカイブ）し、無料で公開する方法。</a:t>
            </a:r>
            <a:endParaRPr lang="en-US" altLang="ja-JP" sz="2200" dirty="0">
              <a:latin typeface="+mj-ea"/>
              <a:ea typeface="+mj-ea"/>
            </a:endParaRPr>
          </a:p>
          <a:p>
            <a:pPr marL="222250" indent="0">
              <a:buNone/>
            </a:pPr>
            <a:r>
              <a:rPr lang="en-US" altLang="ja-JP" sz="2200" b="1" u="sng" dirty="0">
                <a:solidFill>
                  <a:schemeClr val="accent2"/>
                </a:solidFill>
                <a:latin typeface="+mj-ea"/>
                <a:ea typeface="+mj-ea"/>
              </a:rPr>
              <a:t>※</a:t>
            </a:r>
            <a:r>
              <a:rPr lang="ja-JP" altLang="en-US" sz="2200" b="1" u="sng" dirty="0">
                <a:solidFill>
                  <a:schemeClr val="accent2"/>
                </a:solidFill>
                <a:latin typeface="+mj-ea"/>
                <a:ea typeface="+mj-ea"/>
              </a:rPr>
              <a:t>注意</a:t>
            </a:r>
            <a:r>
              <a:rPr lang="en-US" altLang="ja-JP" sz="2200" b="1" u="sng" dirty="0">
                <a:solidFill>
                  <a:schemeClr val="accent2"/>
                </a:solidFill>
                <a:latin typeface="+mj-ea"/>
                <a:ea typeface="+mj-ea"/>
              </a:rPr>
              <a:t>※</a:t>
            </a:r>
            <a:r>
              <a:rPr lang="ja-JP" altLang="en-US" sz="2200" b="1" u="sng" dirty="0">
                <a:solidFill>
                  <a:schemeClr val="accent2"/>
                </a:solidFill>
                <a:latin typeface="+mj-ea"/>
                <a:ea typeface="+mj-ea"/>
              </a:rPr>
              <a:t>　出版社と大学（図書館）で、</a:t>
            </a:r>
            <a:r>
              <a:rPr lang="en-US" altLang="ja-JP" sz="2200" b="1" u="sng" dirty="0">
                <a:solidFill>
                  <a:schemeClr val="accent2"/>
                </a:solidFill>
                <a:latin typeface="+mj-ea"/>
                <a:ea typeface="+mj-ea"/>
              </a:rPr>
              <a:t>OA</a:t>
            </a:r>
            <a:r>
              <a:rPr lang="ja-JP" altLang="en-US" sz="2200" b="1" u="sng" dirty="0">
                <a:solidFill>
                  <a:schemeClr val="accent2"/>
                </a:solidFill>
                <a:latin typeface="+mj-ea"/>
                <a:ea typeface="+mj-ea"/>
              </a:rPr>
              <a:t>の定義に違いが生じている場合がある。</a:t>
            </a:r>
            <a:endParaRPr lang="en-US" altLang="ja-JP" sz="2200" b="1" u="sng" dirty="0">
              <a:solidFill>
                <a:schemeClr val="accent2"/>
              </a:solidFill>
              <a:latin typeface="+mj-ea"/>
              <a:ea typeface="+mj-ea"/>
            </a:endParaRPr>
          </a:p>
          <a:p>
            <a:pPr marL="222250" indent="0">
              <a:buNone/>
            </a:pPr>
            <a:r>
              <a:rPr lang="ja-JP" altLang="en-US" sz="2200" dirty="0">
                <a:latin typeface="+mj-ea"/>
                <a:ea typeface="+mj-ea"/>
              </a:rPr>
              <a:t>（</a:t>
            </a:r>
            <a:r>
              <a:rPr lang="en-US" altLang="ja-JP" sz="2200" dirty="0">
                <a:latin typeface="+mj-ea"/>
                <a:ea typeface="+mj-ea"/>
              </a:rPr>
              <a:t>Elsevier</a:t>
            </a:r>
            <a:r>
              <a:rPr lang="ja-JP" altLang="en-US" sz="2200" dirty="0">
                <a:latin typeface="+mj-ea"/>
                <a:ea typeface="+mj-ea"/>
              </a:rPr>
              <a:t>のグリーン</a:t>
            </a:r>
            <a:r>
              <a:rPr lang="en-US" altLang="ja-JP" sz="2200" dirty="0">
                <a:latin typeface="+mj-ea"/>
                <a:ea typeface="+mj-ea"/>
              </a:rPr>
              <a:t>OA</a:t>
            </a:r>
            <a:r>
              <a:rPr lang="ja-JP" altLang="en-US" sz="2200" dirty="0">
                <a:latin typeface="+mj-ea"/>
                <a:ea typeface="+mj-ea"/>
              </a:rPr>
              <a:t>の定義は、将来的な学術機関リポジトリへの、雑誌論文登録制限が懸念される内容のため、</a:t>
            </a:r>
            <a:r>
              <a:rPr lang="en-US" altLang="ja-JP" sz="2200" dirty="0">
                <a:latin typeface="+mj-ea"/>
                <a:ea typeface="+mj-ea"/>
              </a:rPr>
              <a:t>Agreement</a:t>
            </a:r>
            <a:r>
              <a:rPr lang="ja-JP" altLang="en-US" sz="2200" dirty="0">
                <a:latin typeface="+mj-ea"/>
                <a:ea typeface="+mj-ea"/>
              </a:rPr>
              <a:t>の記載など今後の動向を注視する必要がある。）</a:t>
            </a:r>
            <a:endParaRPr kumimoji="1" lang="ja-JP" altLang="en-US" sz="2200" dirty="0"/>
          </a:p>
        </p:txBody>
      </p:sp>
      <p:sp>
        <p:nvSpPr>
          <p:cNvPr id="4" name="コンテンツ プレースホルダー 3">
            <a:extLst>
              <a:ext uri="{FF2B5EF4-FFF2-40B4-BE49-F238E27FC236}">
                <a16:creationId xmlns:a16="http://schemas.microsoft.com/office/drawing/2014/main" id="{D28C1E13-BAD5-5886-F25E-111F587091AD}"/>
              </a:ext>
            </a:extLst>
          </p:cNvPr>
          <p:cNvSpPr>
            <a:spLocks noGrp="1"/>
          </p:cNvSpPr>
          <p:nvPr>
            <p:ph sz="half" idx="2"/>
          </p:nvPr>
        </p:nvSpPr>
        <p:spPr>
          <a:xfrm>
            <a:off x="6200486" y="1674080"/>
            <a:ext cx="5148000" cy="4502883"/>
          </a:xfrm>
        </p:spPr>
        <p:txBody>
          <a:bodyPr>
            <a:normAutofit fontScale="92500" lnSpcReduction="10000"/>
          </a:bodyPr>
          <a:lstStyle/>
          <a:p>
            <a:pPr marL="222250" indent="0">
              <a:buNone/>
            </a:pPr>
            <a:r>
              <a:rPr lang="ja-JP" altLang="en-US" sz="3000" b="1" u="sng" dirty="0">
                <a:latin typeface="+mj-ea"/>
                <a:ea typeface="+mj-ea"/>
              </a:rPr>
              <a:t>ゴールド</a:t>
            </a:r>
            <a:r>
              <a:rPr kumimoji="1" lang="en-US" altLang="ja-JP" sz="3000" b="1" u="sng" dirty="0">
                <a:latin typeface="+mj-ea"/>
                <a:ea typeface="+mj-ea"/>
              </a:rPr>
              <a:t>OA</a:t>
            </a:r>
          </a:p>
          <a:p>
            <a:pPr marL="222250" indent="0">
              <a:buNone/>
            </a:pPr>
            <a:r>
              <a:rPr kumimoji="1" lang="ja-JP" altLang="en-US" sz="2200" b="1" u="sng" dirty="0">
                <a:solidFill>
                  <a:schemeClr val="accent2"/>
                </a:solidFill>
                <a:latin typeface="+mj-ea"/>
                <a:ea typeface="+mj-ea"/>
              </a:rPr>
              <a:t>著者が論文</a:t>
            </a:r>
            <a:r>
              <a:rPr lang="ja-JP" altLang="en-US" sz="2200" b="1" u="sng" dirty="0">
                <a:solidFill>
                  <a:schemeClr val="accent2"/>
                </a:solidFill>
                <a:latin typeface="+mj-ea"/>
                <a:ea typeface="+mj-ea"/>
              </a:rPr>
              <a:t>出版</a:t>
            </a:r>
            <a:r>
              <a:rPr kumimoji="1" lang="ja-JP" altLang="en-US" sz="2200" b="1" u="sng" dirty="0">
                <a:solidFill>
                  <a:schemeClr val="accent2"/>
                </a:solidFill>
                <a:latin typeface="+mj-ea"/>
                <a:ea typeface="+mj-ea"/>
              </a:rPr>
              <a:t>料（</a:t>
            </a:r>
            <a:r>
              <a:rPr kumimoji="1" lang="en-US" altLang="ja-JP" sz="2200" b="1" u="sng" dirty="0">
                <a:solidFill>
                  <a:schemeClr val="accent2"/>
                </a:solidFill>
                <a:latin typeface="+mj-ea"/>
                <a:ea typeface="+mj-ea"/>
              </a:rPr>
              <a:t>APC</a:t>
            </a:r>
            <a:r>
              <a:rPr kumimoji="1" lang="ja-JP" altLang="en-US" sz="2200" b="1" u="sng" dirty="0">
                <a:solidFill>
                  <a:schemeClr val="accent2"/>
                </a:solidFill>
                <a:latin typeface="+mj-ea"/>
                <a:ea typeface="+mj-ea"/>
              </a:rPr>
              <a:t>：</a:t>
            </a:r>
            <a:r>
              <a:rPr lang="en-US" altLang="ja-JP" sz="2200" b="1" u="sng" dirty="0">
                <a:solidFill>
                  <a:schemeClr val="accent2"/>
                </a:solidFill>
                <a:latin typeface="+mj-ea"/>
                <a:ea typeface="+mj-ea"/>
              </a:rPr>
              <a:t> Article Processing</a:t>
            </a:r>
            <a:r>
              <a:rPr lang="ja-JP" altLang="en-US" sz="2200" b="1" u="sng" dirty="0">
                <a:solidFill>
                  <a:schemeClr val="accent2"/>
                </a:solidFill>
                <a:latin typeface="+mj-ea"/>
                <a:ea typeface="+mj-ea"/>
              </a:rPr>
              <a:t> </a:t>
            </a:r>
            <a:r>
              <a:rPr lang="en-US" altLang="ja-JP" sz="2200" b="1" u="sng" dirty="0">
                <a:solidFill>
                  <a:schemeClr val="accent2"/>
                </a:solidFill>
                <a:latin typeface="+mj-ea"/>
                <a:ea typeface="+mj-ea"/>
              </a:rPr>
              <a:t>Charge </a:t>
            </a:r>
            <a:r>
              <a:rPr kumimoji="1" lang="ja-JP" altLang="en-US" sz="2200" b="1" u="sng" dirty="0">
                <a:solidFill>
                  <a:schemeClr val="accent2"/>
                </a:solidFill>
                <a:latin typeface="+mj-ea"/>
                <a:ea typeface="+mj-ea"/>
              </a:rPr>
              <a:t>）を支払う</a:t>
            </a:r>
            <a:r>
              <a:rPr kumimoji="1" lang="ja-JP" altLang="en-US" sz="2200" dirty="0">
                <a:solidFill>
                  <a:srgbClr val="000000"/>
                </a:solidFill>
                <a:latin typeface="+mj-ea"/>
                <a:ea typeface="+mj-ea"/>
              </a:rPr>
              <a:t>ことにより</a:t>
            </a:r>
            <a:r>
              <a:rPr lang="ja-JP" altLang="en-US" sz="2200" dirty="0">
                <a:latin typeface="+mj-ea"/>
                <a:ea typeface="+mj-ea"/>
              </a:rPr>
              <a:t>、</a:t>
            </a:r>
            <a:r>
              <a:rPr kumimoji="1" lang="ja-JP" altLang="en-US" sz="2200" dirty="0">
                <a:latin typeface="+mj-ea"/>
                <a:ea typeface="+mj-ea"/>
              </a:rPr>
              <a:t>学術雑誌を無料で読めるようにする方法。</a:t>
            </a:r>
            <a:endParaRPr kumimoji="1" lang="en-US" altLang="ja-JP" sz="2200" dirty="0">
              <a:latin typeface="+mj-ea"/>
              <a:ea typeface="+mj-ea"/>
            </a:endParaRPr>
          </a:p>
          <a:p>
            <a:pPr marL="565150" indent="-342900"/>
            <a:r>
              <a:rPr lang="ja-JP" altLang="en-US" sz="2600" b="1" dirty="0">
                <a:latin typeface="+mj-ea"/>
                <a:ea typeface="+mj-ea"/>
              </a:rPr>
              <a:t>フルＯＡジャーナル</a:t>
            </a:r>
            <a:endParaRPr lang="en-US" altLang="ja-JP" sz="2600" b="1" dirty="0">
              <a:latin typeface="+mj-ea"/>
              <a:ea typeface="+mj-ea"/>
            </a:endParaRPr>
          </a:p>
          <a:p>
            <a:pPr marL="222250" indent="0">
              <a:buNone/>
            </a:pPr>
            <a:r>
              <a:rPr lang="ja-JP" altLang="en-US" sz="2200" dirty="0">
                <a:latin typeface="+mj-ea"/>
                <a:ea typeface="+mj-ea"/>
              </a:rPr>
              <a:t>全収録論文が無料でアクセスできる</a:t>
            </a:r>
            <a:endParaRPr lang="en-US" altLang="ja-JP" sz="2200" dirty="0">
              <a:latin typeface="+mj-ea"/>
              <a:ea typeface="+mj-ea"/>
            </a:endParaRPr>
          </a:p>
          <a:p>
            <a:pPr marL="565150" indent="-342900"/>
            <a:r>
              <a:rPr lang="ja-JP" altLang="en-US" sz="2600" b="1" dirty="0">
                <a:latin typeface="+mj-ea"/>
                <a:ea typeface="+mj-ea"/>
              </a:rPr>
              <a:t>ハイブリッドジャーナル</a:t>
            </a:r>
            <a:endParaRPr lang="en-US" altLang="ja-JP" sz="2600" b="1" dirty="0">
              <a:latin typeface="+mj-ea"/>
              <a:ea typeface="+mj-ea"/>
            </a:endParaRPr>
          </a:p>
          <a:p>
            <a:pPr marL="222250" indent="0">
              <a:buNone/>
            </a:pPr>
            <a:r>
              <a:rPr lang="ja-JP" altLang="en-US" sz="2200" dirty="0">
                <a:latin typeface="+mj-ea"/>
                <a:ea typeface="+mj-ea"/>
              </a:rPr>
              <a:t>購読型ジャーナルだが、著者が</a:t>
            </a:r>
            <a:r>
              <a:rPr lang="en-US" altLang="ja-JP" sz="2200" dirty="0">
                <a:latin typeface="+mj-ea"/>
                <a:ea typeface="+mj-ea"/>
              </a:rPr>
              <a:t>APC</a:t>
            </a:r>
            <a:r>
              <a:rPr lang="ja-JP" altLang="en-US" sz="2200" dirty="0">
                <a:latin typeface="+mj-ea"/>
                <a:ea typeface="+mj-ea"/>
              </a:rPr>
              <a:t>を支払った論文だけ</a:t>
            </a:r>
            <a:r>
              <a:rPr lang="en-US" altLang="ja-JP" sz="2200" dirty="0">
                <a:latin typeface="+mj-ea"/>
                <a:ea typeface="+mj-ea"/>
              </a:rPr>
              <a:t>OA</a:t>
            </a:r>
            <a:r>
              <a:rPr lang="ja-JP" altLang="en-US" sz="2200" dirty="0">
                <a:latin typeface="+mj-ea"/>
                <a:ea typeface="+mj-ea"/>
              </a:rPr>
              <a:t>化される。購読料と</a:t>
            </a:r>
            <a:r>
              <a:rPr lang="en-US" altLang="ja-JP" sz="2200" dirty="0">
                <a:latin typeface="+mj-ea"/>
                <a:ea typeface="+mj-ea"/>
              </a:rPr>
              <a:t>APC</a:t>
            </a:r>
            <a:r>
              <a:rPr lang="ja-JP" altLang="en-US" sz="2200" dirty="0">
                <a:latin typeface="+mj-ea"/>
                <a:ea typeface="+mj-ea"/>
              </a:rPr>
              <a:t>の二重払いが懸念される。</a:t>
            </a:r>
            <a:endParaRPr lang="en-US" altLang="ja-JP" sz="2200" dirty="0">
              <a:latin typeface="+mj-ea"/>
              <a:ea typeface="+mj-ea"/>
            </a:endParaRPr>
          </a:p>
        </p:txBody>
      </p:sp>
      <p:sp>
        <p:nvSpPr>
          <p:cNvPr id="7" name="タイトル 1">
            <a:extLst>
              <a:ext uri="{FF2B5EF4-FFF2-40B4-BE49-F238E27FC236}">
                <a16:creationId xmlns:a16="http://schemas.microsoft.com/office/drawing/2014/main" id="{AD2E4584-393A-4809-57D5-4C1F47A61A28}"/>
              </a:ext>
            </a:extLst>
          </p:cNvPr>
          <p:cNvSpPr>
            <a:spLocks noGrp="1"/>
          </p:cNvSpPr>
          <p:nvPr>
            <p:ph type="title"/>
          </p:nvPr>
        </p:nvSpPr>
        <p:spPr>
          <a:xfrm>
            <a:off x="838200" y="536331"/>
            <a:ext cx="10515600" cy="729761"/>
          </a:xfrm>
        </p:spPr>
        <p:txBody>
          <a:bodyPr/>
          <a:lstStyle/>
          <a:p>
            <a:r>
              <a:rPr kumimoji="1" lang="en-US" altLang="ja-JP" dirty="0"/>
              <a:t>1-1. </a:t>
            </a:r>
            <a:r>
              <a:rPr kumimoji="1" lang="ja-JP" altLang="en-US" dirty="0"/>
              <a:t>歴史的背景</a:t>
            </a:r>
          </a:p>
        </p:txBody>
      </p:sp>
      <p:sp>
        <p:nvSpPr>
          <p:cNvPr id="8" name="テキスト プレースホルダー 5">
            <a:extLst>
              <a:ext uri="{FF2B5EF4-FFF2-40B4-BE49-F238E27FC236}">
                <a16:creationId xmlns:a16="http://schemas.microsoft.com/office/drawing/2014/main" id="{D7662F75-776F-96F3-8085-873BC72CD4C0}"/>
              </a:ext>
            </a:extLst>
          </p:cNvPr>
          <p:cNvSpPr>
            <a:spLocks noGrp="1"/>
          </p:cNvSpPr>
          <p:nvPr>
            <p:ph type="body" sz="quarter" idx="13"/>
          </p:nvPr>
        </p:nvSpPr>
        <p:spPr>
          <a:xfrm>
            <a:off x="838200" y="202223"/>
            <a:ext cx="5403850" cy="334108"/>
          </a:xfrm>
        </p:spPr>
        <p:txBody>
          <a:bodyPr>
            <a:noAutofit/>
          </a:bodyPr>
          <a:lstStyle/>
          <a:p>
            <a:r>
              <a:rPr kumimoji="1" lang="en-US" altLang="ja-JP" dirty="0"/>
              <a:t>1. </a:t>
            </a:r>
            <a:r>
              <a:rPr kumimoji="1" lang="ja-JP" altLang="en-US" dirty="0"/>
              <a:t>学術雑誌の特殊性</a:t>
            </a:r>
          </a:p>
        </p:txBody>
      </p:sp>
      <p:sp>
        <p:nvSpPr>
          <p:cNvPr id="9" name="正方形/長方形 8">
            <a:extLst>
              <a:ext uri="{FF2B5EF4-FFF2-40B4-BE49-F238E27FC236}">
                <a16:creationId xmlns:a16="http://schemas.microsoft.com/office/drawing/2014/main" id="{D367DC72-9458-BB57-6E29-2520F99EC942}"/>
              </a:ext>
            </a:extLst>
          </p:cNvPr>
          <p:cNvSpPr/>
          <p:nvPr/>
        </p:nvSpPr>
        <p:spPr>
          <a:xfrm>
            <a:off x="2996865" y="1216880"/>
            <a:ext cx="620657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2400" b="1" dirty="0"/>
              <a:t>ＯＡの実現方式</a:t>
            </a:r>
          </a:p>
        </p:txBody>
      </p:sp>
      <p:sp>
        <p:nvSpPr>
          <p:cNvPr id="5" name="正方形/長方形 4">
            <a:extLst>
              <a:ext uri="{FF2B5EF4-FFF2-40B4-BE49-F238E27FC236}">
                <a16:creationId xmlns:a16="http://schemas.microsoft.com/office/drawing/2014/main" id="{E36A40BD-E200-9B41-8CD2-162BE5A40B0B}"/>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1666869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AD2E4584-393A-4809-57D5-4C1F47A61A28}"/>
              </a:ext>
            </a:extLst>
          </p:cNvPr>
          <p:cNvSpPr>
            <a:spLocks noGrp="1"/>
          </p:cNvSpPr>
          <p:nvPr>
            <p:ph type="title"/>
          </p:nvPr>
        </p:nvSpPr>
        <p:spPr>
          <a:xfrm>
            <a:off x="838200" y="536331"/>
            <a:ext cx="10515600" cy="729761"/>
          </a:xfrm>
        </p:spPr>
        <p:txBody>
          <a:bodyPr/>
          <a:lstStyle/>
          <a:p>
            <a:r>
              <a:rPr kumimoji="1" lang="en-US" altLang="ja-JP" dirty="0"/>
              <a:t>1-1. </a:t>
            </a:r>
            <a:r>
              <a:rPr kumimoji="1" lang="ja-JP" altLang="en-US" dirty="0"/>
              <a:t>歴史的背景</a:t>
            </a:r>
          </a:p>
        </p:txBody>
      </p:sp>
      <p:sp>
        <p:nvSpPr>
          <p:cNvPr id="8" name="テキスト プレースホルダー 5">
            <a:extLst>
              <a:ext uri="{FF2B5EF4-FFF2-40B4-BE49-F238E27FC236}">
                <a16:creationId xmlns:a16="http://schemas.microsoft.com/office/drawing/2014/main" id="{D7662F75-776F-96F3-8085-873BC72CD4C0}"/>
              </a:ext>
            </a:extLst>
          </p:cNvPr>
          <p:cNvSpPr>
            <a:spLocks noGrp="1"/>
          </p:cNvSpPr>
          <p:nvPr>
            <p:ph type="body" sz="quarter" idx="13"/>
          </p:nvPr>
        </p:nvSpPr>
        <p:spPr>
          <a:xfrm>
            <a:off x="838200" y="202223"/>
            <a:ext cx="5403850" cy="334108"/>
          </a:xfrm>
        </p:spPr>
        <p:txBody>
          <a:bodyPr>
            <a:noAutofit/>
          </a:bodyPr>
          <a:lstStyle/>
          <a:p>
            <a:r>
              <a:rPr kumimoji="1" lang="en-US" altLang="ja-JP" dirty="0"/>
              <a:t>1. </a:t>
            </a:r>
            <a:r>
              <a:rPr kumimoji="1" lang="ja-JP" altLang="en-US" dirty="0"/>
              <a:t>学術雑誌の特殊性</a:t>
            </a:r>
          </a:p>
        </p:txBody>
      </p:sp>
      <p:sp>
        <p:nvSpPr>
          <p:cNvPr id="9" name="正方形/長方形 8">
            <a:extLst>
              <a:ext uri="{FF2B5EF4-FFF2-40B4-BE49-F238E27FC236}">
                <a16:creationId xmlns:a16="http://schemas.microsoft.com/office/drawing/2014/main" id="{D367DC72-9458-BB57-6E29-2520F99EC942}"/>
              </a:ext>
            </a:extLst>
          </p:cNvPr>
          <p:cNvSpPr/>
          <p:nvPr/>
        </p:nvSpPr>
        <p:spPr>
          <a:xfrm>
            <a:off x="2996865" y="1216880"/>
            <a:ext cx="620657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2400" b="1" dirty="0"/>
              <a:t>ＯＡの実現方式</a:t>
            </a:r>
          </a:p>
        </p:txBody>
      </p:sp>
      <p:grpSp>
        <p:nvGrpSpPr>
          <p:cNvPr id="2" name="グループ化 1">
            <a:extLst>
              <a:ext uri="{FF2B5EF4-FFF2-40B4-BE49-F238E27FC236}">
                <a16:creationId xmlns:a16="http://schemas.microsoft.com/office/drawing/2014/main" id="{C5850402-2FAA-6FEF-DD1B-C70373BC542C}"/>
              </a:ext>
            </a:extLst>
          </p:cNvPr>
          <p:cNvGrpSpPr/>
          <p:nvPr/>
        </p:nvGrpSpPr>
        <p:grpSpPr>
          <a:xfrm>
            <a:off x="1078030" y="1721472"/>
            <a:ext cx="10029524" cy="2088000"/>
            <a:chOff x="-7597427" y="3329682"/>
            <a:chExt cx="6480720" cy="1832260"/>
          </a:xfrm>
        </p:grpSpPr>
        <p:sp>
          <p:nvSpPr>
            <p:cNvPr id="6" name="四角形: 角を丸くする 6">
              <a:extLst>
                <a:ext uri="{FF2B5EF4-FFF2-40B4-BE49-F238E27FC236}">
                  <a16:creationId xmlns:a16="http://schemas.microsoft.com/office/drawing/2014/main" id="{E22548B8-8B38-1C7E-C283-16BEBE5A735F}"/>
                </a:ext>
              </a:extLst>
            </p:cNvPr>
            <p:cNvSpPr/>
            <p:nvPr/>
          </p:nvSpPr>
          <p:spPr>
            <a:xfrm>
              <a:off x="-7597427" y="3491963"/>
              <a:ext cx="6480720" cy="16699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テキスト ボックス 9">
              <a:extLst>
                <a:ext uri="{FF2B5EF4-FFF2-40B4-BE49-F238E27FC236}">
                  <a16:creationId xmlns:a16="http://schemas.microsoft.com/office/drawing/2014/main" id="{63914602-B8CC-1784-A0D5-3B1728681B5D}"/>
                </a:ext>
              </a:extLst>
            </p:cNvPr>
            <p:cNvSpPr txBox="1"/>
            <p:nvPr/>
          </p:nvSpPr>
          <p:spPr>
            <a:xfrm>
              <a:off x="-7432845" y="3329682"/>
              <a:ext cx="876291" cy="324096"/>
            </a:xfrm>
            <a:prstGeom prst="rect">
              <a:avLst/>
            </a:prstGeom>
            <a:solidFill>
              <a:schemeClr val="bg1"/>
            </a:solidFill>
            <a:ln>
              <a:solidFill>
                <a:schemeClr val="tx1"/>
              </a:solidFill>
            </a:ln>
          </p:spPr>
          <p:txBody>
            <a:bodyPr wrap="square" rtlCol="0">
              <a:spAutoFit/>
            </a:bodyPr>
            <a:lstStyle/>
            <a:p>
              <a:r>
                <a:rPr kumimoji="1" lang="ja-JP" altLang="en-US" sz="1800" b="1" dirty="0">
                  <a:latin typeface="+mn-ea"/>
                </a:rPr>
                <a:t>購読モデル</a:t>
              </a:r>
            </a:p>
          </p:txBody>
        </p:sp>
        <p:grpSp>
          <p:nvGrpSpPr>
            <p:cNvPr id="11" name="グループ化 10">
              <a:extLst>
                <a:ext uri="{FF2B5EF4-FFF2-40B4-BE49-F238E27FC236}">
                  <a16:creationId xmlns:a16="http://schemas.microsoft.com/office/drawing/2014/main" id="{9478005C-43C3-9183-8113-2BAA82138499}"/>
                </a:ext>
              </a:extLst>
            </p:cNvPr>
            <p:cNvGrpSpPr/>
            <p:nvPr/>
          </p:nvGrpSpPr>
          <p:grpSpPr>
            <a:xfrm>
              <a:off x="-7287018" y="3701189"/>
              <a:ext cx="5859904" cy="1353137"/>
              <a:chOff x="534383" y="2183519"/>
              <a:chExt cx="7326727" cy="1691847"/>
            </a:xfrm>
          </p:grpSpPr>
          <p:sp>
            <p:nvSpPr>
              <p:cNvPr id="12" name="正方形/長方形 11">
                <a:extLst>
                  <a:ext uri="{FF2B5EF4-FFF2-40B4-BE49-F238E27FC236}">
                    <a16:creationId xmlns:a16="http://schemas.microsoft.com/office/drawing/2014/main" id="{9B1E0B1D-6945-6B63-25F8-F9B0BF8AA269}"/>
                  </a:ext>
                </a:extLst>
              </p:cNvPr>
              <p:cNvSpPr/>
              <p:nvPr/>
            </p:nvSpPr>
            <p:spPr>
              <a:xfrm>
                <a:off x="534383" y="2272555"/>
                <a:ext cx="1292508" cy="15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n-ea"/>
                  </a:rPr>
                  <a:t>著者</a:t>
                </a:r>
                <a:endParaRPr kumimoji="1" lang="en-US" altLang="ja-JP" sz="2000" b="1" dirty="0">
                  <a:latin typeface="+mn-ea"/>
                </a:endParaRPr>
              </a:p>
              <a:p>
                <a:pPr algn="ctr"/>
                <a:endParaRPr lang="en-US" altLang="ja-JP" sz="2000" b="1" dirty="0">
                  <a:latin typeface="+mn-ea"/>
                </a:endParaRPr>
              </a:p>
              <a:p>
                <a:pPr algn="ctr"/>
                <a:endParaRPr kumimoji="1" lang="ja-JP" altLang="en-US" sz="2000" b="1" dirty="0">
                  <a:latin typeface="+mn-ea"/>
                </a:endParaRPr>
              </a:p>
            </p:txBody>
          </p:sp>
          <p:pic>
            <p:nvPicPr>
              <p:cNvPr id="13" name="図 12">
                <a:extLst>
                  <a:ext uri="{FF2B5EF4-FFF2-40B4-BE49-F238E27FC236}">
                    <a16:creationId xmlns:a16="http://schemas.microsoft.com/office/drawing/2014/main" id="{5AB50E57-4AF8-96D6-AB54-533A29B4C1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021" y="2839643"/>
                <a:ext cx="691052" cy="1035723"/>
              </a:xfrm>
              <a:prstGeom prst="rect">
                <a:avLst/>
              </a:prstGeom>
            </p:spPr>
          </p:pic>
          <p:pic>
            <p:nvPicPr>
              <p:cNvPr id="14" name="図 13">
                <a:extLst>
                  <a:ext uri="{FF2B5EF4-FFF2-40B4-BE49-F238E27FC236}">
                    <a16:creationId xmlns:a16="http://schemas.microsoft.com/office/drawing/2014/main" id="{CA2AB21D-8123-E1D9-ACFB-D5DBD51724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41407" y="3165656"/>
                <a:ext cx="430528" cy="629413"/>
              </a:xfrm>
              <a:prstGeom prst="rect">
                <a:avLst/>
              </a:prstGeom>
            </p:spPr>
          </p:pic>
          <p:sp>
            <p:nvSpPr>
              <p:cNvPr id="15" name="右矢印 13">
                <a:extLst>
                  <a:ext uri="{FF2B5EF4-FFF2-40B4-BE49-F238E27FC236}">
                    <a16:creationId xmlns:a16="http://schemas.microsoft.com/office/drawing/2014/main" id="{51E1EA3C-CBEE-B0EA-7D42-1A2443B69510}"/>
                  </a:ext>
                </a:extLst>
              </p:cNvPr>
              <p:cNvSpPr/>
              <p:nvPr/>
            </p:nvSpPr>
            <p:spPr>
              <a:xfrm>
                <a:off x="2061925" y="3135860"/>
                <a:ext cx="1337126" cy="6334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latin typeface="+mn-ea"/>
                  </a:rPr>
                  <a:t>投稿</a:t>
                </a:r>
              </a:p>
            </p:txBody>
          </p:sp>
          <p:sp>
            <p:nvSpPr>
              <p:cNvPr id="16" name="正方形/長方形 15">
                <a:extLst>
                  <a:ext uri="{FF2B5EF4-FFF2-40B4-BE49-F238E27FC236}">
                    <a16:creationId xmlns:a16="http://schemas.microsoft.com/office/drawing/2014/main" id="{E0CA8FEE-9A8F-3226-CE3C-17D74A734288}"/>
                  </a:ext>
                </a:extLst>
              </p:cNvPr>
              <p:cNvSpPr/>
              <p:nvPr/>
            </p:nvSpPr>
            <p:spPr>
              <a:xfrm>
                <a:off x="3518137" y="2273985"/>
                <a:ext cx="1292508" cy="15480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n-ea"/>
                  </a:rPr>
                  <a:t>出版</a:t>
                </a:r>
                <a:r>
                  <a:rPr kumimoji="1" lang="ja-JP" altLang="en-US" sz="2000" b="1" dirty="0">
                    <a:solidFill>
                      <a:schemeClr val="tx1"/>
                    </a:solidFill>
                    <a:latin typeface="+mn-ea"/>
                  </a:rPr>
                  <a:t>社</a:t>
                </a:r>
                <a:endParaRPr kumimoji="1" lang="en-US" altLang="ja-JP" sz="2000" b="1" dirty="0">
                  <a:solidFill>
                    <a:schemeClr val="tx1"/>
                  </a:solidFill>
                  <a:latin typeface="+mn-ea"/>
                </a:endParaRPr>
              </a:p>
              <a:p>
                <a:pPr algn="ctr"/>
                <a:endParaRPr lang="en-US" altLang="ja-JP" sz="2000" b="1" dirty="0">
                  <a:solidFill>
                    <a:schemeClr val="tx1"/>
                  </a:solidFill>
                  <a:latin typeface="+mn-ea"/>
                </a:endParaRPr>
              </a:p>
              <a:p>
                <a:pPr algn="ctr"/>
                <a:endParaRPr kumimoji="1" lang="ja-JP" altLang="en-US" sz="2000" b="1" dirty="0">
                  <a:solidFill>
                    <a:schemeClr val="tx1"/>
                  </a:solidFill>
                  <a:latin typeface="+mn-ea"/>
                </a:endParaRPr>
              </a:p>
            </p:txBody>
          </p:sp>
          <p:sp>
            <p:nvSpPr>
              <p:cNvPr id="17" name="テキスト ボックス 16">
                <a:extLst>
                  <a:ext uri="{FF2B5EF4-FFF2-40B4-BE49-F238E27FC236}">
                    <a16:creationId xmlns:a16="http://schemas.microsoft.com/office/drawing/2014/main" id="{575FD081-A8E5-635D-A534-4F7573BB4658}"/>
                  </a:ext>
                </a:extLst>
              </p:cNvPr>
              <p:cNvSpPr txBox="1"/>
              <p:nvPr/>
            </p:nvSpPr>
            <p:spPr>
              <a:xfrm>
                <a:off x="2104491" y="2640616"/>
                <a:ext cx="1130864" cy="506527"/>
              </a:xfrm>
              <a:prstGeom prst="rect">
                <a:avLst/>
              </a:prstGeom>
              <a:noFill/>
            </p:spPr>
            <p:txBody>
              <a:bodyPr wrap="none" rtlCol="0">
                <a:spAutoFit/>
              </a:bodyPr>
              <a:lstStyle/>
              <a:p>
                <a:r>
                  <a:rPr lang="ja-JP" altLang="en-US" sz="1200" dirty="0">
                    <a:latin typeface="+mn-ea"/>
                  </a:rPr>
                  <a:t>投稿料を課される</a:t>
                </a:r>
                <a:endParaRPr lang="en-US" altLang="ja-JP" sz="1200" dirty="0">
                  <a:latin typeface="+mn-ea"/>
                </a:endParaRPr>
              </a:p>
              <a:p>
                <a:r>
                  <a:rPr lang="ja-JP" altLang="en-US" sz="1200" dirty="0">
                    <a:latin typeface="+mn-ea"/>
                  </a:rPr>
                  <a:t>場合もあり</a:t>
                </a:r>
                <a:endParaRPr kumimoji="1" lang="ja-JP" altLang="en-US" sz="1200" dirty="0">
                  <a:latin typeface="+mn-ea"/>
                </a:endParaRPr>
              </a:p>
            </p:txBody>
          </p:sp>
          <p:sp>
            <p:nvSpPr>
              <p:cNvPr id="18" name="正方形/長方形 17">
                <a:extLst>
                  <a:ext uri="{FF2B5EF4-FFF2-40B4-BE49-F238E27FC236}">
                    <a16:creationId xmlns:a16="http://schemas.microsoft.com/office/drawing/2014/main" id="{B0ACC1FC-DD91-6349-6DDA-9073ABFD79FF}"/>
                  </a:ext>
                </a:extLst>
              </p:cNvPr>
              <p:cNvSpPr/>
              <p:nvPr/>
            </p:nvSpPr>
            <p:spPr>
              <a:xfrm>
                <a:off x="6568602" y="2273985"/>
                <a:ext cx="1292508" cy="15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n-ea"/>
                  </a:rPr>
                  <a:t>購読者</a:t>
                </a:r>
                <a:endParaRPr lang="en-US" altLang="ja-JP" sz="2000" b="1" dirty="0">
                  <a:latin typeface="+mn-ea"/>
                </a:endParaRPr>
              </a:p>
              <a:p>
                <a:pPr algn="ctr"/>
                <a:endParaRPr lang="en-US" altLang="ja-JP" sz="2000" b="1" dirty="0">
                  <a:latin typeface="+mn-ea"/>
                </a:endParaRPr>
              </a:p>
              <a:p>
                <a:pPr algn="ctr"/>
                <a:endParaRPr lang="en-US" altLang="ja-JP" sz="2000" b="1" dirty="0">
                  <a:latin typeface="+mn-ea"/>
                </a:endParaRPr>
              </a:p>
            </p:txBody>
          </p:sp>
          <p:pic>
            <p:nvPicPr>
              <p:cNvPr id="19" name="図 18">
                <a:extLst>
                  <a:ext uri="{FF2B5EF4-FFF2-40B4-BE49-F238E27FC236}">
                    <a16:creationId xmlns:a16="http://schemas.microsoft.com/office/drawing/2014/main" id="{5D8C1ED2-55B3-430E-49FD-ABA5C92465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7414" y="3052474"/>
                <a:ext cx="599944" cy="750585"/>
              </a:xfrm>
              <a:prstGeom prst="rect">
                <a:avLst/>
              </a:prstGeom>
            </p:spPr>
          </p:pic>
          <p:sp>
            <p:nvSpPr>
              <p:cNvPr id="20" name="右矢印 29">
                <a:extLst>
                  <a:ext uri="{FF2B5EF4-FFF2-40B4-BE49-F238E27FC236}">
                    <a16:creationId xmlns:a16="http://schemas.microsoft.com/office/drawing/2014/main" id="{8C95EF04-EFCD-00DC-02B9-EE3E8ACE99D1}"/>
                  </a:ext>
                </a:extLst>
              </p:cNvPr>
              <p:cNvSpPr/>
              <p:nvPr/>
            </p:nvSpPr>
            <p:spPr>
              <a:xfrm>
                <a:off x="5164764" y="3165304"/>
                <a:ext cx="1337126" cy="6334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b="1" dirty="0">
                    <a:latin typeface="+mn-ea"/>
                  </a:rPr>
                  <a:t>ジャーナル</a:t>
                </a:r>
                <a:endParaRPr kumimoji="1" lang="ja-JP" altLang="en-US" sz="1400" b="1" dirty="0">
                  <a:latin typeface="+mn-ea"/>
                </a:endParaRPr>
              </a:p>
            </p:txBody>
          </p:sp>
          <p:sp>
            <p:nvSpPr>
              <p:cNvPr id="21" name="ホームベース 32">
                <a:extLst>
                  <a:ext uri="{FF2B5EF4-FFF2-40B4-BE49-F238E27FC236}">
                    <a16:creationId xmlns:a16="http://schemas.microsoft.com/office/drawing/2014/main" id="{E39B24A9-9336-1CFC-0F52-DF102919A11C}"/>
                  </a:ext>
                </a:extLst>
              </p:cNvPr>
              <p:cNvSpPr/>
              <p:nvPr/>
            </p:nvSpPr>
            <p:spPr>
              <a:xfrm flipH="1">
                <a:off x="4879731" y="2706191"/>
                <a:ext cx="1573423" cy="375672"/>
              </a:xfrm>
              <a:prstGeom prst="homePlate">
                <a:avLst>
                  <a:gd name="adj" fmla="val 619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solidFill>
                      <a:schemeClr val="tx1"/>
                    </a:solidFill>
                    <a:latin typeface="+mn-ea"/>
                  </a:rPr>
                  <a:t>購読料</a:t>
                </a:r>
                <a:endParaRPr kumimoji="1" lang="ja-JP" altLang="en-US" sz="1800" b="1" dirty="0">
                  <a:solidFill>
                    <a:schemeClr val="tx1"/>
                  </a:solidFill>
                  <a:latin typeface="+mn-ea"/>
                </a:endParaRPr>
              </a:p>
            </p:txBody>
          </p:sp>
          <p:pic>
            <p:nvPicPr>
              <p:cNvPr id="22" name="図 21">
                <a:extLst>
                  <a:ext uri="{FF2B5EF4-FFF2-40B4-BE49-F238E27FC236}">
                    <a16:creationId xmlns:a16="http://schemas.microsoft.com/office/drawing/2014/main" id="{61A34767-25AB-9B97-597C-E91E38C9C3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8507" y="2183519"/>
                <a:ext cx="413918" cy="486347"/>
              </a:xfrm>
              <a:prstGeom prst="rect">
                <a:avLst/>
              </a:prstGeom>
            </p:spPr>
          </p:pic>
          <p:pic>
            <p:nvPicPr>
              <p:cNvPr id="23" name="図 22">
                <a:extLst>
                  <a:ext uri="{FF2B5EF4-FFF2-40B4-BE49-F238E27FC236}">
                    <a16:creationId xmlns:a16="http://schemas.microsoft.com/office/drawing/2014/main" id="{C5F9428D-7576-1E46-83F5-FB241AF4ED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5581" y="3156836"/>
                <a:ext cx="280540" cy="566831"/>
              </a:xfrm>
              <a:prstGeom prst="rect">
                <a:avLst/>
              </a:prstGeom>
            </p:spPr>
          </p:pic>
        </p:grpSp>
      </p:grpSp>
      <p:sp>
        <p:nvSpPr>
          <p:cNvPr id="24" name="正方形/長方形 23">
            <a:extLst>
              <a:ext uri="{FF2B5EF4-FFF2-40B4-BE49-F238E27FC236}">
                <a16:creationId xmlns:a16="http://schemas.microsoft.com/office/drawing/2014/main" id="{4B2A068D-BAC4-C4D9-A3BA-FEC3721B30D5}"/>
              </a:ext>
            </a:extLst>
          </p:cNvPr>
          <p:cNvSpPr/>
          <p:nvPr/>
        </p:nvSpPr>
        <p:spPr>
          <a:xfrm>
            <a:off x="1051911" y="6127723"/>
            <a:ext cx="8151524" cy="523220"/>
          </a:xfrm>
          <a:prstGeom prst="rect">
            <a:avLst/>
          </a:prstGeom>
        </p:spPr>
        <p:txBody>
          <a:bodyPr wrap="square">
            <a:spAutoFit/>
          </a:bodyPr>
          <a:lstStyle/>
          <a:p>
            <a:pPr lvl="0"/>
            <a:r>
              <a:rPr lang="ja-JP" altLang="en-US" sz="1400" dirty="0">
                <a:solidFill>
                  <a:prstClr val="black"/>
                </a:solidFill>
                <a:latin typeface="+mn-ea"/>
              </a:rPr>
              <a:t>（参考）杉田茂樹</a:t>
            </a:r>
            <a:r>
              <a:rPr lang="en-US" altLang="ja-JP" sz="1400" dirty="0">
                <a:solidFill>
                  <a:prstClr val="black"/>
                </a:solidFill>
                <a:latin typeface="+mn-ea"/>
              </a:rPr>
              <a:t>. </a:t>
            </a:r>
            <a:r>
              <a:rPr lang="ja-JP" altLang="en-US" sz="1400" dirty="0">
                <a:solidFill>
                  <a:prstClr val="black"/>
                </a:solidFill>
                <a:latin typeface="+mn-ea"/>
              </a:rPr>
              <a:t>学術コミュニケーションの動向</a:t>
            </a:r>
            <a:r>
              <a:rPr lang="en-US" altLang="ja-JP" sz="1400" dirty="0">
                <a:solidFill>
                  <a:prstClr val="black"/>
                </a:solidFill>
                <a:latin typeface="+mn-ea"/>
              </a:rPr>
              <a:t>. </a:t>
            </a:r>
            <a:r>
              <a:rPr lang="ja-JP" altLang="en-US" sz="1400" dirty="0">
                <a:solidFill>
                  <a:prstClr val="black"/>
                </a:solidFill>
                <a:latin typeface="+mn-ea"/>
              </a:rPr>
              <a:t>平成</a:t>
            </a:r>
            <a:r>
              <a:rPr lang="en-US" altLang="ja-JP" sz="1400" dirty="0">
                <a:solidFill>
                  <a:prstClr val="black"/>
                </a:solidFill>
                <a:latin typeface="+mn-ea"/>
              </a:rPr>
              <a:t>23</a:t>
            </a:r>
            <a:r>
              <a:rPr lang="ja-JP" altLang="en-US" sz="1400" dirty="0">
                <a:solidFill>
                  <a:prstClr val="black"/>
                </a:solidFill>
                <a:latin typeface="+mn-ea"/>
              </a:rPr>
              <a:t>年度</a:t>
            </a:r>
            <a:r>
              <a:rPr lang="zh-TW" altLang="en-US" sz="1400" dirty="0">
                <a:solidFill>
                  <a:prstClr val="black"/>
                </a:solidFill>
                <a:latin typeface="+mn-ea"/>
              </a:rPr>
              <a:t>大学図書館職員短期研修</a:t>
            </a:r>
            <a:r>
              <a:rPr lang="en-US" altLang="zh-TW" sz="1400" dirty="0">
                <a:solidFill>
                  <a:prstClr val="black"/>
                </a:solidFill>
                <a:latin typeface="+mn-ea"/>
              </a:rPr>
              <a:t>.</a:t>
            </a:r>
            <a:r>
              <a:rPr lang="ja-JP" altLang="en-US" sz="1400" dirty="0">
                <a:solidFill>
                  <a:prstClr val="black"/>
                </a:solidFill>
                <a:latin typeface="+mn-ea"/>
              </a:rPr>
              <a:t> </a:t>
            </a:r>
            <a:r>
              <a:rPr lang="en-US" altLang="ja-JP" sz="1400" dirty="0">
                <a:solidFill>
                  <a:prstClr val="black"/>
                </a:solidFill>
                <a:latin typeface="+mn-ea"/>
              </a:rPr>
              <a:t>2011</a:t>
            </a:r>
            <a:r>
              <a:rPr lang="ja-JP" altLang="en-US" sz="1400" dirty="0">
                <a:solidFill>
                  <a:prstClr val="black"/>
                </a:solidFill>
                <a:latin typeface="+mn-ea"/>
              </a:rPr>
              <a:t>年</a:t>
            </a:r>
            <a:r>
              <a:rPr lang="en-US" altLang="ja-JP" sz="1400" dirty="0">
                <a:solidFill>
                  <a:prstClr val="black"/>
                </a:solidFill>
                <a:latin typeface="+mn-ea"/>
              </a:rPr>
              <a:t>. </a:t>
            </a:r>
          </a:p>
          <a:p>
            <a:pPr lvl="0"/>
            <a:r>
              <a:rPr lang="en-US" altLang="ja-JP" sz="1400" dirty="0">
                <a:solidFill>
                  <a:prstClr val="black"/>
                </a:solidFill>
                <a:latin typeface="+mn-ea"/>
                <a:hlinkClick r:id="rId8"/>
              </a:rPr>
              <a:t>https://contents.nii.ac.jp/hrd/librarian/2011/result</a:t>
            </a:r>
            <a:endParaRPr lang="en-US" altLang="ja-JP" sz="1400" dirty="0">
              <a:solidFill>
                <a:prstClr val="black"/>
              </a:solidFill>
              <a:latin typeface="+mn-ea"/>
            </a:endParaRPr>
          </a:p>
        </p:txBody>
      </p:sp>
      <p:grpSp>
        <p:nvGrpSpPr>
          <p:cNvPr id="45" name="グループ化 44">
            <a:extLst>
              <a:ext uri="{FF2B5EF4-FFF2-40B4-BE49-F238E27FC236}">
                <a16:creationId xmlns:a16="http://schemas.microsoft.com/office/drawing/2014/main" id="{2DA26056-8CE2-C817-6A74-BA501F9141EA}"/>
              </a:ext>
            </a:extLst>
          </p:cNvPr>
          <p:cNvGrpSpPr/>
          <p:nvPr/>
        </p:nvGrpSpPr>
        <p:grpSpPr>
          <a:xfrm>
            <a:off x="1081238" y="3952034"/>
            <a:ext cx="10029523" cy="2088000"/>
            <a:chOff x="2659344" y="4147492"/>
            <a:chExt cx="6480720" cy="1853497"/>
          </a:xfrm>
        </p:grpSpPr>
        <p:grpSp>
          <p:nvGrpSpPr>
            <p:cNvPr id="25" name="グループ化 24">
              <a:extLst>
                <a:ext uri="{FF2B5EF4-FFF2-40B4-BE49-F238E27FC236}">
                  <a16:creationId xmlns:a16="http://schemas.microsoft.com/office/drawing/2014/main" id="{71D3E242-9061-4851-70AC-5047B9CF2971}"/>
                </a:ext>
              </a:extLst>
            </p:cNvPr>
            <p:cNvGrpSpPr/>
            <p:nvPr/>
          </p:nvGrpSpPr>
          <p:grpSpPr>
            <a:xfrm>
              <a:off x="2659344" y="4147492"/>
              <a:ext cx="6480720" cy="1853497"/>
              <a:chOff x="-7597427" y="5193742"/>
              <a:chExt cx="6480720" cy="1853497"/>
            </a:xfrm>
          </p:grpSpPr>
          <p:sp>
            <p:nvSpPr>
              <p:cNvPr id="26" name="四角形: 角を丸くする 71">
                <a:extLst>
                  <a:ext uri="{FF2B5EF4-FFF2-40B4-BE49-F238E27FC236}">
                    <a16:creationId xmlns:a16="http://schemas.microsoft.com/office/drawing/2014/main" id="{A967A1CE-F379-91C3-8908-39A0052AAEC3}"/>
                  </a:ext>
                </a:extLst>
              </p:cNvPr>
              <p:cNvSpPr/>
              <p:nvPr/>
            </p:nvSpPr>
            <p:spPr>
              <a:xfrm>
                <a:off x="-7597427" y="5377260"/>
                <a:ext cx="6480720" cy="166997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7" name="テキスト ボックス 26">
                <a:extLst>
                  <a:ext uri="{FF2B5EF4-FFF2-40B4-BE49-F238E27FC236}">
                    <a16:creationId xmlns:a16="http://schemas.microsoft.com/office/drawing/2014/main" id="{CA0EB326-4B71-E5FF-0CA9-2D5B39EA584D}"/>
                  </a:ext>
                </a:extLst>
              </p:cNvPr>
              <p:cNvSpPr txBox="1"/>
              <p:nvPr/>
            </p:nvSpPr>
            <p:spPr>
              <a:xfrm>
                <a:off x="-7432842" y="5193742"/>
                <a:ext cx="1177497" cy="327852"/>
              </a:xfrm>
              <a:prstGeom prst="rect">
                <a:avLst/>
              </a:prstGeom>
              <a:solidFill>
                <a:schemeClr val="accent1"/>
              </a:solidFill>
            </p:spPr>
            <p:txBody>
              <a:bodyPr wrap="square" rtlCol="0">
                <a:spAutoFit/>
              </a:bodyPr>
              <a:lstStyle/>
              <a:p>
                <a:r>
                  <a:rPr lang="en-US" altLang="ja-JP" sz="1800" b="1" dirty="0">
                    <a:latin typeface="+mn-ea"/>
                  </a:rPr>
                  <a:t>OA</a:t>
                </a:r>
                <a:r>
                  <a:rPr lang="ja-JP" altLang="en-US" sz="1800" b="1" dirty="0">
                    <a:latin typeface="+mn-ea"/>
                  </a:rPr>
                  <a:t>出版</a:t>
                </a:r>
                <a:r>
                  <a:rPr kumimoji="1" lang="ja-JP" altLang="en-US" sz="1800" b="1" dirty="0">
                    <a:latin typeface="+mn-ea"/>
                  </a:rPr>
                  <a:t>モデル</a:t>
                </a:r>
              </a:p>
            </p:txBody>
          </p:sp>
        </p:grpSp>
        <p:grpSp>
          <p:nvGrpSpPr>
            <p:cNvPr id="28" name="グループ化 27">
              <a:extLst>
                <a:ext uri="{FF2B5EF4-FFF2-40B4-BE49-F238E27FC236}">
                  <a16:creationId xmlns:a16="http://schemas.microsoft.com/office/drawing/2014/main" id="{2D3EBBBB-1167-FC6C-E7A6-DA5D498E8545}"/>
                </a:ext>
              </a:extLst>
            </p:cNvPr>
            <p:cNvGrpSpPr/>
            <p:nvPr/>
          </p:nvGrpSpPr>
          <p:grpSpPr>
            <a:xfrm>
              <a:off x="2984480" y="4592316"/>
              <a:ext cx="5830450" cy="1259892"/>
              <a:chOff x="-7272291" y="5638566"/>
              <a:chExt cx="5830450" cy="1259892"/>
            </a:xfrm>
          </p:grpSpPr>
          <p:grpSp>
            <p:nvGrpSpPr>
              <p:cNvPr id="29" name="グループ化 28">
                <a:extLst>
                  <a:ext uri="{FF2B5EF4-FFF2-40B4-BE49-F238E27FC236}">
                    <a16:creationId xmlns:a16="http://schemas.microsoft.com/office/drawing/2014/main" id="{11E4D41B-FBB9-A2E4-25FA-9D79B737B7A4}"/>
                  </a:ext>
                </a:extLst>
              </p:cNvPr>
              <p:cNvGrpSpPr/>
              <p:nvPr/>
            </p:nvGrpSpPr>
            <p:grpSpPr>
              <a:xfrm>
                <a:off x="-7272291" y="5638566"/>
                <a:ext cx="5830450" cy="1238088"/>
                <a:chOff x="533405" y="4555396"/>
                <a:chExt cx="7289901" cy="1548000"/>
              </a:xfrm>
            </p:grpSpPr>
            <p:sp>
              <p:nvSpPr>
                <p:cNvPr id="31" name="正方形/長方形 30">
                  <a:extLst>
                    <a:ext uri="{FF2B5EF4-FFF2-40B4-BE49-F238E27FC236}">
                      <a16:creationId xmlns:a16="http://schemas.microsoft.com/office/drawing/2014/main" id="{58B85E60-38AB-CD8C-B6B7-B8B4976FFDC9}"/>
                    </a:ext>
                  </a:extLst>
                </p:cNvPr>
                <p:cNvSpPr/>
                <p:nvPr/>
              </p:nvSpPr>
              <p:spPr>
                <a:xfrm>
                  <a:off x="533405" y="4555396"/>
                  <a:ext cx="1282144" cy="15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n-ea"/>
                    </a:rPr>
                    <a:t>著者</a:t>
                  </a:r>
                  <a:endParaRPr kumimoji="1" lang="en-US" altLang="ja-JP" sz="2000" b="1" dirty="0">
                    <a:latin typeface="+mn-ea"/>
                  </a:endParaRPr>
                </a:p>
                <a:p>
                  <a:pPr algn="ctr"/>
                  <a:endParaRPr lang="en-US" altLang="ja-JP" sz="2400" b="1" dirty="0">
                    <a:latin typeface="+mn-ea"/>
                  </a:endParaRPr>
                </a:p>
                <a:p>
                  <a:pPr algn="ctr"/>
                  <a:endParaRPr kumimoji="1" lang="ja-JP" altLang="en-US" sz="2400" b="1" dirty="0">
                    <a:latin typeface="+mn-ea"/>
                  </a:endParaRPr>
                </a:p>
              </p:txBody>
            </p:sp>
            <p:pic>
              <p:nvPicPr>
                <p:cNvPr id="32" name="図 31">
                  <a:extLst>
                    <a:ext uri="{FF2B5EF4-FFF2-40B4-BE49-F238E27FC236}">
                      <a16:creationId xmlns:a16="http://schemas.microsoft.com/office/drawing/2014/main" id="{1EEE5244-5742-2AB6-80F4-C621FE0522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50992" y="5436113"/>
                  <a:ext cx="408694" cy="624367"/>
                </a:xfrm>
                <a:prstGeom prst="rect">
                  <a:avLst/>
                </a:prstGeom>
              </p:spPr>
            </p:pic>
            <p:sp>
              <p:nvSpPr>
                <p:cNvPr id="33" name="正方形/長方形 32">
                  <a:extLst>
                    <a:ext uri="{FF2B5EF4-FFF2-40B4-BE49-F238E27FC236}">
                      <a16:creationId xmlns:a16="http://schemas.microsoft.com/office/drawing/2014/main" id="{80AD931E-90AF-8037-4F61-D9B7C6E33A20}"/>
                    </a:ext>
                  </a:extLst>
                </p:cNvPr>
                <p:cNvSpPr/>
                <p:nvPr/>
              </p:nvSpPr>
              <p:spPr>
                <a:xfrm>
                  <a:off x="3493237" y="4555396"/>
                  <a:ext cx="1282145" cy="15480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n-ea"/>
                    </a:rPr>
                    <a:t>出版</a:t>
                  </a:r>
                  <a:r>
                    <a:rPr kumimoji="1" lang="ja-JP" altLang="en-US" sz="2000" b="1" dirty="0">
                      <a:solidFill>
                        <a:schemeClr val="tx1"/>
                      </a:solidFill>
                      <a:latin typeface="+mn-ea"/>
                    </a:rPr>
                    <a:t>社</a:t>
                  </a:r>
                  <a:endParaRPr kumimoji="1" lang="en-US" altLang="ja-JP" sz="2000" b="1" dirty="0">
                    <a:solidFill>
                      <a:schemeClr val="tx1"/>
                    </a:solidFill>
                    <a:latin typeface="+mn-ea"/>
                  </a:endParaRPr>
                </a:p>
                <a:p>
                  <a:pPr algn="ctr"/>
                  <a:endParaRPr lang="en-US" altLang="ja-JP" sz="2400" b="1" dirty="0">
                    <a:solidFill>
                      <a:schemeClr val="tx1"/>
                    </a:solidFill>
                    <a:latin typeface="+mn-ea"/>
                  </a:endParaRPr>
                </a:p>
                <a:p>
                  <a:pPr algn="ctr"/>
                  <a:endParaRPr kumimoji="1" lang="ja-JP" altLang="en-US" sz="2400" b="1" dirty="0">
                    <a:solidFill>
                      <a:schemeClr val="tx1"/>
                    </a:solidFill>
                    <a:latin typeface="+mn-ea"/>
                  </a:endParaRPr>
                </a:p>
              </p:txBody>
            </p:sp>
            <p:sp>
              <p:nvSpPr>
                <p:cNvPr id="34" name="ホームベース 22">
                  <a:extLst>
                    <a:ext uri="{FF2B5EF4-FFF2-40B4-BE49-F238E27FC236}">
                      <a16:creationId xmlns:a16="http://schemas.microsoft.com/office/drawing/2014/main" id="{FFBB9F36-4996-B5E3-C414-F601D82125F8}"/>
                    </a:ext>
                  </a:extLst>
                </p:cNvPr>
                <p:cNvSpPr/>
                <p:nvPr/>
              </p:nvSpPr>
              <p:spPr>
                <a:xfrm>
                  <a:off x="1895530" y="4988298"/>
                  <a:ext cx="1560808" cy="364211"/>
                </a:xfrm>
                <a:prstGeom prst="homePlate">
                  <a:avLst>
                    <a:gd name="adj" fmla="val 619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latin typeface="+mn-ea"/>
                    </a:rPr>
                    <a:t>APC</a:t>
                  </a:r>
                  <a:endParaRPr kumimoji="1" lang="ja-JP" altLang="en-US" sz="2000" b="1" dirty="0">
                    <a:solidFill>
                      <a:schemeClr val="tx1"/>
                    </a:solidFill>
                    <a:latin typeface="+mn-ea"/>
                  </a:endParaRPr>
                </a:p>
              </p:txBody>
            </p:sp>
            <p:sp>
              <p:nvSpPr>
                <p:cNvPr id="35" name="正方形/長方形 34">
                  <a:extLst>
                    <a:ext uri="{FF2B5EF4-FFF2-40B4-BE49-F238E27FC236}">
                      <a16:creationId xmlns:a16="http://schemas.microsoft.com/office/drawing/2014/main" id="{30846898-2FF5-FBFF-A220-CE2F86F04A19}"/>
                    </a:ext>
                  </a:extLst>
                </p:cNvPr>
                <p:cNvSpPr/>
                <p:nvPr/>
              </p:nvSpPr>
              <p:spPr>
                <a:xfrm>
                  <a:off x="6541161" y="4555396"/>
                  <a:ext cx="1282145" cy="15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n-ea"/>
                    </a:rPr>
                    <a:t>読者</a:t>
                  </a:r>
                  <a:endParaRPr kumimoji="1" lang="en-US" altLang="ja-JP" sz="2000" b="1" dirty="0">
                    <a:latin typeface="+mn-ea"/>
                  </a:endParaRPr>
                </a:p>
                <a:p>
                  <a:pPr algn="ctr"/>
                  <a:endParaRPr lang="en-US" altLang="ja-JP" sz="2400" b="1" dirty="0">
                    <a:latin typeface="+mn-ea"/>
                  </a:endParaRPr>
                </a:p>
                <a:p>
                  <a:pPr algn="ctr"/>
                  <a:endParaRPr kumimoji="1" lang="ja-JP" altLang="en-US" sz="2400" b="1" dirty="0">
                    <a:latin typeface="+mn-ea"/>
                  </a:endParaRPr>
                </a:p>
              </p:txBody>
            </p:sp>
            <p:pic>
              <p:nvPicPr>
                <p:cNvPr id="36" name="図 35">
                  <a:extLst>
                    <a:ext uri="{FF2B5EF4-FFF2-40B4-BE49-F238E27FC236}">
                      <a16:creationId xmlns:a16="http://schemas.microsoft.com/office/drawing/2014/main" id="{58AED900-C30C-CB74-6E87-9B1B7F436B2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46426" y="5351248"/>
                  <a:ext cx="608949" cy="744567"/>
                </a:xfrm>
                <a:prstGeom prst="rect">
                  <a:avLst/>
                </a:prstGeom>
              </p:spPr>
            </p:pic>
            <p:sp>
              <p:nvSpPr>
                <p:cNvPr id="37" name="右矢印 28">
                  <a:extLst>
                    <a:ext uri="{FF2B5EF4-FFF2-40B4-BE49-F238E27FC236}">
                      <a16:creationId xmlns:a16="http://schemas.microsoft.com/office/drawing/2014/main" id="{0C117E8D-5E05-7AD5-21CB-39408FDF282B}"/>
                    </a:ext>
                  </a:extLst>
                </p:cNvPr>
                <p:cNvSpPr/>
                <p:nvPr/>
              </p:nvSpPr>
              <p:spPr>
                <a:xfrm>
                  <a:off x="2034396" y="5466619"/>
                  <a:ext cx="1326406" cy="6283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latin typeface="+mn-ea"/>
                    </a:rPr>
                    <a:t>投稿</a:t>
                  </a:r>
                </a:p>
              </p:txBody>
            </p:sp>
            <p:sp>
              <p:nvSpPr>
                <p:cNvPr id="38" name="右矢印 30">
                  <a:extLst>
                    <a:ext uri="{FF2B5EF4-FFF2-40B4-BE49-F238E27FC236}">
                      <a16:creationId xmlns:a16="http://schemas.microsoft.com/office/drawing/2014/main" id="{E94B12E7-B4E9-D345-70B9-CDBF859DC9BE}"/>
                    </a:ext>
                  </a:extLst>
                </p:cNvPr>
                <p:cNvSpPr/>
                <p:nvPr/>
              </p:nvSpPr>
              <p:spPr>
                <a:xfrm>
                  <a:off x="5159965" y="5442668"/>
                  <a:ext cx="1326406" cy="628332"/>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b="1" dirty="0">
                      <a:latin typeface="+mn-ea"/>
                    </a:rPr>
                    <a:t>ジャーナル</a:t>
                  </a:r>
                  <a:endParaRPr kumimoji="1" lang="ja-JP" altLang="en-US" sz="2000" b="1" dirty="0">
                    <a:latin typeface="+mn-ea"/>
                  </a:endParaRPr>
                </a:p>
              </p:txBody>
            </p:sp>
            <p:pic>
              <p:nvPicPr>
                <p:cNvPr id="40" name="図 39">
                  <a:extLst>
                    <a:ext uri="{FF2B5EF4-FFF2-40B4-BE49-F238E27FC236}">
                      <a16:creationId xmlns:a16="http://schemas.microsoft.com/office/drawing/2014/main" id="{3130C967-8C56-5CBA-7E57-EDE4557F1F4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7783" y="5433205"/>
                  <a:ext cx="266356" cy="562287"/>
                </a:xfrm>
                <a:prstGeom prst="rect">
                  <a:avLst/>
                </a:prstGeom>
              </p:spPr>
            </p:pic>
            <p:pic>
              <p:nvPicPr>
                <p:cNvPr id="41" name="図 40">
                  <a:extLst>
                    <a:ext uri="{FF2B5EF4-FFF2-40B4-BE49-F238E27FC236}">
                      <a16:creationId xmlns:a16="http://schemas.microsoft.com/office/drawing/2014/main" id="{B6503E21-5E27-4661-3394-89FCC727BCA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92011" y="5433205"/>
                  <a:ext cx="266356" cy="562287"/>
                </a:xfrm>
                <a:prstGeom prst="rect">
                  <a:avLst/>
                </a:prstGeom>
              </p:spPr>
            </p:pic>
            <p:pic>
              <p:nvPicPr>
                <p:cNvPr id="42" name="図 41">
                  <a:extLst>
                    <a:ext uri="{FF2B5EF4-FFF2-40B4-BE49-F238E27FC236}">
                      <a16:creationId xmlns:a16="http://schemas.microsoft.com/office/drawing/2014/main" id="{CA423793-680C-5877-AD44-723EC06DB64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34897" y="5433205"/>
                  <a:ext cx="266356" cy="562287"/>
                </a:xfrm>
                <a:prstGeom prst="rect">
                  <a:avLst/>
                </a:prstGeom>
              </p:spPr>
            </p:pic>
            <p:pic>
              <p:nvPicPr>
                <p:cNvPr id="43" name="図 42">
                  <a:extLst>
                    <a:ext uri="{FF2B5EF4-FFF2-40B4-BE49-F238E27FC236}">
                      <a16:creationId xmlns:a16="http://schemas.microsoft.com/office/drawing/2014/main" id="{EEDE3C97-F01F-679E-0311-C8C7CC08594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222116" y="4787872"/>
                  <a:ext cx="278737" cy="532504"/>
                </a:xfrm>
                <a:prstGeom prst="rect">
                  <a:avLst/>
                </a:prstGeom>
              </p:spPr>
            </p:pic>
            <p:sp>
              <p:nvSpPr>
                <p:cNvPr id="44" name="テキスト ボックス 43">
                  <a:extLst>
                    <a:ext uri="{FF2B5EF4-FFF2-40B4-BE49-F238E27FC236}">
                      <a16:creationId xmlns:a16="http://schemas.microsoft.com/office/drawing/2014/main" id="{5C93AA2E-9BB5-EC91-785D-8DD9D7C088B1}"/>
                    </a:ext>
                  </a:extLst>
                </p:cNvPr>
                <p:cNvSpPr txBox="1"/>
                <p:nvPr/>
              </p:nvSpPr>
              <p:spPr>
                <a:xfrm>
                  <a:off x="5526524" y="4807976"/>
                  <a:ext cx="621899" cy="512400"/>
                </a:xfrm>
                <a:prstGeom prst="rect">
                  <a:avLst/>
                </a:prstGeom>
                <a:noFill/>
              </p:spPr>
              <p:txBody>
                <a:bodyPr wrap="none" rtlCol="0">
                  <a:spAutoFit/>
                </a:bodyPr>
                <a:lstStyle/>
                <a:p>
                  <a:r>
                    <a:rPr lang="ja-JP" altLang="en-US" sz="1200" b="1" dirty="0">
                      <a:solidFill>
                        <a:srgbClr val="FF8200"/>
                      </a:solidFill>
                      <a:latin typeface="+mn-ea"/>
                    </a:rPr>
                    <a:t>オープン</a:t>
                  </a:r>
                  <a:endParaRPr lang="en-US" altLang="ja-JP" sz="1200" b="1" dirty="0">
                    <a:solidFill>
                      <a:srgbClr val="FF8200"/>
                    </a:solidFill>
                    <a:latin typeface="+mn-ea"/>
                  </a:endParaRPr>
                </a:p>
                <a:p>
                  <a:r>
                    <a:rPr lang="ja-JP" altLang="en-US" sz="1200" b="1" dirty="0">
                      <a:solidFill>
                        <a:srgbClr val="FF8200"/>
                      </a:solidFill>
                      <a:latin typeface="+mn-ea"/>
                    </a:rPr>
                    <a:t>アクセス</a:t>
                  </a:r>
                  <a:endParaRPr kumimoji="1" lang="ja-JP" altLang="en-US" sz="1200" b="1" dirty="0">
                    <a:solidFill>
                      <a:srgbClr val="FF8200"/>
                    </a:solidFill>
                    <a:latin typeface="+mn-ea"/>
                  </a:endParaRPr>
                </a:p>
              </p:txBody>
            </p:sp>
          </p:grpSp>
          <p:pic>
            <p:nvPicPr>
              <p:cNvPr id="30" name="図 29">
                <a:extLst>
                  <a:ext uri="{FF2B5EF4-FFF2-40B4-BE49-F238E27FC236}">
                    <a16:creationId xmlns:a16="http://schemas.microsoft.com/office/drawing/2014/main" id="{48C6CEAD-7F32-DE0E-B47E-EDB919D4D9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9402" y="6070088"/>
                <a:ext cx="537205" cy="828370"/>
              </a:xfrm>
              <a:prstGeom prst="rect">
                <a:avLst/>
              </a:prstGeom>
            </p:spPr>
          </p:pic>
        </p:grpSp>
      </p:grpSp>
      <p:pic>
        <p:nvPicPr>
          <p:cNvPr id="46" name="図 45">
            <a:extLst>
              <a:ext uri="{FF2B5EF4-FFF2-40B4-BE49-F238E27FC236}">
                <a16:creationId xmlns:a16="http://schemas.microsoft.com/office/drawing/2014/main" id="{303A4B6B-526B-B77B-B65F-44BE233A98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0194" y="4346423"/>
            <a:ext cx="512332" cy="443272"/>
          </a:xfrm>
          <a:prstGeom prst="rect">
            <a:avLst/>
          </a:prstGeom>
        </p:spPr>
      </p:pic>
      <p:sp>
        <p:nvSpPr>
          <p:cNvPr id="4" name="正方形/長方形 3">
            <a:extLst>
              <a:ext uri="{FF2B5EF4-FFF2-40B4-BE49-F238E27FC236}">
                <a16:creationId xmlns:a16="http://schemas.microsoft.com/office/drawing/2014/main" id="{797355F3-9B37-B475-644D-204FB0DF4B70}"/>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1553237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AD2E4584-393A-4809-57D5-4C1F47A61A28}"/>
              </a:ext>
            </a:extLst>
          </p:cNvPr>
          <p:cNvSpPr>
            <a:spLocks noGrp="1"/>
          </p:cNvSpPr>
          <p:nvPr>
            <p:ph type="title"/>
          </p:nvPr>
        </p:nvSpPr>
        <p:spPr/>
        <p:txBody>
          <a:bodyPr/>
          <a:lstStyle/>
          <a:p>
            <a:r>
              <a:rPr kumimoji="1" lang="en-US" altLang="ja-JP" dirty="0"/>
              <a:t>1-1. </a:t>
            </a:r>
            <a:r>
              <a:rPr kumimoji="1" lang="ja-JP" altLang="en-US" dirty="0"/>
              <a:t>歴史的背景</a:t>
            </a:r>
          </a:p>
        </p:txBody>
      </p:sp>
      <p:sp>
        <p:nvSpPr>
          <p:cNvPr id="8" name="テキスト プレースホルダー 5">
            <a:extLst>
              <a:ext uri="{FF2B5EF4-FFF2-40B4-BE49-F238E27FC236}">
                <a16:creationId xmlns:a16="http://schemas.microsoft.com/office/drawing/2014/main" id="{D7662F75-776F-96F3-8085-873BC72CD4C0}"/>
              </a:ext>
            </a:extLst>
          </p:cNvPr>
          <p:cNvSpPr>
            <a:spLocks noGrp="1"/>
          </p:cNvSpPr>
          <p:nvPr>
            <p:ph type="body" sz="quarter" idx="13"/>
          </p:nvPr>
        </p:nvSpPr>
        <p:spPr/>
        <p:txBody>
          <a:bodyPr>
            <a:noAutofit/>
          </a:bodyPr>
          <a:lstStyle/>
          <a:p>
            <a:r>
              <a:rPr kumimoji="1" lang="en-US" altLang="ja-JP" dirty="0"/>
              <a:t>1. </a:t>
            </a:r>
            <a:r>
              <a:rPr kumimoji="1" lang="ja-JP" altLang="en-US" dirty="0"/>
              <a:t>学術雑誌の特殊性</a:t>
            </a:r>
          </a:p>
        </p:txBody>
      </p:sp>
      <p:sp>
        <p:nvSpPr>
          <p:cNvPr id="9" name="正方形/長方形 8">
            <a:extLst>
              <a:ext uri="{FF2B5EF4-FFF2-40B4-BE49-F238E27FC236}">
                <a16:creationId xmlns:a16="http://schemas.microsoft.com/office/drawing/2014/main" id="{D367DC72-9458-BB57-6E29-2520F99EC942}"/>
              </a:ext>
            </a:extLst>
          </p:cNvPr>
          <p:cNvSpPr/>
          <p:nvPr/>
        </p:nvSpPr>
        <p:spPr>
          <a:xfrm>
            <a:off x="2996865" y="1216880"/>
            <a:ext cx="620657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en-US" altLang="ja-JP" sz="2400" b="1" dirty="0"/>
              <a:t>OA</a:t>
            </a:r>
            <a:r>
              <a:rPr kumimoji="1" lang="ja-JP" altLang="en-US" sz="2400" b="1" dirty="0"/>
              <a:t>の実現方式</a:t>
            </a:r>
          </a:p>
        </p:txBody>
      </p:sp>
      <p:sp>
        <p:nvSpPr>
          <p:cNvPr id="11" name="テキスト ボックス 10">
            <a:extLst>
              <a:ext uri="{FF2B5EF4-FFF2-40B4-BE49-F238E27FC236}">
                <a16:creationId xmlns:a16="http://schemas.microsoft.com/office/drawing/2014/main" id="{543700FB-2430-3170-9BB4-A13F1BEFFDE2}"/>
              </a:ext>
            </a:extLst>
          </p:cNvPr>
          <p:cNvSpPr txBox="1"/>
          <p:nvPr/>
        </p:nvSpPr>
        <p:spPr>
          <a:xfrm>
            <a:off x="9520166" y="3934017"/>
            <a:ext cx="2279569" cy="2246769"/>
          </a:xfrm>
          <a:prstGeom prst="rect">
            <a:avLst/>
          </a:prstGeom>
          <a:noFill/>
        </p:spPr>
        <p:txBody>
          <a:bodyPr wrap="square" rtlCol="0" anchor="b">
            <a:spAutoFit/>
          </a:bodyPr>
          <a:lstStyle/>
          <a:p>
            <a:r>
              <a:rPr lang="ja-JP" altLang="en-US" sz="1400" spc="50" dirty="0">
                <a:latin typeface="+mn-ea"/>
              </a:rPr>
              <a:t>（参考）細川聖二</a:t>
            </a:r>
            <a:r>
              <a:rPr lang="en-US" altLang="ja-JP" sz="1400" spc="50" dirty="0">
                <a:latin typeface="+mn-ea"/>
              </a:rPr>
              <a:t>. </a:t>
            </a:r>
            <a:r>
              <a:rPr lang="ja-JP" altLang="en-US" sz="1400" spc="50" dirty="0">
                <a:latin typeface="+mn-ea"/>
              </a:rPr>
              <a:t>海外における学術雑誌のオープンアクセス化の動向</a:t>
            </a:r>
            <a:r>
              <a:rPr lang="en-US" altLang="ja-JP" sz="1400" spc="50" dirty="0">
                <a:latin typeface="+mn-ea"/>
              </a:rPr>
              <a:t>. </a:t>
            </a:r>
            <a:r>
              <a:rPr lang="ja-JP" altLang="en-US" sz="1400" spc="50" dirty="0">
                <a:latin typeface="+mn-ea"/>
              </a:rPr>
              <a:t>国立大学図書館協会総会研究集会</a:t>
            </a:r>
            <a:r>
              <a:rPr lang="en-US" altLang="ja-JP" sz="1400" spc="50" dirty="0">
                <a:latin typeface="+mn-ea"/>
              </a:rPr>
              <a:t>.2017</a:t>
            </a:r>
            <a:r>
              <a:rPr lang="ja-JP" altLang="en-US" sz="1400" spc="50" dirty="0">
                <a:latin typeface="+mn-ea"/>
              </a:rPr>
              <a:t>年</a:t>
            </a:r>
            <a:r>
              <a:rPr lang="en-US" altLang="ja-JP" sz="1400" spc="50" dirty="0">
                <a:latin typeface="+mn-ea"/>
              </a:rPr>
              <a:t>. </a:t>
            </a:r>
            <a:r>
              <a:rPr lang="en-US" altLang="ja-JP" sz="1400" spc="50" dirty="0">
                <a:latin typeface="+mn-ea"/>
                <a:hlinkClick r:id="rId3"/>
              </a:rPr>
              <a:t>https://www.janul.jp/j/organization/minutes/research_meeting/index.html</a:t>
            </a:r>
            <a:endParaRPr lang="en-US" altLang="ja-JP" sz="1400" spc="50" dirty="0">
              <a:latin typeface="+mn-ea"/>
            </a:endParaRPr>
          </a:p>
          <a:p>
            <a:endParaRPr lang="en-US" altLang="ja-JP" sz="1400" dirty="0"/>
          </a:p>
        </p:txBody>
      </p:sp>
      <p:pic>
        <p:nvPicPr>
          <p:cNvPr id="3" name="図 2">
            <a:extLst>
              <a:ext uri="{FF2B5EF4-FFF2-40B4-BE49-F238E27FC236}">
                <a16:creationId xmlns:a16="http://schemas.microsoft.com/office/drawing/2014/main" id="{A9AA703B-309F-495F-BC24-C67571F5B4EA}"/>
              </a:ext>
            </a:extLst>
          </p:cNvPr>
          <p:cNvPicPr>
            <a:picLocks noChangeAspect="1"/>
          </p:cNvPicPr>
          <p:nvPr/>
        </p:nvPicPr>
        <p:blipFill>
          <a:blip r:embed="rId4"/>
          <a:stretch>
            <a:fillRect/>
          </a:stretch>
        </p:blipFill>
        <p:spPr>
          <a:xfrm>
            <a:off x="785120" y="1803923"/>
            <a:ext cx="8645434" cy="4247020"/>
          </a:xfrm>
          <a:prstGeom prst="rect">
            <a:avLst/>
          </a:prstGeom>
        </p:spPr>
      </p:pic>
      <p:sp>
        <p:nvSpPr>
          <p:cNvPr id="4" name="正方形/長方形 3">
            <a:extLst>
              <a:ext uri="{FF2B5EF4-FFF2-40B4-BE49-F238E27FC236}">
                <a16:creationId xmlns:a16="http://schemas.microsoft.com/office/drawing/2014/main" id="{3E0D3BC5-B2E3-0A49-F912-4214C828E9F6}"/>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3848565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AD2E4584-393A-4809-57D5-4C1F47A61A28}"/>
              </a:ext>
            </a:extLst>
          </p:cNvPr>
          <p:cNvSpPr>
            <a:spLocks noGrp="1"/>
          </p:cNvSpPr>
          <p:nvPr>
            <p:ph type="title"/>
          </p:nvPr>
        </p:nvSpPr>
        <p:spPr>
          <a:xfrm>
            <a:off x="838200" y="536331"/>
            <a:ext cx="10515600" cy="729761"/>
          </a:xfrm>
        </p:spPr>
        <p:txBody>
          <a:bodyPr/>
          <a:lstStyle/>
          <a:p>
            <a:r>
              <a:rPr kumimoji="1" lang="en-US" altLang="ja-JP" dirty="0"/>
              <a:t>1-1. </a:t>
            </a:r>
            <a:r>
              <a:rPr kumimoji="1" lang="ja-JP" altLang="en-US" dirty="0"/>
              <a:t>歴史的背景</a:t>
            </a:r>
          </a:p>
        </p:txBody>
      </p:sp>
      <p:sp>
        <p:nvSpPr>
          <p:cNvPr id="8" name="テキスト プレースホルダー 5">
            <a:extLst>
              <a:ext uri="{FF2B5EF4-FFF2-40B4-BE49-F238E27FC236}">
                <a16:creationId xmlns:a16="http://schemas.microsoft.com/office/drawing/2014/main" id="{D7662F75-776F-96F3-8085-873BC72CD4C0}"/>
              </a:ext>
            </a:extLst>
          </p:cNvPr>
          <p:cNvSpPr>
            <a:spLocks noGrp="1"/>
          </p:cNvSpPr>
          <p:nvPr>
            <p:ph type="body" sz="quarter" idx="13"/>
          </p:nvPr>
        </p:nvSpPr>
        <p:spPr>
          <a:xfrm>
            <a:off x="838200" y="202223"/>
            <a:ext cx="5403850" cy="334108"/>
          </a:xfrm>
        </p:spPr>
        <p:txBody>
          <a:bodyPr>
            <a:noAutofit/>
          </a:bodyPr>
          <a:lstStyle/>
          <a:p>
            <a:r>
              <a:rPr kumimoji="1" lang="en-US" altLang="ja-JP" dirty="0"/>
              <a:t>1. </a:t>
            </a:r>
            <a:r>
              <a:rPr kumimoji="1" lang="ja-JP" altLang="en-US" dirty="0"/>
              <a:t>学術雑誌の特殊性</a:t>
            </a:r>
          </a:p>
        </p:txBody>
      </p:sp>
      <p:sp>
        <p:nvSpPr>
          <p:cNvPr id="9" name="正方形/長方形 8">
            <a:extLst>
              <a:ext uri="{FF2B5EF4-FFF2-40B4-BE49-F238E27FC236}">
                <a16:creationId xmlns:a16="http://schemas.microsoft.com/office/drawing/2014/main" id="{D367DC72-9458-BB57-6E29-2520F99EC942}"/>
              </a:ext>
            </a:extLst>
          </p:cNvPr>
          <p:cNvSpPr/>
          <p:nvPr/>
        </p:nvSpPr>
        <p:spPr>
          <a:xfrm>
            <a:off x="2996865" y="1216880"/>
            <a:ext cx="620657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2400" b="1" dirty="0"/>
              <a:t>最近の動き</a:t>
            </a:r>
          </a:p>
        </p:txBody>
      </p:sp>
      <p:sp>
        <p:nvSpPr>
          <p:cNvPr id="12" name="コンテンツ プレースホルダー 2">
            <a:extLst>
              <a:ext uri="{FF2B5EF4-FFF2-40B4-BE49-F238E27FC236}">
                <a16:creationId xmlns:a16="http://schemas.microsoft.com/office/drawing/2014/main" id="{BB61BF25-8204-4854-EC3A-78E6F90E9BEA}"/>
              </a:ext>
            </a:extLst>
          </p:cNvPr>
          <p:cNvSpPr>
            <a:spLocks noGrp="1"/>
          </p:cNvSpPr>
          <p:nvPr>
            <p:ph sz="half" idx="2"/>
          </p:nvPr>
        </p:nvSpPr>
        <p:spPr>
          <a:xfrm>
            <a:off x="6242050" y="1674080"/>
            <a:ext cx="5268632" cy="4502883"/>
          </a:xfrm>
        </p:spPr>
        <p:txBody>
          <a:bodyPr>
            <a:normAutofit fontScale="92500" lnSpcReduction="10000"/>
          </a:bodyPr>
          <a:lstStyle/>
          <a:p>
            <a:pPr marL="176213" indent="0">
              <a:buNone/>
            </a:pPr>
            <a:r>
              <a:rPr lang="ja-JP" altLang="en-US" sz="3000" b="1" u="sng" dirty="0">
                <a:latin typeface="+mj-ea"/>
                <a:ea typeface="+mj-ea"/>
              </a:rPr>
              <a:t>日本での動き</a:t>
            </a:r>
            <a:endParaRPr lang="en-US" altLang="ja-JP" sz="3000" b="1" u="sng" dirty="0">
              <a:latin typeface="+mj-ea"/>
              <a:ea typeface="+mj-ea"/>
            </a:endParaRPr>
          </a:p>
          <a:p>
            <a:pPr marL="519113" indent="-342900"/>
            <a:r>
              <a:rPr lang="en-US" altLang="ja-JP" sz="2200" spc="-80" dirty="0"/>
              <a:t>2020</a:t>
            </a:r>
            <a:r>
              <a:rPr lang="ja-JP" altLang="en-US" sz="2200" spc="-80" dirty="0"/>
              <a:t>年頃から、</a:t>
            </a:r>
            <a:r>
              <a:rPr lang="en-US" altLang="ja-JP" sz="2200" spc="-80" dirty="0"/>
              <a:t>JUSTICE</a:t>
            </a:r>
            <a:r>
              <a:rPr lang="ja-JP" altLang="en-US" sz="2200" spc="-80" dirty="0"/>
              <a:t>や各大学で、</a:t>
            </a:r>
            <a:r>
              <a:rPr lang="en-US" altLang="ja-JP" sz="2200" spc="-80" dirty="0"/>
              <a:t>Read &amp; Publish</a:t>
            </a:r>
            <a:r>
              <a:rPr lang="ja-JP" altLang="en-US" sz="2200" spc="-80" dirty="0"/>
              <a:t>モデルによる提案合意・契約を行うようになった。</a:t>
            </a:r>
            <a:endParaRPr lang="en-US" altLang="ja-JP" sz="2200" spc="-80" dirty="0"/>
          </a:p>
          <a:p>
            <a:pPr marL="519113" indent="-342900"/>
            <a:r>
              <a:rPr lang="en-US" altLang="ja-JP" sz="2200" dirty="0"/>
              <a:t>JUSTICE</a:t>
            </a:r>
            <a:r>
              <a:rPr lang="ja-JP" altLang="en-US" sz="2200" dirty="0"/>
              <a:t>では国内研究機関の論文公表実態調査を行い、論文投稿数や論文出版料の把握に取り組んでいる。</a:t>
            </a:r>
            <a:r>
              <a:rPr lang="ja-JP" altLang="en-US" sz="2200" dirty="0">
                <a:hlinkClick r:id="rId3"/>
              </a:rPr>
              <a:t>　　　　　　</a:t>
            </a:r>
            <a:r>
              <a:rPr lang="en-US" altLang="ja-JP" sz="1500" dirty="0">
                <a:hlinkClick r:id="rId4"/>
              </a:rPr>
              <a:t>https://contents.nii.ac.jp/justice/documents</a:t>
            </a:r>
            <a:endParaRPr lang="en-US" altLang="ja-JP" sz="1500" dirty="0"/>
          </a:p>
          <a:p>
            <a:pPr marL="519113" indent="-342900"/>
            <a:r>
              <a:rPr lang="en-US" altLang="ja-JP" sz="2200" dirty="0"/>
              <a:t>2025</a:t>
            </a:r>
            <a:r>
              <a:rPr lang="ja-JP" altLang="en-US" sz="2200" dirty="0"/>
              <a:t>年度公募分から、競争的研究費による研究論文の即時</a:t>
            </a:r>
            <a:r>
              <a:rPr lang="en-US" altLang="ja-JP" sz="2200" dirty="0"/>
              <a:t>OA</a:t>
            </a:r>
            <a:r>
              <a:rPr lang="ja-JP" altLang="en-US" sz="2200" dirty="0"/>
              <a:t>が義務化された。　</a:t>
            </a:r>
            <a:r>
              <a:rPr lang="ja-JP" altLang="en-US" sz="2000" dirty="0"/>
              <a:t>　</a:t>
            </a:r>
            <a:r>
              <a:rPr lang="en-US" altLang="ja-JP" sz="1500" dirty="0">
                <a:hlinkClick r:id="rId5"/>
              </a:rPr>
              <a:t>https://www8.cao.go.jp/cstp/oa_240216.pdf</a:t>
            </a:r>
            <a:endParaRPr lang="en-US" altLang="ja-JP" sz="1500" dirty="0"/>
          </a:p>
          <a:p>
            <a:pPr marL="176213" indent="0">
              <a:buNone/>
            </a:pPr>
            <a:r>
              <a:rPr lang="ja-JP" altLang="en-US" sz="2000" dirty="0"/>
              <a:t>　　　　　　　　　　　　　　　　　　　　　　　　　　　</a:t>
            </a:r>
            <a:endParaRPr lang="en-US" altLang="ja-JP" sz="2000" dirty="0"/>
          </a:p>
          <a:p>
            <a:pPr marL="519113" indent="-342900"/>
            <a:endParaRPr lang="en-US" altLang="ja-JP" sz="2800" dirty="0"/>
          </a:p>
        </p:txBody>
      </p:sp>
      <p:sp>
        <p:nvSpPr>
          <p:cNvPr id="10" name="コンテンツ プレースホルダー 2">
            <a:extLst>
              <a:ext uri="{FF2B5EF4-FFF2-40B4-BE49-F238E27FC236}">
                <a16:creationId xmlns:a16="http://schemas.microsoft.com/office/drawing/2014/main" id="{A1946E6D-6C22-4C61-839D-BF46A2404398}"/>
              </a:ext>
            </a:extLst>
          </p:cNvPr>
          <p:cNvSpPr txBox="1">
            <a:spLocks/>
          </p:cNvSpPr>
          <p:nvPr/>
        </p:nvSpPr>
        <p:spPr>
          <a:xfrm>
            <a:off x="838200" y="1674080"/>
            <a:ext cx="5148000" cy="4502883"/>
          </a:xfrm>
          <a:prstGeom prst="rect">
            <a:avLst/>
          </a:prstGeom>
        </p:spPr>
        <p:txBody>
          <a:bodyPr vert="horz" lIns="91440" tIns="90000" rIns="91440" bIns="90000" rtlCol="0">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2250" indent="0">
              <a:buFont typeface="Arial" panose="020B0604020202020204" pitchFamily="34" charset="0"/>
              <a:buNone/>
            </a:pPr>
            <a:r>
              <a:rPr lang="ja-JP" altLang="en-US" sz="3000" b="1" u="sng" dirty="0">
                <a:latin typeface="+mj-ea"/>
                <a:ea typeface="+mj-ea"/>
              </a:rPr>
              <a:t>転換契約</a:t>
            </a:r>
            <a:endParaRPr lang="en-US" altLang="ja-JP" sz="3000" b="1" u="sng" dirty="0">
              <a:latin typeface="+mj-ea"/>
              <a:ea typeface="+mj-ea"/>
            </a:endParaRPr>
          </a:p>
          <a:p>
            <a:pPr marL="222250" indent="0">
              <a:buFont typeface="Arial" panose="020B0604020202020204" pitchFamily="34" charset="0"/>
              <a:buNone/>
            </a:pPr>
            <a:r>
              <a:rPr lang="ja-JP" altLang="en-US" sz="2200" dirty="0">
                <a:latin typeface="+mj-ea"/>
                <a:ea typeface="+mj-ea"/>
              </a:rPr>
              <a:t>海外で、購読モデルに代わる新たな</a:t>
            </a:r>
            <a:r>
              <a:rPr lang="en-US" altLang="ja-JP" sz="2200" dirty="0">
                <a:latin typeface="+mj-ea"/>
                <a:ea typeface="+mj-ea"/>
              </a:rPr>
              <a:t>OA</a:t>
            </a:r>
            <a:r>
              <a:rPr lang="ja-JP" altLang="en-US" sz="2200" dirty="0">
                <a:latin typeface="+mj-ea"/>
                <a:ea typeface="+mj-ea"/>
              </a:rPr>
              <a:t>出版モデルとして、出版社への支払について購読料から</a:t>
            </a:r>
            <a:r>
              <a:rPr lang="en-US" altLang="ja-JP" sz="2200" dirty="0">
                <a:latin typeface="+mj-ea"/>
                <a:ea typeface="+mj-ea"/>
              </a:rPr>
              <a:t>OA</a:t>
            </a:r>
            <a:r>
              <a:rPr lang="ja-JP" altLang="en-US" sz="2200" dirty="0">
                <a:latin typeface="+mj-ea"/>
                <a:ea typeface="+mj-ea"/>
              </a:rPr>
              <a:t>出版料への移行を意図した「転換契約」が行われるようになった。</a:t>
            </a:r>
            <a:endParaRPr lang="en-US" altLang="ja-JP" sz="2200" dirty="0">
              <a:latin typeface="+mj-ea"/>
              <a:ea typeface="+mj-ea"/>
            </a:endParaRPr>
          </a:p>
          <a:p>
            <a:pPr marL="222250" indent="0">
              <a:buNone/>
            </a:pPr>
            <a:r>
              <a:rPr lang="ja-JP" altLang="en-US" sz="2200" dirty="0">
                <a:latin typeface="+mj-ea"/>
                <a:ea typeface="+mj-ea"/>
              </a:rPr>
              <a:t>（例）</a:t>
            </a:r>
            <a:endParaRPr lang="en-US" altLang="ja-JP" sz="2200" dirty="0">
              <a:latin typeface="+mj-ea"/>
              <a:ea typeface="+mj-ea"/>
            </a:endParaRPr>
          </a:p>
          <a:p>
            <a:pPr marL="222250" indent="0">
              <a:buNone/>
            </a:pPr>
            <a:r>
              <a:rPr lang="en-US" altLang="ja-JP" sz="2200" dirty="0">
                <a:latin typeface="+mj-ea"/>
                <a:ea typeface="+mj-ea"/>
              </a:rPr>
              <a:t>Read &amp; Publish</a:t>
            </a:r>
            <a:r>
              <a:rPr lang="ja-JP" altLang="en-US" sz="2200" dirty="0">
                <a:latin typeface="+mj-ea"/>
                <a:ea typeface="+mj-ea"/>
              </a:rPr>
              <a:t>　：　購読料とＡＰＣをセットにしたモデル。転換契約の主流。</a:t>
            </a:r>
            <a:endParaRPr lang="en-US" altLang="ja-JP" sz="2200" dirty="0">
              <a:latin typeface="+mj-ea"/>
              <a:ea typeface="+mj-ea"/>
            </a:endParaRPr>
          </a:p>
          <a:p>
            <a:pPr marL="222250" indent="0">
              <a:buNone/>
            </a:pPr>
            <a:r>
              <a:rPr lang="en-US" altLang="ja-JP" sz="2200" dirty="0">
                <a:latin typeface="+mj-ea"/>
                <a:ea typeface="+mj-ea"/>
              </a:rPr>
              <a:t>Subscribe-to-Open (S2O)</a:t>
            </a:r>
            <a:r>
              <a:rPr lang="ja-JP" altLang="en-US" sz="2200" dirty="0">
                <a:latin typeface="+mj-ea"/>
                <a:ea typeface="+mj-ea"/>
              </a:rPr>
              <a:t>　：　出版社が購読料を原資に雑誌を</a:t>
            </a:r>
            <a:r>
              <a:rPr lang="en-US" altLang="ja-JP" sz="2200" dirty="0">
                <a:latin typeface="+mj-ea"/>
                <a:ea typeface="+mj-ea"/>
              </a:rPr>
              <a:t>OA</a:t>
            </a:r>
            <a:r>
              <a:rPr lang="ja-JP" altLang="en-US" sz="2200" dirty="0">
                <a:latin typeface="+mj-ea"/>
                <a:ea typeface="+mj-ea"/>
              </a:rPr>
              <a:t>で刊行。購読料収入が目標に達しなかった場合は</a:t>
            </a:r>
            <a:r>
              <a:rPr lang="en-US" altLang="ja-JP" sz="2200" dirty="0">
                <a:latin typeface="+mj-ea"/>
                <a:ea typeface="+mj-ea"/>
              </a:rPr>
              <a:t>OA</a:t>
            </a:r>
            <a:r>
              <a:rPr lang="ja-JP" altLang="en-US" sz="2200" dirty="0">
                <a:latin typeface="+mj-ea"/>
                <a:ea typeface="+mj-ea"/>
              </a:rPr>
              <a:t>化されない。</a:t>
            </a:r>
            <a:endParaRPr lang="ja-JP" altLang="en-US" dirty="0">
              <a:latin typeface="+mj-ea"/>
              <a:ea typeface="+mj-ea"/>
            </a:endParaRPr>
          </a:p>
          <a:p>
            <a:pPr marL="222250" indent="0">
              <a:buFont typeface="Arial" panose="020B0604020202020204" pitchFamily="34" charset="0"/>
              <a:buNone/>
            </a:pPr>
            <a:endParaRPr lang="en-US" altLang="ja-JP" dirty="0">
              <a:latin typeface="+mj-ea"/>
              <a:ea typeface="+mj-ea"/>
            </a:endParaRPr>
          </a:p>
        </p:txBody>
      </p:sp>
      <p:sp>
        <p:nvSpPr>
          <p:cNvPr id="3" name="正方形/長方形 2">
            <a:extLst>
              <a:ext uri="{FF2B5EF4-FFF2-40B4-BE49-F238E27FC236}">
                <a16:creationId xmlns:a16="http://schemas.microsoft.com/office/drawing/2014/main" id="{5E9A1634-CBFA-6388-7BD7-BFE39865EDBE}"/>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1723024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AD2E4584-393A-4809-57D5-4C1F47A61A28}"/>
              </a:ext>
            </a:extLst>
          </p:cNvPr>
          <p:cNvSpPr>
            <a:spLocks noGrp="1"/>
          </p:cNvSpPr>
          <p:nvPr>
            <p:ph type="title"/>
          </p:nvPr>
        </p:nvSpPr>
        <p:spPr/>
        <p:txBody>
          <a:bodyPr/>
          <a:lstStyle/>
          <a:p>
            <a:r>
              <a:rPr kumimoji="1" lang="en-US" altLang="ja-JP" dirty="0"/>
              <a:t>1-1. </a:t>
            </a:r>
            <a:r>
              <a:rPr kumimoji="1" lang="ja-JP" altLang="en-US" dirty="0"/>
              <a:t>歴史的背景</a:t>
            </a:r>
          </a:p>
        </p:txBody>
      </p:sp>
      <p:sp>
        <p:nvSpPr>
          <p:cNvPr id="8" name="テキスト プレースホルダー 5">
            <a:extLst>
              <a:ext uri="{FF2B5EF4-FFF2-40B4-BE49-F238E27FC236}">
                <a16:creationId xmlns:a16="http://schemas.microsoft.com/office/drawing/2014/main" id="{D7662F75-776F-96F3-8085-873BC72CD4C0}"/>
              </a:ext>
            </a:extLst>
          </p:cNvPr>
          <p:cNvSpPr>
            <a:spLocks noGrp="1"/>
          </p:cNvSpPr>
          <p:nvPr>
            <p:ph type="body" sz="quarter" idx="13"/>
          </p:nvPr>
        </p:nvSpPr>
        <p:spPr/>
        <p:txBody>
          <a:bodyPr>
            <a:noAutofit/>
          </a:bodyPr>
          <a:lstStyle/>
          <a:p>
            <a:r>
              <a:rPr kumimoji="1" lang="en-US" altLang="ja-JP" dirty="0"/>
              <a:t>1. </a:t>
            </a:r>
            <a:r>
              <a:rPr kumimoji="1" lang="ja-JP" altLang="en-US" dirty="0"/>
              <a:t>学術雑誌の特殊性</a:t>
            </a:r>
          </a:p>
        </p:txBody>
      </p:sp>
      <p:sp>
        <p:nvSpPr>
          <p:cNvPr id="9" name="正方形/長方形 8">
            <a:extLst>
              <a:ext uri="{FF2B5EF4-FFF2-40B4-BE49-F238E27FC236}">
                <a16:creationId xmlns:a16="http://schemas.microsoft.com/office/drawing/2014/main" id="{D367DC72-9458-BB57-6E29-2520F99EC942}"/>
              </a:ext>
            </a:extLst>
          </p:cNvPr>
          <p:cNvSpPr/>
          <p:nvPr/>
        </p:nvSpPr>
        <p:spPr>
          <a:xfrm>
            <a:off x="2996865" y="1216880"/>
            <a:ext cx="620657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2400" b="1" dirty="0"/>
              <a:t>最近の動き</a:t>
            </a:r>
          </a:p>
        </p:txBody>
      </p:sp>
      <p:sp>
        <p:nvSpPr>
          <p:cNvPr id="11" name="テキスト ボックス 10">
            <a:extLst>
              <a:ext uri="{FF2B5EF4-FFF2-40B4-BE49-F238E27FC236}">
                <a16:creationId xmlns:a16="http://schemas.microsoft.com/office/drawing/2014/main" id="{543700FB-2430-3170-9BB4-A13F1BEFFDE2}"/>
              </a:ext>
            </a:extLst>
          </p:cNvPr>
          <p:cNvSpPr txBox="1"/>
          <p:nvPr/>
        </p:nvSpPr>
        <p:spPr>
          <a:xfrm>
            <a:off x="1650170" y="5279181"/>
            <a:ext cx="9183758" cy="523220"/>
          </a:xfrm>
          <a:prstGeom prst="rect">
            <a:avLst/>
          </a:prstGeom>
          <a:noFill/>
        </p:spPr>
        <p:txBody>
          <a:bodyPr wrap="square" rtlCol="0" anchor="b">
            <a:spAutoFit/>
          </a:bodyPr>
          <a:lstStyle/>
          <a:p>
            <a:r>
              <a:rPr lang="ja-JP" altLang="en-US" sz="1400" spc="50" dirty="0">
                <a:latin typeface="+mn-ea"/>
              </a:rPr>
              <a:t>文部科学省 科学技術・学術政策研究所．科学研究のベンチマーキング</a:t>
            </a:r>
            <a:r>
              <a:rPr lang="en-US" altLang="ja-JP" sz="1400" spc="50" dirty="0">
                <a:latin typeface="+mn-ea"/>
              </a:rPr>
              <a:t>2023[</a:t>
            </a:r>
            <a:r>
              <a:rPr lang="ja-JP" altLang="en-US" sz="1400" spc="50" dirty="0">
                <a:latin typeface="+mn-ea"/>
              </a:rPr>
              <a:t>調査資料</a:t>
            </a:r>
            <a:r>
              <a:rPr lang="en-US" altLang="ja-JP" sz="1400" spc="50" dirty="0">
                <a:latin typeface="+mn-ea"/>
              </a:rPr>
              <a:t>-329]</a:t>
            </a:r>
            <a:r>
              <a:rPr lang="ja-JP" altLang="en-US" sz="1400" spc="50" dirty="0">
                <a:latin typeface="+mn-ea"/>
              </a:rPr>
              <a:t>．</a:t>
            </a:r>
            <a:r>
              <a:rPr lang="en-US" altLang="ja-JP" sz="1400" spc="50" dirty="0">
                <a:latin typeface="+mn-ea"/>
              </a:rPr>
              <a:t>2023</a:t>
            </a:r>
            <a:r>
              <a:rPr lang="ja-JP" altLang="en-US" sz="1400" spc="50" dirty="0">
                <a:latin typeface="+mn-ea"/>
              </a:rPr>
              <a:t>年</a:t>
            </a:r>
            <a:r>
              <a:rPr lang="en-US" altLang="ja-JP" sz="1400" spc="50" dirty="0">
                <a:latin typeface="+mn-ea"/>
              </a:rPr>
              <a:t>8</a:t>
            </a:r>
            <a:r>
              <a:rPr lang="ja-JP" altLang="en-US" sz="1400" spc="50" dirty="0">
                <a:latin typeface="+mn-ea"/>
              </a:rPr>
              <a:t>月</a:t>
            </a:r>
            <a:endParaRPr lang="en-US" altLang="ja-JP" sz="1400" spc="50" dirty="0">
              <a:latin typeface="+mn-ea"/>
            </a:endParaRPr>
          </a:p>
          <a:p>
            <a:r>
              <a:rPr lang="en-US" altLang="ja-JP" sz="1400" dirty="0">
                <a:hlinkClick r:id="rId3"/>
              </a:rPr>
              <a:t>http://hdl.handle.net/11035/0002000009</a:t>
            </a:r>
            <a:endParaRPr lang="en-US" altLang="ja-JP" sz="1400" dirty="0"/>
          </a:p>
        </p:txBody>
      </p:sp>
      <p:sp>
        <p:nvSpPr>
          <p:cNvPr id="21" name="テキスト ボックス 20">
            <a:extLst>
              <a:ext uri="{FF2B5EF4-FFF2-40B4-BE49-F238E27FC236}">
                <a16:creationId xmlns:a16="http://schemas.microsoft.com/office/drawing/2014/main" id="{EF5DE863-2D6F-4803-9110-FCC7BBB6D2CC}"/>
              </a:ext>
            </a:extLst>
          </p:cNvPr>
          <p:cNvSpPr txBox="1"/>
          <p:nvPr/>
        </p:nvSpPr>
        <p:spPr>
          <a:xfrm>
            <a:off x="4801344" y="1946641"/>
            <a:ext cx="2881410" cy="369332"/>
          </a:xfrm>
          <a:prstGeom prst="rect">
            <a:avLst/>
          </a:prstGeom>
          <a:noFill/>
        </p:spPr>
        <p:txBody>
          <a:bodyPr wrap="square" rtlCol="0" anchor="b">
            <a:spAutoFit/>
          </a:bodyPr>
          <a:lstStyle/>
          <a:p>
            <a:pPr algn="ctr"/>
            <a:r>
              <a:rPr lang="ja-JP" altLang="en-US" spc="50" dirty="0">
                <a:latin typeface="+mn-ea"/>
              </a:rPr>
              <a:t>全世界の論文の</a:t>
            </a:r>
            <a:r>
              <a:rPr lang="en-US" altLang="ja-JP" spc="50" dirty="0">
                <a:latin typeface="+mn-ea"/>
              </a:rPr>
              <a:t>OA</a:t>
            </a:r>
            <a:r>
              <a:rPr lang="ja-JP" altLang="en-US" spc="50" dirty="0">
                <a:latin typeface="+mn-ea"/>
              </a:rPr>
              <a:t>化率</a:t>
            </a:r>
            <a:endParaRPr lang="en-US" altLang="ja-JP" dirty="0"/>
          </a:p>
        </p:txBody>
      </p:sp>
      <p:pic>
        <p:nvPicPr>
          <p:cNvPr id="5" name="図 4">
            <a:extLst>
              <a:ext uri="{FF2B5EF4-FFF2-40B4-BE49-F238E27FC236}">
                <a16:creationId xmlns:a16="http://schemas.microsoft.com/office/drawing/2014/main" id="{D5DAD0D8-1535-4C15-ACA1-2E9CCF25CFE1}"/>
              </a:ext>
            </a:extLst>
          </p:cNvPr>
          <p:cNvPicPr>
            <a:picLocks noChangeAspect="1"/>
          </p:cNvPicPr>
          <p:nvPr/>
        </p:nvPicPr>
        <p:blipFill>
          <a:blip r:embed="rId4"/>
          <a:stretch>
            <a:fillRect/>
          </a:stretch>
        </p:blipFill>
        <p:spPr>
          <a:xfrm>
            <a:off x="2387753" y="2315973"/>
            <a:ext cx="7708594" cy="3021317"/>
          </a:xfrm>
          <a:prstGeom prst="rect">
            <a:avLst/>
          </a:prstGeom>
        </p:spPr>
      </p:pic>
      <p:sp>
        <p:nvSpPr>
          <p:cNvPr id="3" name="正方形/長方形 2">
            <a:extLst>
              <a:ext uri="{FF2B5EF4-FFF2-40B4-BE49-F238E27FC236}">
                <a16:creationId xmlns:a16="http://schemas.microsoft.com/office/drawing/2014/main" id="{EAE2CAD7-DA15-E326-BFB1-8304FA233306}"/>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
        <p:nvSpPr>
          <p:cNvPr id="2" name="テキスト ボックス 1">
            <a:extLst>
              <a:ext uri="{FF2B5EF4-FFF2-40B4-BE49-F238E27FC236}">
                <a16:creationId xmlns:a16="http://schemas.microsoft.com/office/drawing/2014/main" id="{42F78AD8-8731-48C7-9F1B-39F53AC8B6AA}"/>
              </a:ext>
            </a:extLst>
          </p:cNvPr>
          <p:cNvSpPr txBox="1"/>
          <p:nvPr/>
        </p:nvSpPr>
        <p:spPr>
          <a:xfrm>
            <a:off x="838200" y="5864236"/>
            <a:ext cx="10515600" cy="914866"/>
          </a:xfrm>
          <a:prstGeom prst="rect">
            <a:avLst/>
          </a:prstGeom>
          <a:noFill/>
        </p:spPr>
        <p:txBody>
          <a:bodyPr wrap="square" rtlCol="0">
            <a:spAutoFit/>
          </a:bodyPr>
          <a:lstStyle/>
          <a:p>
            <a:pPr algn="l">
              <a:lnSpc>
                <a:spcPct val="110000"/>
              </a:lnSpc>
            </a:pPr>
            <a:r>
              <a:rPr kumimoji="1" lang="ja-JP" altLang="en-US" sz="1000" dirty="0">
                <a:solidFill>
                  <a:schemeClr val="bg1">
                    <a:lumMod val="50000"/>
                  </a:schemeClr>
                </a:solidFill>
              </a:rPr>
              <a:t>（注１） </a:t>
            </a:r>
            <a:r>
              <a:rPr kumimoji="1" lang="en-US" altLang="ja-JP" sz="1000" dirty="0">
                <a:solidFill>
                  <a:schemeClr val="bg1">
                    <a:lumMod val="50000"/>
                  </a:schemeClr>
                </a:solidFill>
              </a:rPr>
              <a:t>OA</a:t>
            </a:r>
            <a:r>
              <a:rPr kumimoji="1" lang="ja-JP" altLang="en-US" sz="1000" dirty="0">
                <a:solidFill>
                  <a:schemeClr val="bg1">
                    <a:lumMod val="50000"/>
                  </a:schemeClr>
                </a:solidFill>
              </a:rPr>
              <a:t>化率とは、論文数に占める</a:t>
            </a:r>
            <a:r>
              <a:rPr kumimoji="1" lang="en-US" altLang="ja-JP" sz="1000" dirty="0">
                <a:solidFill>
                  <a:schemeClr val="bg1">
                    <a:lumMod val="50000"/>
                  </a:schemeClr>
                </a:solidFill>
              </a:rPr>
              <a:t>OA</a:t>
            </a:r>
            <a:r>
              <a:rPr kumimoji="1" lang="ja-JP" altLang="en-US" sz="1000" dirty="0">
                <a:solidFill>
                  <a:schemeClr val="bg1">
                    <a:lumMod val="50000"/>
                  </a:schemeClr>
                </a:solidFill>
              </a:rPr>
              <a:t>論文数の割合である。</a:t>
            </a:r>
            <a:r>
              <a:rPr kumimoji="1" lang="en-US" altLang="ja-JP" sz="1000" dirty="0">
                <a:solidFill>
                  <a:schemeClr val="bg1">
                    <a:lumMod val="50000"/>
                  </a:schemeClr>
                </a:solidFill>
              </a:rPr>
              <a:t>OA</a:t>
            </a:r>
            <a:r>
              <a:rPr kumimoji="1" lang="ja-JP" altLang="en-US" sz="1000" dirty="0">
                <a:solidFill>
                  <a:schemeClr val="bg1">
                    <a:lumMod val="50000"/>
                  </a:schemeClr>
                </a:solidFill>
              </a:rPr>
              <a:t>論文数とは、</a:t>
            </a:r>
            <a:r>
              <a:rPr kumimoji="1" lang="en-US" altLang="ja-JP" sz="1000" dirty="0">
                <a:solidFill>
                  <a:schemeClr val="bg1">
                    <a:lumMod val="50000"/>
                  </a:schemeClr>
                </a:solidFill>
              </a:rPr>
              <a:t>OA</a:t>
            </a:r>
            <a:r>
              <a:rPr kumimoji="1" lang="ja-JP" altLang="en-US" sz="1000" dirty="0">
                <a:solidFill>
                  <a:schemeClr val="bg1">
                    <a:lumMod val="50000"/>
                  </a:schemeClr>
                </a:solidFill>
              </a:rPr>
              <a:t>化されている論文を重複排除して集計した数である（</a:t>
            </a:r>
            <a:r>
              <a:rPr kumimoji="1" lang="en-US" altLang="ja-JP" sz="1000" dirty="0">
                <a:solidFill>
                  <a:schemeClr val="bg1">
                    <a:lumMod val="50000"/>
                  </a:schemeClr>
                </a:solidFill>
              </a:rPr>
              <a:t>1</a:t>
            </a:r>
            <a:r>
              <a:rPr kumimoji="1" lang="ja-JP" altLang="en-US" sz="1000" dirty="0">
                <a:solidFill>
                  <a:schemeClr val="bg1">
                    <a:lumMod val="50000"/>
                  </a:schemeClr>
                </a:solidFill>
              </a:rPr>
              <a:t>つの論文が複数の方法で</a:t>
            </a:r>
            <a:r>
              <a:rPr kumimoji="1" lang="en-US" altLang="ja-JP" sz="1000" dirty="0">
                <a:solidFill>
                  <a:schemeClr val="bg1">
                    <a:lumMod val="50000"/>
                  </a:schemeClr>
                </a:solidFill>
              </a:rPr>
              <a:t>OA</a:t>
            </a:r>
            <a:r>
              <a:rPr kumimoji="1" lang="ja-JP" altLang="en-US" sz="1000" dirty="0">
                <a:solidFill>
                  <a:schemeClr val="bg1">
                    <a:lumMod val="50000"/>
                  </a:schemeClr>
                </a:solidFill>
              </a:rPr>
              <a:t>化されている場合も</a:t>
            </a:r>
            <a:r>
              <a:rPr kumimoji="1" lang="en-US" altLang="ja-JP" sz="1000" dirty="0">
                <a:solidFill>
                  <a:schemeClr val="bg1">
                    <a:lumMod val="50000"/>
                  </a:schemeClr>
                </a:solidFill>
              </a:rPr>
              <a:t>1</a:t>
            </a:r>
            <a:r>
              <a:rPr kumimoji="1" lang="ja-JP" altLang="en-US" sz="1000" dirty="0">
                <a:solidFill>
                  <a:schemeClr val="bg1">
                    <a:lumMod val="50000"/>
                  </a:schemeClr>
                </a:solidFill>
              </a:rPr>
              <a:t>件とカウントしている）。 </a:t>
            </a:r>
          </a:p>
          <a:p>
            <a:pPr algn="l">
              <a:lnSpc>
                <a:spcPct val="110000"/>
              </a:lnSpc>
            </a:pPr>
            <a:r>
              <a:rPr kumimoji="1" lang="ja-JP" altLang="en-US" sz="1000" dirty="0">
                <a:solidFill>
                  <a:schemeClr val="bg1">
                    <a:lumMod val="50000"/>
                  </a:schemeClr>
                </a:solidFill>
              </a:rPr>
              <a:t>（注</a:t>
            </a:r>
            <a:r>
              <a:rPr lang="ja-JP" altLang="en-US" sz="1000" dirty="0">
                <a:solidFill>
                  <a:schemeClr val="bg1">
                    <a:lumMod val="50000"/>
                  </a:schemeClr>
                </a:solidFill>
              </a:rPr>
              <a:t>２</a:t>
            </a:r>
            <a:r>
              <a:rPr kumimoji="1" lang="ja-JP" altLang="en-US" sz="1000" dirty="0">
                <a:solidFill>
                  <a:schemeClr val="bg1">
                    <a:lumMod val="50000"/>
                  </a:schemeClr>
                </a:solidFill>
              </a:rPr>
              <a:t>） ブロンズとは、出版社のウェブサイト上で無料で閲覧することができる論文のことを指すが、再利用に関する条件が明記されていない、閲覧可能期間が一時的である等の制限がある。</a:t>
            </a:r>
            <a:endParaRPr kumimoji="1" lang="en-US" altLang="ja-JP" sz="1000" dirty="0">
              <a:solidFill>
                <a:schemeClr val="bg1">
                  <a:lumMod val="50000"/>
                </a:schemeClr>
              </a:solidFill>
            </a:endParaRPr>
          </a:p>
          <a:p>
            <a:pPr algn="l">
              <a:lnSpc>
                <a:spcPct val="110000"/>
              </a:lnSpc>
            </a:pPr>
            <a:r>
              <a:rPr kumimoji="1" lang="ja-JP" altLang="en-US" sz="1000" dirty="0">
                <a:solidFill>
                  <a:schemeClr val="bg1">
                    <a:lumMod val="50000"/>
                  </a:schemeClr>
                </a:solidFill>
              </a:rPr>
              <a:t>（注３） 集計はゴールド、ハイブリッド、グリーンのいずれかに該当する論文が対象。ブロンズは他の種類と性質が異なることから基本的に除外されているが、グラフではブロンズを含めた場合の</a:t>
            </a:r>
            <a:r>
              <a:rPr kumimoji="1" lang="en-US" altLang="ja-JP" sz="1000" dirty="0">
                <a:solidFill>
                  <a:schemeClr val="bg1">
                    <a:lumMod val="50000"/>
                  </a:schemeClr>
                </a:solidFill>
              </a:rPr>
              <a:t>OA</a:t>
            </a:r>
            <a:r>
              <a:rPr kumimoji="1" lang="ja-JP" altLang="en-US" sz="1000" dirty="0">
                <a:solidFill>
                  <a:schemeClr val="bg1">
                    <a:lumMod val="50000"/>
                  </a:schemeClr>
                </a:solidFill>
              </a:rPr>
              <a:t>化率も併記されている。</a:t>
            </a:r>
          </a:p>
        </p:txBody>
      </p:sp>
    </p:spTree>
    <p:extLst>
      <p:ext uri="{BB962C8B-B14F-4D97-AF65-F5344CB8AC3E}">
        <p14:creationId xmlns:p14="http://schemas.microsoft.com/office/powerpoint/2010/main" val="1352408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j-ea"/>
              </a:rPr>
              <a:t>1-2. </a:t>
            </a:r>
            <a:r>
              <a:rPr lang="ja-JP" altLang="en-US" dirty="0">
                <a:latin typeface="+mj-ea"/>
              </a:rPr>
              <a:t>電子ジャーナルの価格高騰</a:t>
            </a:r>
            <a:endParaRPr kumimoji="1" lang="ja-JP" altLang="en-US" dirty="0"/>
          </a:p>
        </p:txBody>
      </p:sp>
      <p:sp>
        <p:nvSpPr>
          <p:cNvPr id="6" name="テキスト プレースホルダー 5"/>
          <p:cNvSpPr>
            <a:spLocks noGrp="1"/>
          </p:cNvSpPr>
          <p:nvPr>
            <p:ph type="body" sz="quarter" idx="13"/>
          </p:nvPr>
        </p:nvSpPr>
        <p:spPr/>
        <p:txBody>
          <a:bodyPr>
            <a:normAutofit/>
          </a:bodyPr>
          <a:lstStyle/>
          <a:p>
            <a:r>
              <a:rPr lang="en-US" altLang="ja-JP" dirty="0">
                <a:latin typeface="+mj-ea"/>
              </a:rPr>
              <a:t>1. </a:t>
            </a:r>
            <a:r>
              <a:rPr lang="ja-JP" altLang="en-US" dirty="0">
                <a:latin typeface="+mj-ea"/>
              </a:rPr>
              <a:t>学術雑誌の特殊性</a:t>
            </a:r>
          </a:p>
          <a:p>
            <a:endParaRPr kumimoji="1" lang="ja-JP" altLang="en-US" dirty="0"/>
          </a:p>
        </p:txBody>
      </p:sp>
      <p:sp>
        <p:nvSpPr>
          <p:cNvPr id="8" name="テキスト ボックス 7"/>
          <p:cNvSpPr txBox="1"/>
          <p:nvPr/>
        </p:nvSpPr>
        <p:spPr>
          <a:xfrm>
            <a:off x="1057478" y="2150207"/>
            <a:ext cx="4278093" cy="338554"/>
          </a:xfrm>
          <a:prstGeom prst="rect">
            <a:avLst/>
          </a:prstGeom>
          <a:noFill/>
        </p:spPr>
        <p:txBody>
          <a:bodyPr wrap="square" rtlCol="0">
            <a:spAutoFit/>
          </a:bodyPr>
          <a:lstStyle/>
          <a:p>
            <a:r>
              <a:rPr lang="ja-JP" altLang="ja-JP" sz="1600" dirty="0">
                <a:latin typeface="+mn-ea"/>
              </a:rPr>
              <a:t>自然科学系の学術雑誌（</a:t>
            </a:r>
            <a:r>
              <a:rPr lang="ja-JP" altLang="en-US" sz="1600" dirty="0">
                <a:latin typeface="+mn-ea"/>
              </a:rPr>
              <a:t>電子</a:t>
            </a:r>
            <a:r>
              <a:rPr lang="ja-JP" altLang="ja-JP" sz="1600" dirty="0">
                <a:latin typeface="+mn-ea"/>
              </a:rPr>
              <a:t>）の価格推移</a:t>
            </a:r>
            <a:endParaRPr lang="en-US" altLang="ja-JP" sz="1600" dirty="0">
              <a:latin typeface="+mn-ea"/>
            </a:endParaRPr>
          </a:p>
        </p:txBody>
      </p:sp>
      <p:sp>
        <p:nvSpPr>
          <p:cNvPr id="3" name="正方形/長方形 2"/>
          <p:cNvSpPr/>
          <p:nvPr/>
        </p:nvSpPr>
        <p:spPr>
          <a:xfrm>
            <a:off x="1057478" y="1667123"/>
            <a:ext cx="10570008" cy="430887"/>
          </a:xfrm>
          <a:prstGeom prst="rect">
            <a:avLst/>
          </a:prstGeom>
          <a:ln>
            <a:solidFill>
              <a:schemeClr val="accent1"/>
            </a:solidFill>
          </a:ln>
        </p:spPr>
        <p:txBody>
          <a:bodyPr wrap="square" anchor="ctr">
            <a:spAutoFit/>
          </a:bodyPr>
          <a:lstStyle/>
          <a:p>
            <a:r>
              <a:rPr lang="ja-JP" altLang="en-US" sz="2200" dirty="0">
                <a:solidFill>
                  <a:prstClr val="black"/>
                </a:solidFill>
              </a:rPr>
              <a:t>年間価格上昇率（各分野</a:t>
            </a:r>
            <a:r>
              <a:rPr lang="en-US" altLang="ja-JP" sz="2200" dirty="0">
                <a:solidFill>
                  <a:prstClr val="black"/>
                </a:solidFill>
              </a:rPr>
              <a:t>13</a:t>
            </a:r>
            <a:r>
              <a:rPr lang="ja-JP" altLang="en-US" sz="2200" dirty="0">
                <a:solidFill>
                  <a:prstClr val="black"/>
                </a:solidFill>
              </a:rPr>
              <a:t>年間平均）</a:t>
            </a:r>
            <a:r>
              <a:rPr lang="ja-JP" altLang="en-US" sz="2000" dirty="0">
                <a:solidFill>
                  <a:prstClr val="black"/>
                </a:solidFill>
              </a:rPr>
              <a:t>： </a:t>
            </a:r>
            <a:r>
              <a:rPr lang="ja-JP" altLang="en-US" sz="2000" dirty="0"/>
              <a:t>自然科学系 </a:t>
            </a:r>
            <a:r>
              <a:rPr lang="en-US" altLang="ja-JP" sz="2000" dirty="0"/>
              <a:t>3.75</a:t>
            </a:r>
            <a:r>
              <a:rPr lang="ja-JP" altLang="en-US" sz="2000" dirty="0"/>
              <a:t>％、人文社会科学系 </a:t>
            </a:r>
            <a:r>
              <a:rPr lang="en-US" altLang="ja-JP" sz="2000" dirty="0"/>
              <a:t>4.28</a:t>
            </a:r>
            <a:r>
              <a:rPr lang="ja-JP" altLang="en-US" sz="2000" dirty="0"/>
              <a:t>％</a:t>
            </a:r>
          </a:p>
        </p:txBody>
      </p:sp>
      <p:sp>
        <p:nvSpPr>
          <p:cNvPr id="4" name="テキスト ボックス 3"/>
          <p:cNvSpPr txBox="1"/>
          <p:nvPr/>
        </p:nvSpPr>
        <p:spPr>
          <a:xfrm>
            <a:off x="8604485" y="2327264"/>
            <a:ext cx="3117331" cy="3313856"/>
          </a:xfrm>
          <a:prstGeom prst="rect">
            <a:avLst/>
          </a:prstGeom>
          <a:noFill/>
        </p:spPr>
        <p:txBody>
          <a:bodyPr wrap="square" rtlCol="0">
            <a:spAutoFit/>
          </a:bodyPr>
          <a:lstStyle/>
          <a:p>
            <a:pPr>
              <a:lnSpc>
                <a:spcPct val="110000"/>
              </a:lnSpc>
            </a:pPr>
            <a:r>
              <a:rPr lang="ja-JP" altLang="en-US" sz="1200" b="1" dirty="0"/>
              <a:t>毎年の平均値上げ率</a:t>
            </a:r>
            <a:endParaRPr lang="en-US" altLang="ja-JP" sz="1200" b="1" dirty="0"/>
          </a:p>
          <a:p>
            <a:pPr>
              <a:lnSpc>
                <a:spcPct val="110000"/>
              </a:lnSpc>
            </a:pPr>
            <a:r>
              <a:rPr lang="en-US" altLang="ja-JP" sz="1200" dirty="0"/>
              <a:t>Chemistry</a:t>
            </a:r>
            <a:r>
              <a:rPr lang="ja-JP" altLang="en-US" sz="1200" dirty="0"/>
              <a:t>　</a:t>
            </a:r>
            <a:r>
              <a:rPr lang="en-US" altLang="ja-JP" sz="1200" dirty="0"/>
              <a:t>4.52</a:t>
            </a:r>
            <a:r>
              <a:rPr lang="ja-JP" altLang="en-US" sz="1200" dirty="0"/>
              <a:t>％</a:t>
            </a:r>
            <a:endParaRPr lang="en-US" altLang="ja-JP" sz="1200" dirty="0"/>
          </a:p>
          <a:p>
            <a:pPr>
              <a:lnSpc>
                <a:spcPct val="110000"/>
              </a:lnSpc>
            </a:pPr>
            <a:r>
              <a:rPr lang="en-US" altLang="ja-JP" sz="1200" dirty="0"/>
              <a:t>Physics</a:t>
            </a:r>
            <a:r>
              <a:rPr lang="ja-JP" altLang="en-US" sz="1200" dirty="0"/>
              <a:t>　</a:t>
            </a:r>
            <a:r>
              <a:rPr lang="en-US" altLang="ja-JP" sz="1200" dirty="0"/>
              <a:t>4.12</a:t>
            </a:r>
            <a:r>
              <a:rPr lang="ja-JP" altLang="en-US" sz="1200" dirty="0"/>
              <a:t>％</a:t>
            </a:r>
            <a:endParaRPr lang="en-US" altLang="ja-JP" sz="1200" dirty="0"/>
          </a:p>
          <a:p>
            <a:pPr>
              <a:lnSpc>
                <a:spcPct val="110000"/>
              </a:lnSpc>
            </a:pPr>
            <a:r>
              <a:rPr lang="en-US" altLang="ja-JP" sz="1200" dirty="0"/>
              <a:t>Biology</a:t>
            </a:r>
            <a:r>
              <a:rPr lang="ja-JP" altLang="en-US" sz="1200" dirty="0"/>
              <a:t>　</a:t>
            </a:r>
            <a:r>
              <a:rPr lang="en-US" altLang="ja-JP" sz="1200" dirty="0"/>
              <a:t>4.59</a:t>
            </a:r>
            <a:r>
              <a:rPr lang="ja-JP" altLang="en-US" sz="1200" dirty="0"/>
              <a:t>％</a:t>
            </a:r>
            <a:endParaRPr lang="en-US" altLang="ja-JP" sz="1200" dirty="0"/>
          </a:p>
          <a:p>
            <a:pPr>
              <a:lnSpc>
                <a:spcPct val="110000"/>
              </a:lnSpc>
            </a:pPr>
            <a:r>
              <a:rPr lang="en-US" altLang="ja-JP" sz="1200" dirty="0"/>
              <a:t>Food Science</a:t>
            </a:r>
            <a:r>
              <a:rPr lang="ja-JP" altLang="en-US" sz="1200" dirty="0"/>
              <a:t>　</a:t>
            </a:r>
            <a:r>
              <a:rPr lang="en-US" altLang="ja-JP" sz="1200" dirty="0"/>
              <a:t>8.24</a:t>
            </a:r>
            <a:r>
              <a:rPr lang="ja-JP" altLang="en-US" sz="1200" dirty="0"/>
              <a:t>％</a:t>
            </a:r>
            <a:endParaRPr lang="en-US" altLang="ja-JP" sz="1200" dirty="0"/>
          </a:p>
          <a:p>
            <a:pPr>
              <a:lnSpc>
                <a:spcPct val="110000"/>
              </a:lnSpc>
            </a:pPr>
            <a:r>
              <a:rPr lang="en-US" altLang="ja-JP" sz="1200" dirty="0"/>
              <a:t>Zoology</a:t>
            </a:r>
            <a:r>
              <a:rPr lang="ja-JP" altLang="en-US" sz="1200" dirty="0"/>
              <a:t>　</a:t>
            </a:r>
            <a:r>
              <a:rPr lang="en-US" altLang="ja-JP" sz="1200" dirty="0"/>
              <a:t>4.16</a:t>
            </a:r>
            <a:r>
              <a:rPr lang="ja-JP" altLang="en-US" sz="1200" dirty="0"/>
              <a:t>％</a:t>
            </a:r>
            <a:endParaRPr lang="en-US" altLang="ja-JP" sz="1200" dirty="0"/>
          </a:p>
          <a:p>
            <a:pPr>
              <a:lnSpc>
                <a:spcPct val="110000"/>
              </a:lnSpc>
            </a:pPr>
            <a:r>
              <a:rPr lang="en-US" altLang="ja-JP" sz="1200" dirty="0"/>
              <a:t>Engineering</a:t>
            </a:r>
            <a:r>
              <a:rPr lang="ja-JP" altLang="en-US" sz="1200" dirty="0"/>
              <a:t>　</a:t>
            </a:r>
            <a:r>
              <a:rPr lang="en-US" altLang="ja-JP" sz="1200" dirty="0"/>
              <a:t>3.49</a:t>
            </a:r>
            <a:r>
              <a:rPr lang="ja-JP" altLang="en-US" sz="1200" dirty="0"/>
              <a:t>％</a:t>
            </a:r>
            <a:endParaRPr lang="en-US" altLang="ja-JP" sz="1200" dirty="0"/>
          </a:p>
          <a:p>
            <a:pPr>
              <a:lnSpc>
                <a:spcPct val="110000"/>
              </a:lnSpc>
            </a:pPr>
            <a:r>
              <a:rPr lang="en-US" altLang="ja-JP" sz="1200" dirty="0"/>
              <a:t>Technology</a:t>
            </a:r>
            <a:r>
              <a:rPr lang="ja-JP" altLang="en-US" sz="1200" dirty="0"/>
              <a:t>　</a:t>
            </a:r>
            <a:r>
              <a:rPr lang="en-US" altLang="ja-JP" sz="1200" dirty="0"/>
              <a:t>6.64</a:t>
            </a:r>
            <a:r>
              <a:rPr lang="ja-JP" altLang="en-US" sz="1200" dirty="0"/>
              <a:t>％</a:t>
            </a:r>
            <a:endParaRPr lang="en-US" altLang="ja-JP" sz="1200" dirty="0"/>
          </a:p>
          <a:p>
            <a:pPr>
              <a:lnSpc>
                <a:spcPct val="110000"/>
              </a:lnSpc>
            </a:pPr>
            <a:r>
              <a:rPr lang="en-US" altLang="ja-JP" sz="1200" dirty="0"/>
              <a:t>Botany</a:t>
            </a:r>
            <a:r>
              <a:rPr lang="ja-JP" altLang="en-US" sz="1200" dirty="0"/>
              <a:t>　</a:t>
            </a:r>
            <a:r>
              <a:rPr lang="en-US" altLang="ja-JP" sz="1200" dirty="0"/>
              <a:t>3.50</a:t>
            </a:r>
            <a:r>
              <a:rPr lang="ja-JP" altLang="en-US" sz="1200" dirty="0"/>
              <a:t>％</a:t>
            </a:r>
            <a:endParaRPr lang="en-US" altLang="ja-JP" sz="1200" dirty="0"/>
          </a:p>
          <a:p>
            <a:pPr>
              <a:lnSpc>
                <a:spcPct val="110000"/>
              </a:lnSpc>
            </a:pPr>
            <a:r>
              <a:rPr lang="en-US" altLang="ja-JP" sz="1200" dirty="0"/>
              <a:t>Health Sciences</a:t>
            </a:r>
            <a:r>
              <a:rPr lang="ja-JP" altLang="en-US" sz="1200" dirty="0"/>
              <a:t>　</a:t>
            </a:r>
            <a:r>
              <a:rPr lang="en-US" altLang="ja-JP" sz="1200" dirty="0"/>
              <a:t>3.21</a:t>
            </a:r>
            <a:r>
              <a:rPr lang="ja-JP" altLang="en-US" sz="1200" dirty="0"/>
              <a:t>％</a:t>
            </a:r>
            <a:endParaRPr lang="en-US" altLang="ja-JP" sz="1200" dirty="0"/>
          </a:p>
          <a:p>
            <a:pPr>
              <a:lnSpc>
                <a:spcPct val="110000"/>
              </a:lnSpc>
            </a:pPr>
            <a:r>
              <a:rPr lang="en-US" altLang="ja-JP" sz="1200" dirty="0"/>
              <a:t>Astronomy</a:t>
            </a:r>
            <a:r>
              <a:rPr lang="ja-JP" altLang="en-US" sz="1200" dirty="0"/>
              <a:t>　</a:t>
            </a:r>
            <a:r>
              <a:rPr lang="en-US" altLang="ja-JP" sz="1200" dirty="0"/>
              <a:t>-2.05</a:t>
            </a:r>
            <a:r>
              <a:rPr lang="ja-JP" altLang="en-US" sz="1200" dirty="0"/>
              <a:t>％　　</a:t>
            </a:r>
            <a:endParaRPr lang="en-US" altLang="ja-JP" sz="1200" dirty="0"/>
          </a:p>
          <a:p>
            <a:pPr>
              <a:lnSpc>
                <a:spcPct val="110000"/>
              </a:lnSpc>
            </a:pPr>
            <a:r>
              <a:rPr lang="en-US" altLang="ja-JP" sz="1200" dirty="0"/>
              <a:t>Math &amp; Computer Science</a:t>
            </a:r>
            <a:r>
              <a:rPr lang="ja-JP" altLang="en-US" sz="1200" dirty="0"/>
              <a:t>　</a:t>
            </a:r>
            <a:r>
              <a:rPr lang="en-US" altLang="ja-JP" sz="1200" dirty="0"/>
              <a:t>3.71</a:t>
            </a:r>
            <a:r>
              <a:rPr lang="ja-JP" altLang="en-US" sz="1200" dirty="0"/>
              <a:t>％</a:t>
            </a:r>
            <a:endParaRPr lang="en-US" altLang="ja-JP" sz="1200" dirty="0"/>
          </a:p>
          <a:p>
            <a:pPr>
              <a:lnSpc>
                <a:spcPct val="110000"/>
              </a:lnSpc>
            </a:pPr>
            <a:r>
              <a:rPr lang="en-US" altLang="ja-JP" sz="1200" dirty="0"/>
              <a:t>Geography</a:t>
            </a:r>
            <a:r>
              <a:rPr lang="ja-JP" altLang="en-US" sz="1200" dirty="0"/>
              <a:t>　</a:t>
            </a:r>
            <a:r>
              <a:rPr lang="en-US" altLang="ja-JP" sz="1200" dirty="0"/>
              <a:t>6.01</a:t>
            </a:r>
            <a:r>
              <a:rPr lang="ja-JP" altLang="en-US" sz="1200" dirty="0"/>
              <a:t>％</a:t>
            </a:r>
          </a:p>
          <a:p>
            <a:pPr>
              <a:lnSpc>
                <a:spcPct val="110000"/>
              </a:lnSpc>
            </a:pPr>
            <a:r>
              <a:rPr lang="en-US" altLang="ja-JP" sz="1200" dirty="0"/>
              <a:t>General Science</a:t>
            </a:r>
            <a:r>
              <a:rPr lang="ja-JP" altLang="en-US" sz="1200" dirty="0"/>
              <a:t>　</a:t>
            </a:r>
            <a:r>
              <a:rPr lang="en-US" altLang="ja-JP" sz="1200" dirty="0"/>
              <a:t>2.77</a:t>
            </a:r>
            <a:r>
              <a:rPr lang="ja-JP" altLang="en-US" sz="1200" dirty="0"/>
              <a:t>％</a:t>
            </a:r>
            <a:endParaRPr lang="en-US" altLang="ja-JP" sz="1200" dirty="0"/>
          </a:p>
          <a:p>
            <a:pPr>
              <a:lnSpc>
                <a:spcPct val="110000"/>
              </a:lnSpc>
            </a:pPr>
            <a:r>
              <a:rPr lang="en-US" altLang="ja-JP" sz="1200" dirty="0"/>
              <a:t>Agriculture</a:t>
            </a:r>
            <a:r>
              <a:rPr lang="ja-JP" altLang="en-US" sz="1200" dirty="0"/>
              <a:t>　</a:t>
            </a:r>
            <a:r>
              <a:rPr lang="en-US" altLang="ja-JP" sz="1200" dirty="0"/>
              <a:t>2.47</a:t>
            </a:r>
            <a:r>
              <a:rPr lang="ja-JP" altLang="en-US" sz="1200" dirty="0"/>
              <a:t>％</a:t>
            </a:r>
            <a:endParaRPr lang="en-US" altLang="ja-JP" sz="1200" dirty="0"/>
          </a:p>
          <a:p>
            <a:pPr>
              <a:lnSpc>
                <a:spcPct val="110000"/>
              </a:lnSpc>
            </a:pPr>
            <a:r>
              <a:rPr lang="en-US" altLang="ja-JP" sz="1200" dirty="0"/>
              <a:t>Geology</a:t>
            </a:r>
            <a:r>
              <a:rPr lang="ja-JP" altLang="en-US" sz="1200" dirty="0"/>
              <a:t>　</a:t>
            </a:r>
            <a:r>
              <a:rPr lang="en-US" altLang="ja-JP" sz="1200" dirty="0"/>
              <a:t>0.79</a:t>
            </a:r>
            <a:r>
              <a:rPr lang="ja-JP" altLang="en-US" sz="1200" dirty="0"/>
              <a:t>％</a:t>
            </a:r>
            <a:endParaRPr lang="en-US" altLang="ja-JP" sz="1200" dirty="0"/>
          </a:p>
        </p:txBody>
      </p:sp>
      <p:sp>
        <p:nvSpPr>
          <p:cNvPr id="11" name="テキスト ボックス 10"/>
          <p:cNvSpPr txBox="1"/>
          <p:nvPr/>
        </p:nvSpPr>
        <p:spPr>
          <a:xfrm>
            <a:off x="8610600" y="5631626"/>
            <a:ext cx="3008876" cy="830997"/>
          </a:xfrm>
          <a:prstGeom prst="rect">
            <a:avLst/>
          </a:prstGeom>
          <a:noFill/>
        </p:spPr>
        <p:txBody>
          <a:bodyPr wrap="square" rtlCol="0">
            <a:spAutoFit/>
          </a:bodyPr>
          <a:lstStyle/>
          <a:p>
            <a:r>
              <a:rPr lang="ja-JP" altLang="en-US" sz="1200" dirty="0">
                <a:latin typeface="+mj-ea"/>
              </a:rPr>
              <a:t>*</a:t>
            </a:r>
            <a:r>
              <a:rPr lang="en-US" altLang="ja-JP" sz="1200" dirty="0">
                <a:latin typeface="+mj-ea"/>
              </a:rPr>
              <a:t>“Library Journal “</a:t>
            </a:r>
            <a:r>
              <a:rPr lang="ja-JP" altLang="en-US" sz="1200" dirty="0">
                <a:latin typeface="+mj-ea"/>
              </a:rPr>
              <a:t>に掲載された</a:t>
            </a:r>
            <a:r>
              <a:rPr lang="en-US" altLang="ja-JP" sz="1200" dirty="0">
                <a:latin typeface="+mj-ea"/>
              </a:rPr>
              <a:t>”Periodicals Price Survey”</a:t>
            </a:r>
            <a:r>
              <a:rPr lang="ja-JP" altLang="en-US" sz="1200" dirty="0">
                <a:latin typeface="+mj-ea"/>
              </a:rPr>
              <a:t>を基に</a:t>
            </a:r>
            <a:r>
              <a:rPr lang="en-US" altLang="ja-JP" sz="1200" dirty="0">
                <a:latin typeface="+mj-ea"/>
              </a:rPr>
              <a:t>JUSTICE</a:t>
            </a:r>
            <a:r>
              <a:rPr lang="ja-JP" altLang="en-US" sz="1200" dirty="0">
                <a:latin typeface="+mj-ea"/>
              </a:rPr>
              <a:t>事務局が作成。</a:t>
            </a:r>
            <a:r>
              <a:rPr lang="ja-JP" altLang="en-US" sz="1200" dirty="0"/>
              <a:t>調査年度によって母数が異なる</a:t>
            </a:r>
            <a:r>
              <a:rPr lang="ja-JP" altLang="en-US" sz="1200" dirty="0">
                <a:latin typeface="+mj-ea"/>
                <a:cs typeface="メイリオ" panose="020B0604030504040204" pitchFamily="50" charset="-128"/>
              </a:rPr>
              <a:t>ため、値は参考値。</a:t>
            </a:r>
            <a:endParaRPr lang="ja-JP" altLang="en-US" sz="1200" dirty="0">
              <a:latin typeface="+mj-ea"/>
            </a:endParaRPr>
          </a:p>
        </p:txBody>
      </p:sp>
      <p:sp>
        <p:nvSpPr>
          <p:cNvPr id="13" name="正方形/長方形 12">
            <a:extLst>
              <a:ext uri="{FF2B5EF4-FFF2-40B4-BE49-F238E27FC236}">
                <a16:creationId xmlns:a16="http://schemas.microsoft.com/office/drawing/2014/main" id="{D367DC72-9458-BB57-6E29-2520F99EC942}"/>
              </a:ext>
            </a:extLst>
          </p:cNvPr>
          <p:cNvSpPr/>
          <p:nvPr/>
        </p:nvSpPr>
        <p:spPr>
          <a:xfrm>
            <a:off x="2933494" y="1216880"/>
            <a:ext cx="620657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ja-JP" altLang="en-US" sz="2400" b="1" spc="600" dirty="0"/>
              <a:t>雑誌原価の上昇</a:t>
            </a:r>
          </a:p>
        </p:txBody>
      </p:sp>
      <p:graphicFrame>
        <p:nvGraphicFramePr>
          <p:cNvPr id="5" name="グラフ 4">
            <a:extLst>
              <a:ext uri="{FF2B5EF4-FFF2-40B4-BE49-F238E27FC236}">
                <a16:creationId xmlns:a16="http://schemas.microsoft.com/office/drawing/2014/main" id="{00000000-0008-0000-0000-000002000000}"/>
              </a:ext>
            </a:extLst>
          </p:cNvPr>
          <p:cNvGraphicFramePr>
            <a:graphicFrameLocks noChangeAspect="1"/>
          </p:cNvGraphicFramePr>
          <p:nvPr/>
        </p:nvGraphicFramePr>
        <p:xfrm>
          <a:off x="1057478" y="2488761"/>
          <a:ext cx="7444667" cy="4156736"/>
        </p:xfrm>
        <a:graphic>
          <a:graphicData uri="http://schemas.openxmlformats.org/drawingml/2006/chart">
            <c:chart xmlns:c="http://schemas.openxmlformats.org/drawingml/2006/chart" xmlns:r="http://schemas.openxmlformats.org/officeDocument/2006/relationships" r:id="rId3"/>
          </a:graphicData>
        </a:graphic>
      </p:graphicFrame>
      <p:sp useBgFill="1">
        <p:nvSpPr>
          <p:cNvPr id="9" name="テキスト ボックス 8"/>
          <p:cNvSpPr txBox="1"/>
          <p:nvPr/>
        </p:nvSpPr>
        <p:spPr>
          <a:xfrm>
            <a:off x="2028849" y="2953093"/>
            <a:ext cx="1809289" cy="532903"/>
          </a:xfrm>
          <a:prstGeom prst="rect">
            <a:avLst/>
          </a:prstGeom>
          <a:ln w="19050">
            <a:solidFill>
              <a:schemeClr val="tx1"/>
            </a:solidFill>
          </a:ln>
        </p:spPr>
        <p:txBody>
          <a:bodyPr wrap="square" rtlCol="0">
            <a:spAutoFit/>
          </a:bodyPr>
          <a:lstStyle/>
          <a:p>
            <a:pPr algn="ctr">
              <a:lnSpc>
                <a:spcPct val="110000"/>
              </a:lnSpc>
            </a:pPr>
            <a:r>
              <a:rPr kumimoji="1" lang="ja-JP" altLang="en-US" sz="1400" b="1" dirty="0"/>
              <a:t>自然科学分野平均</a:t>
            </a:r>
            <a:endParaRPr kumimoji="1" lang="en-US" altLang="ja-JP" sz="1400" b="1" dirty="0"/>
          </a:p>
          <a:p>
            <a:pPr algn="ctr">
              <a:lnSpc>
                <a:spcPct val="110000"/>
              </a:lnSpc>
            </a:pPr>
            <a:r>
              <a:rPr lang="en-US" altLang="ja-JP" sz="1400" b="1" dirty="0"/>
              <a:t>3.75</a:t>
            </a:r>
            <a:r>
              <a:rPr lang="ja-JP" altLang="en-US" sz="1400" b="1" dirty="0"/>
              <a:t>％（</a:t>
            </a:r>
            <a:r>
              <a:rPr lang="en-US" altLang="ja-JP" sz="1400" b="1" dirty="0"/>
              <a:t>13</a:t>
            </a:r>
            <a:r>
              <a:rPr lang="ja-JP" altLang="en-US" sz="1400" b="1" dirty="0"/>
              <a:t>年間）</a:t>
            </a:r>
            <a:endParaRPr kumimoji="1" lang="ja-JP" altLang="en-US" sz="1400" b="1" dirty="0"/>
          </a:p>
        </p:txBody>
      </p:sp>
      <p:sp>
        <p:nvSpPr>
          <p:cNvPr id="10" name="正方形/長方形 9">
            <a:extLst>
              <a:ext uri="{FF2B5EF4-FFF2-40B4-BE49-F238E27FC236}">
                <a16:creationId xmlns:a16="http://schemas.microsoft.com/office/drawing/2014/main" id="{458596B9-00BE-54C3-676A-31EC781CA065}"/>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3319127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j-ea"/>
              </a:rPr>
              <a:t>1-2. </a:t>
            </a:r>
            <a:r>
              <a:rPr lang="ja-JP" altLang="en-US" dirty="0">
                <a:latin typeface="+mj-ea"/>
              </a:rPr>
              <a:t>電子ジャーナルの価格高騰</a:t>
            </a:r>
            <a:endParaRPr kumimoji="1" lang="ja-JP" altLang="en-US" dirty="0"/>
          </a:p>
        </p:txBody>
      </p:sp>
      <p:sp>
        <p:nvSpPr>
          <p:cNvPr id="6" name="テキスト プレースホルダー 5"/>
          <p:cNvSpPr>
            <a:spLocks noGrp="1"/>
          </p:cNvSpPr>
          <p:nvPr>
            <p:ph type="body" sz="quarter" idx="13"/>
          </p:nvPr>
        </p:nvSpPr>
        <p:spPr/>
        <p:txBody>
          <a:bodyPr>
            <a:noAutofit/>
          </a:bodyPr>
          <a:lstStyle/>
          <a:p>
            <a:r>
              <a:rPr lang="en-US" altLang="ja-JP" dirty="0">
                <a:latin typeface="+mj-ea"/>
              </a:rPr>
              <a:t>1. </a:t>
            </a:r>
            <a:r>
              <a:rPr lang="ja-JP" altLang="en-US" dirty="0">
                <a:latin typeface="+mj-ea"/>
              </a:rPr>
              <a:t>学術雑誌の特殊性</a:t>
            </a:r>
          </a:p>
          <a:p>
            <a:endParaRPr kumimoji="1" lang="ja-JP" altLang="en-US" dirty="0"/>
          </a:p>
        </p:txBody>
      </p:sp>
      <p:sp>
        <p:nvSpPr>
          <p:cNvPr id="8" name="テキスト ボックス 7"/>
          <p:cNvSpPr txBox="1"/>
          <p:nvPr/>
        </p:nvSpPr>
        <p:spPr>
          <a:xfrm>
            <a:off x="1061611" y="1734432"/>
            <a:ext cx="4538163" cy="338554"/>
          </a:xfrm>
          <a:prstGeom prst="rect">
            <a:avLst/>
          </a:prstGeom>
          <a:noFill/>
        </p:spPr>
        <p:txBody>
          <a:bodyPr wrap="square" rtlCol="0">
            <a:spAutoFit/>
          </a:bodyPr>
          <a:lstStyle/>
          <a:p>
            <a:r>
              <a:rPr lang="ja-JP" altLang="en-US" sz="1600" dirty="0">
                <a:latin typeface="+mn-ea"/>
              </a:rPr>
              <a:t>人文社会</a:t>
            </a:r>
            <a:r>
              <a:rPr lang="ja-JP" altLang="ja-JP" sz="1600" dirty="0">
                <a:latin typeface="+mn-ea"/>
              </a:rPr>
              <a:t>科学系の学術雑誌（</a:t>
            </a:r>
            <a:r>
              <a:rPr lang="ja-JP" altLang="en-US" sz="1600" dirty="0">
                <a:latin typeface="+mn-ea"/>
              </a:rPr>
              <a:t>電子</a:t>
            </a:r>
            <a:r>
              <a:rPr lang="ja-JP" altLang="ja-JP" sz="1600" dirty="0">
                <a:latin typeface="+mn-ea"/>
              </a:rPr>
              <a:t>）の価格推移</a:t>
            </a:r>
            <a:endParaRPr lang="en-US" altLang="ja-JP" sz="1600" dirty="0">
              <a:latin typeface="+mn-ea"/>
            </a:endParaRPr>
          </a:p>
        </p:txBody>
      </p:sp>
      <p:sp>
        <p:nvSpPr>
          <p:cNvPr id="4" name="テキスト ボックス 3"/>
          <p:cNvSpPr txBox="1"/>
          <p:nvPr/>
        </p:nvSpPr>
        <p:spPr>
          <a:xfrm>
            <a:off x="8771434" y="1903709"/>
            <a:ext cx="2952000" cy="3720121"/>
          </a:xfrm>
          <a:prstGeom prst="rect">
            <a:avLst/>
          </a:prstGeom>
          <a:noFill/>
        </p:spPr>
        <p:txBody>
          <a:bodyPr wrap="square" rtlCol="0">
            <a:spAutoFit/>
          </a:bodyPr>
          <a:lstStyle/>
          <a:p>
            <a:pPr>
              <a:lnSpc>
                <a:spcPct val="110000"/>
              </a:lnSpc>
            </a:pPr>
            <a:r>
              <a:rPr lang="ja-JP" altLang="en-US" sz="1200" b="1" dirty="0"/>
              <a:t>毎年の平均値上げ率</a:t>
            </a:r>
            <a:endParaRPr lang="en-US" altLang="ja-JP" sz="1200" b="1" dirty="0"/>
          </a:p>
          <a:p>
            <a:pPr>
              <a:lnSpc>
                <a:spcPct val="110000"/>
              </a:lnSpc>
            </a:pPr>
            <a:r>
              <a:rPr lang="en-US" altLang="ja-JP" sz="1200" dirty="0"/>
              <a:t>Business &amp; Economics</a:t>
            </a:r>
            <a:r>
              <a:rPr lang="ja-JP" altLang="en-US" sz="1200" dirty="0"/>
              <a:t>　</a:t>
            </a:r>
            <a:r>
              <a:rPr lang="en-US" altLang="ja-JP" sz="1200" dirty="0"/>
              <a:t>9.42%</a:t>
            </a:r>
          </a:p>
          <a:p>
            <a:pPr>
              <a:lnSpc>
                <a:spcPct val="110000"/>
              </a:lnSpc>
            </a:pPr>
            <a:r>
              <a:rPr lang="en-US" altLang="ja-JP" sz="1200" dirty="0"/>
              <a:t>Military &amp; Naval Science</a:t>
            </a:r>
            <a:r>
              <a:rPr lang="ja-JP" altLang="en-US" sz="1200" dirty="0"/>
              <a:t>　</a:t>
            </a:r>
            <a:r>
              <a:rPr lang="en-US" altLang="ja-JP" sz="1200" dirty="0"/>
              <a:t>4.71</a:t>
            </a:r>
            <a:r>
              <a:rPr lang="ja-JP" altLang="en-US" sz="1200" dirty="0"/>
              <a:t>％</a:t>
            </a:r>
            <a:endParaRPr lang="en-US" altLang="ja-JP" sz="1200" dirty="0"/>
          </a:p>
          <a:p>
            <a:pPr>
              <a:lnSpc>
                <a:spcPct val="110000"/>
              </a:lnSpc>
            </a:pPr>
            <a:r>
              <a:rPr lang="en-US" altLang="ja-JP" sz="1200" dirty="0"/>
              <a:t>Education</a:t>
            </a:r>
            <a:r>
              <a:rPr lang="ja-JP" altLang="en-US" sz="1200" dirty="0"/>
              <a:t>　</a:t>
            </a:r>
            <a:r>
              <a:rPr lang="en-US" altLang="ja-JP" sz="1200" dirty="0"/>
              <a:t>6.16</a:t>
            </a:r>
            <a:r>
              <a:rPr lang="ja-JP" altLang="en-US" sz="1200" dirty="0"/>
              <a:t>％</a:t>
            </a:r>
            <a:endParaRPr lang="en-US" altLang="ja-JP" sz="1200" dirty="0"/>
          </a:p>
          <a:p>
            <a:pPr>
              <a:lnSpc>
                <a:spcPct val="110000"/>
              </a:lnSpc>
            </a:pPr>
            <a:r>
              <a:rPr lang="en-US" altLang="ja-JP" sz="1200" dirty="0"/>
              <a:t>Psychology</a:t>
            </a:r>
            <a:r>
              <a:rPr lang="ja-JP" altLang="en-US" sz="1200" dirty="0"/>
              <a:t>　</a:t>
            </a:r>
            <a:r>
              <a:rPr lang="en-US" altLang="ja-JP" sz="1200" dirty="0"/>
              <a:t>4.26</a:t>
            </a:r>
            <a:r>
              <a:rPr lang="ja-JP" altLang="en-US" sz="1200" dirty="0"/>
              <a:t>％</a:t>
            </a:r>
            <a:endParaRPr lang="en-US" altLang="ja-JP" sz="1200" dirty="0"/>
          </a:p>
          <a:p>
            <a:pPr>
              <a:lnSpc>
                <a:spcPct val="110000"/>
              </a:lnSpc>
            </a:pPr>
            <a:r>
              <a:rPr lang="en-US" altLang="ja-JP" sz="1200" dirty="0"/>
              <a:t>Sociology</a:t>
            </a:r>
            <a:r>
              <a:rPr lang="ja-JP" altLang="en-US" sz="1200" dirty="0"/>
              <a:t>　</a:t>
            </a:r>
            <a:r>
              <a:rPr lang="en-US" altLang="ja-JP" sz="1200" dirty="0"/>
              <a:t>4.90</a:t>
            </a:r>
            <a:r>
              <a:rPr lang="ja-JP" altLang="en-US" sz="1200" dirty="0"/>
              <a:t>％</a:t>
            </a:r>
            <a:endParaRPr lang="en-US" altLang="ja-JP" sz="1200" dirty="0"/>
          </a:p>
          <a:p>
            <a:pPr>
              <a:lnSpc>
                <a:spcPct val="110000"/>
              </a:lnSpc>
            </a:pPr>
            <a:r>
              <a:rPr lang="en-US" altLang="ja-JP" sz="1200" dirty="0"/>
              <a:t>Social Sciences</a:t>
            </a:r>
            <a:r>
              <a:rPr lang="ja-JP" altLang="en-US" sz="1200" dirty="0"/>
              <a:t>　</a:t>
            </a:r>
            <a:r>
              <a:rPr lang="en-US" altLang="ja-JP" sz="1200" dirty="0"/>
              <a:t>3.78</a:t>
            </a:r>
            <a:r>
              <a:rPr lang="ja-JP" altLang="en-US" sz="1200" dirty="0"/>
              <a:t>％</a:t>
            </a:r>
            <a:endParaRPr lang="en-US" altLang="ja-JP" sz="1200" dirty="0"/>
          </a:p>
          <a:p>
            <a:pPr>
              <a:lnSpc>
                <a:spcPct val="110000"/>
              </a:lnSpc>
            </a:pPr>
            <a:r>
              <a:rPr lang="en-US" altLang="ja-JP" sz="1200" dirty="0"/>
              <a:t>Political Science</a:t>
            </a:r>
            <a:r>
              <a:rPr lang="ja-JP" altLang="en-US" sz="1200" dirty="0"/>
              <a:t>　</a:t>
            </a:r>
            <a:r>
              <a:rPr lang="en-US" altLang="ja-JP" sz="1200" dirty="0"/>
              <a:t>4.95</a:t>
            </a:r>
            <a:r>
              <a:rPr lang="ja-JP" altLang="en-US" sz="1200" dirty="0"/>
              <a:t>％</a:t>
            </a:r>
            <a:endParaRPr lang="en-US" altLang="ja-JP" sz="1200" dirty="0"/>
          </a:p>
          <a:p>
            <a:pPr>
              <a:lnSpc>
                <a:spcPct val="110000"/>
              </a:lnSpc>
            </a:pPr>
            <a:r>
              <a:rPr lang="en-US" altLang="ja-JP" sz="1200" dirty="0"/>
              <a:t>Recreation</a:t>
            </a:r>
            <a:r>
              <a:rPr lang="ja-JP" altLang="en-US" sz="1200" dirty="0"/>
              <a:t>　</a:t>
            </a:r>
            <a:r>
              <a:rPr lang="en-US" altLang="ja-JP" sz="1200" dirty="0"/>
              <a:t>6.02</a:t>
            </a:r>
            <a:r>
              <a:rPr lang="ja-JP" altLang="en-US" sz="1200" dirty="0"/>
              <a:t>％</a:t>
            </a:r>
            <a:endParaRPr lang="en-US" altLang="ja-JP" sz="1200" dirty="0"/>
          </a:p>
          <a:p>
            <a:pPr>
              <a:lnSpc>
                <a:spcPct val="110000"/>
              </a:lnSpc>
            </a:pPr>
            <a:r>
              <a:rPr lang="en-US" altLang="ja-JP" sz="1200" dirty="0"/>
              <a:t>Library Science</a:t>
            </a:r>
            <a:r>
              <a:rPr lang="ja-JP" altLang="en-US" sz="1200" dirty="0"/>
              <a:t>　</a:t>
            </a:r>
            <a:r>
              <a:rPr lang="en-US" altLang="ja-JP" sz="1200" dirty="0"/>
              <a:t>3.92</a:t>
            </a:r>
            <a:r>
              <a:rPr lang="ja-JP" altLang="en-US" sz="1200" dirty="0"/>
              <a:t>％</a:t>
            </a:r>
            <a:endParaRPr lang="en-US" altLang="ja-JP" sz="1200" dirty="0"/>
          </a:p>
          <a:p>
            <a:pPr>
              <a:lnSpc>
                <a:spcPct val="110000"/>
              </a:lnSpc>
            </a:pPr>
            <a:r>
              <a:rPr lang="en-US" altLang="ja-JP" sz="1200" dirty="0"/>
              <a:t>Anthropology</a:t>
            </a:r>
            <a:r>
              <a:rPr lang="ja-JP" altLang="en-US" sz="1200" dirty="0"/>
              <a:t>　</a:t>
            </a:r>
            <a:r>
              <a:rPr lang="en-US" altLang="ja-JP" sz="1200" dirty="0"/>
              <a:t>1.49</a:t>
            </a:r>
            <a:r>
              <a:rPr lang="ja-JP" altLang="en-US" sz="1200" dirty="0"/>
              <a:t>％</a:t>
            </a:r>
            <a:endParaRPr lang="en-US" altLang="ja-JP" sz="1200" dirty="0"/>
          </a:p>
          <a:p>
            <a:pPr>
              <a:lnSpc>
                <a:spcPct val="110000"/>
              </a:lnSpc>
            </a:pPr>
            <a:r>
              <a:rPr lang="en-US" altLang="ja-JP" sz="1200" dirty="0"/>
              <a:t>Law</a:t>
            </a:r>
            <a:r>
              <a:rPr lang="ja-JP" altLang="en-US" sz="1200" dirty="0"/>
              <a:t>　</a:t>
            </a:r>
            <a:r>
              <a:rPr lang="en-US" altLang="ja-JP" sz="1200" dirty="0"/>
              <a:t>0.33</a:t>
            </a:r>
            <a:r>
              <a:rPr lang="ja-JP" altLang="en-US" sz="1200" dirty="0"/>
              <a:t>％</a:t>
            </a:r>
            <a:endParaRPr lang="en-US" altLang="ja-JP" sz="1200" dirty="0"/>
          </a:p>
          <a:p>
            <a:pPr>
              <a:lnSpc>
                <a:spcPct val="110000"/>
              </a:lnSpc>
            </a:pPr>
            <a:r>
              <a:rPr lang="en-US" altLang="ja-JP" sz="1200" dirty="0"/>
              <a:t>Arts &amp; Architecture</a:t>
            </a:r>
            <a:r>
              <a:rPr lang="ja-JP" altLang="en-US" sz="1200" dirty="0"/>
              <a:t>　</a:t>
            </a:r>
            <a:r>
              <a:rPr lang="en-US" altLang="ja-JP" sz="1200" dirty="0"/>
              <a:t>1.18</a:t>
            </a:r>
            <a:r>
              <a:rPr lang="ja-JP" altLang="en-US" sz="1200" dirty="0"/>
              <a:t>％</a:t>
            </a:r>
            <a:endParaRPr lang="en-US" altLang="ja-JP" sz="1200" dirty="0"/>
          </a:p>
          <a:p>
            <a:pPr>
              <a:lnSpc>
                <a:spcPct val="110000"/>
              </a:lnSpc>
            </a:pPr>
            <a:r>
              <a:rPr lang="en-US" altLang="ja-JP" sz="1200" dirty="0"/>
              <a:t>History</a:t>
            </a:r>
            <a:r>
              <a:rPr lang="ja-JP" altLang="en-US" sz="1200" dirty="0"/>
              <a:t>　</a:t>
            </a:r>
            <a:r>
              <a:rPr lang="en-US" altLang="ja-JP" sz="1200" dirty="0"/>
              <a:t>3.78</a:t>
            </a:r>
            <a:r>
              <a:rPr lang="ja-JP" altLang="en-US" sz="1200" dirty="0"/>
              <a:t>％</a:t>
            </a:r>
            <a:endParaRPr lang="en-US" altLang="ja-JP" sz="1200" dirty="0"/>
          </a:p>
          <a:p>
            <a:pPr>
              <a:lnSpc>
                <a:spcPct val="110000"/>
              </a:lnSpc>
            </a:pPr>
            <a:r>
              <a:rPr lang="en-US" altLang="ja-JP" sz="1200" dirty="0"/>
              <a:t>General Works</a:t>
            </a:r>
            <a:r>
              <a:rPr lang="ja-JP" altLang="en-US" sz="1200" dirty="0"/>
              <a:t>　</a:t>
            </a:r>
            <a:r>
              <a:rPr lang="en-US" altLang="ja-JP" sz="1200" dirty="0"/>
              <a:t>-4.31</a:t>
            </a:r>
            <a:r>
              <a:rPr lang="ja-JP" altLang="en-US" sz="1200" dirty="0"/>
              <a:t>％</a:t>
            </a:r>
            <a:endParaRPr lang="en-US" altLang="ja-JP" sz="1200" dirty="0"/>
          </a:p>
          <a:p>
            <a:pPr>
              <a:lnSpc>
                <a:spcPct val="110000"/>
              </a:lnSpc>
            </a:pPr>
            <a:r>
              <a:rPr lang="en-US" altLang="ja-JP" sz="1200" dirty="0"/>
              <a:t>Philosophy &amp; Religion</a:t>
            </a:r>
            <a:r>
              <a:rPr lang="ja-JP" altLang="en-US" sz="1200" dirty="0"/>
              <a:t>　</a:t>
            </a:r>
            <a:r>
              <a:rPr lang="en-US" altLang="ja-JP" sz="1200" dirty="0"/>
              <a:t>1.91</a:t>
            </a:r>
            <a:r>
              <a:rPr lang="ja-JP" altLang="en-US" sz="1200" dirty="0"/>
              <a:t>％</a:t>
            </a:r>
            <a:endParaRPr lang="en-US" altLang="ja-JP" sz="1200" dirty="0"/>
          </a:p>
          <a:p>
            <a:pPr>
              <a:lnSpc>
                <a:spcPct val="110000"/>
              </a:lnSpc>
            </a:pPr>
            <a:r>
              <a:rPr lang="en-US" altLang="ja-JP" sz="1200" dirty="0"/>
              <a:t>Language &amp; Literature</a:t>
            </a:r>
            <a:r>
              <a:rPr lang="ja-JP" altLang="en-US" sz="1200" dirty="0"/>
              <a:t>　</a:t>
            </a:r>
            <a:r>
              <a:rPr lang="en-US" altLang="ja-JP" sz="1200" dirty="0"/>
              <a:t>2.82</a:t>
            </a:r>
            <a:r>
              <a:rPr lang="ja-JP" altLang="en-US" sz="1200" dirty="0"/>
              <a:t>％</a:t>
            </a:r>
            <a:endParaRPr lang="en-US" altLang="ja-JP" sz="1200" dirty="0"/>
          </a:p>
          <a:p>
            <a:pPr>
              <a:lnSpc>
                <a:spcPct val="110000"/>
              </a:lnSpc>
            </a:pPr>
            <a:r>
              <a:rPr lang="en-US" altLang="ja-JP" sz="1200" dirty="0"/>
              <a:t>Music</a:t>
            </a:r>
            <a:r>
              <a:rPr lang="ja-JP" altLang="en-US" sz="1200" dirty="0"/>
              <a:t>　</a:t>
            </a:r>
            <a:r>
              <a:rPr lang="en-US" altLang="ja-JP" sz="1200" dirty="0"/>
              <a:t>2.65</a:t>
            </a:r>
            <a:r>
              <a:rPr lang="ja-JP" altLang="en-US" sz="1200" dirty="0"/>
              <a:t>％</a:t>
            </a:r>
            <a:endParaRPr lang="en-US" altLang="ja-JP" sz="1200" dirty="0"/>
          </a:p>
        </p:txBody>
      </p:sp>
      <p:sp>
        <p:nvSpPr>
          <p:cNvPr id="3" name="正方形/長方形 2"/>
          <p:cNvSpPr/>
          <p:nvPr/>
        </p:nvSpPr>
        <p:spPr>
          <a:xfrm>
            <a:off x="8771434" y="5637216"/>
            <a:ext cx="2952000" cy="830997"/>
          </a:xfrm>
          <a:prstGeom prst="rect">
            <a:avLst/>
          </a:prstGeom>
        </p:spPr>
        <p:txBody>
          <a:bodyPr wrap="square">
            <a:spAutoFit/>
          </a:bodyPr>
          <a:lstStyle/>
          <a:p>
            <a:r>
              <a:rPr lang="ja-JP" altLang="en-US" sz="1200" dirty="0">
                <a:latin typeface="+mj-ea"/>
              </a:rPr>
              <a:t>*</a:t>
            </a:r>
            <a:r>
              <a:rPr lang="en-US" altLang="ja-JP" sz="1200" dirty="0">
                <a:latin typeface="+mj-ea"/>
              </a:rPr>
              <a:t>“Library Journal “</a:t>
            </a:r>
            <a:r>
              <a:rPr lang="ja-JP" altLang="en-US" sz="1200" dirty="0">
                <a:latin typeface="+mj-ea"/>
              </a:rPr>
              <a:t>に掲載された</a:t>
            </a:r>
            <a:r>
              <a:rPr lang="en-US" altLang="ja-JP" sz="1200" dirty="0">
                <a:latin typeface="+mj-ea"/>
              </a:rPr>
              <a:t>”Periodicals Price Survey”</a:t>
            </a:r>
            <a:r>
              <a:rPr lang="ja-JP" altLang="en-US" sz="1200" dirty="0">
                <a:latin typeface="+mj-ea"/>
              </a:rPr>
              <a:t>を基に</a:t>
            </a:r>
            <a:r>
              <a:rPr lang="en-US" altLang="ja-JP" sz="1200" dirty="0">
                <a:latin typeface="+mj-ea"/>
              </a:rPr>
              <a:t>JUSTICE</a:t>
            </a:r>
            <a:r>
              <a:rPr lang="ja-JP" altLang="en-US" sz="1200" dirty="0">
                <a:latin typeface="+mj-ea"/>
              </a:rPr>
              <a:t>事務局が作成。</a:t>
            </a:r>
            <a:r>
              <a:rPr lang="ja-JP" altLang="en-US" sz="1200" dirty="0"/>
              <a:t>調査年度によって母数が異なる</a:t>
            </a:r>
            <a:r>
              <a:rPr lang="ja-JP" altLang="en-US" sz="1200" dirty="0">
                <a:latin typeface="+mj-ea"/>
                <a:cs typeface="メイリオ" panose="020B0604030504040204" pitchFamily="50" charset="-128"/>
              </a:rPr>
              <a:t>ため、値は参考値。</a:t>
            </a:r>
            <a:endParaRPr lang="ja-JP" altLang="en-US" sz="1200" dirty="0">
              <a:latin typeface="+mj-ea"/>
            </a:endParaRPr>
          </a:p>
        </p:txBody>
      </p:sp>
      <p:sp>
        <p:nvSpPr>
          <p:cNvPr id="9" name="正方形/長方形 8">
            <a:extLst>
              <a:ext uri="{FF2B5EF4-FFF2-40B4-BE49-F238E27FC236}">
                <a16:creationId xmlns:a16="http://schemas.microsoft.com/office/drawing/2014/main" id="{D367DC72-9458-BB57-6E29-2520F99EC942}"/>
              </a:ext>
            </a:extLst>
          </p:cNvPr>
          <p:cNvSpPr/>
          <p:nvPr/>
        </p:nvSpPr>
        <p:spPr>
          <a:xfrm>
            <a:off x="2996865" y="1216880"/>
            <a:ext cx="620657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ja-JP" altLang="en-US" sz="2400" b="1" spc="600" dirty="0"/>
              <a:t>雑誌原価の上昇</a:t>
            </a:r>
          </a:p>
        </p:txBody>
      </p:sp>
      <p:graphicFrame>
        <p:nvGraphicFramePr>
          <p:cNvPr id="5" name="グラフ 4">
            <a:extLst>
              <a:ext uri="{FF2B5EF4-FFF2-40B4-BE49-F238E27FC236}">
                <a16:creationId xmlns:a16="http://schemas.microsoft.com/office/drawing/2014/main" id="{00000000-0008-0000-0100-000002000000}"/>
              </a:ext>
            </a:extLst>
          </p:cNvPr>
          <p:cNvGraphicFramePr>
            <a:graphicFrameLocks/>
          </p:cNvGraphicFramePr>
          <p:nvPr/>
        </p:nvGraphicFramePr>
        <p:xfrm>
          <a:off x="1061610" y="2072986"/>
          <a:ext cx="7628189" cy="4582791"/>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1">
            <a:extLst>
              <a:ext uri="{FF2B5EF4-FFF2-40B4-BE49-F238E27FC236}">
                <a16:creationId xmlns:a16="http://schemas.microsoft.com/office/drawing/2014/main" id="{8B0B6D2D-6E0D-69E6-90F8-B0A1BEFAD3CA}"/>
              </a:ext>
            </a:extLst>
          </p:cNvPr>
          <p:cNvSpPr txBox="1"/>
          <p:nvPr/>
        </p:nvSpPr>
        <p:spPr>
          <a:xfrm>
            <a:off x="1958662" y="2759269"/>
            <a:ext cx="2076405" cy="532903"/>
          </a:xfrm>
          <a:prstGeom prst="rect">
            <a:avLst/>
          </a:prstGeom>
          <a:solidFill>
            <a:schemeClr val="bg1"/>
          </a:solidFill>
          <a:ln w="19050">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10000"/>
              </a:lnSpc>
            </a:pPr>
            <a:r>
              <a:rPr kumimoji="1" lang="ja-JP" altLang="en-US" sz="1400" b="1" dirty="0"/>
              <a:t>人文社会科学分野平均</a:t>
            </a:r>
            <a:endParaRPr kumimoji="1" lang="en-US" altLang="ja-JP" sz="1400" b="1" dirty="0"/>
          </a:p>
          <a:p>
            <a:pPr algn="ctr">
              <a:lnSpc>
                <a:spcPct val="110000"/>
              </a:lnSpc>
            </a:pPr>
            <a:r>
              <a:rPr lang="en-US" altLang="ja-JP" sz="1400" b="1" dirty="0"/>
              <a:t>4.28</a:t>
            </a:r>
            <a:r>
              <a:rPr lang="ja-JP" altLang="en-US" sz="1400" b="1" dirty="0"/>
              <a:t>％（</a:t>
            </a:r>
            <a:r>
              <a:rPr lang="en-US" altLang="ja-JP" sz="1400" b="1" dirty="0"/>
              <a:t>13</a:t>
            </a:r>
            <a:r>
              <a:rPr lang="ja-JP" altLang="en-US" sz="1400" b="1" dirty="0"/>
              <a:t>年間）</a:t>
            </a:r>
            <a:endParaRPr kumimoji="1" lang="ja-JP" altLang="en-US" sz="1400" b="1" dirty="0"/>
          </a:p>
        </p:txBody>
      </p:sp>
      <p:sp>
        <p:nvSpPr>
          <p:cNvPr id="12" name="正方形/長方形 11">
            <a:extLst>
              <a:ext uri="{FF2B5EF4-FFF2-40B4-BE49-F238E27FC236}">
                <a16:creationId xmlns:a16="http://schemas.microsoft.com/office/drawing/2014/main" id="{72A37984-1650-830A-C69A-68EE02095CEE}"/>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2426731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0F33A7-2E34-42E2-AEE6-119D84325913}"/>
              </a:ext>
            </a:extLst>
          </p:cNvPr>
          <p:cNvSpPr>
            <a:spLocks noGrp="1"/>
          </p:cNvSpPr>
          <p:nvPr>
            <p:ph type="title"/>
          </p:nvPr>
        </p:nvSpPr>
        <p:spPr/>
        <p:txBody>
          <a:bodyPr/>
          <a:lstStyle/>
          <a:p>
            <a:r>
              <a:rPr lang="en-US" altLang="ja-JP" sz="3200" dirty="0">
                <a:latin typeface="+mj-ea"/>
              </a:rPr>
              <a:t>1-2. </a:t>
            </a:r>
            <a:r>
              <a:rPr lang="ja-JP" altLang="en-US" sz="3200" dirty="0">
                <a:latin typeface="+mj-ea"/>
              </a:rPr>
              <a:t>電子ジャーナルの価格高騰</a:t>
            </a:r>
            <a:endParaRPr kumimoji="1" lang="ja-JP" altLang="en-US" dirty="0"/>
          </a:p>
        </p:txBody>
      </p:sp>
      <p:sp>
        <p:nvSpPr>
          <p:cNvPr id="3" name="コンテンツ プレースホルダー 2">
            <a:extLst>
              <a:ext uri="{FF2B5EF4-FFF2-40B4-BE49-F238E27FC236}">
                <a16:creationId xmlns:a16="http://schemas.microsoft.com/office/drawing/2014/main" id="{51145210-0799-48B2-A314-057385BB9DEF}"/>
              </a:ext>
            </a:extLst>
          </p:cNvPr>
          <p:cNvSpPr>
            <a:spLocks noGrp="1"/>
          </p:cNvSpPr>
          <p:nvPr>
            <p:ph sz="half" idx="1"/>
          </p:nvPr>
        </p:nvSpPr>
        <p:spPr>
          <a:xfrm>
            <a:off x="1060450" y="1674080"/>
            <a:ext cx="5362652" cy="4981697"/>
          </a:xfrm>
        </p:spPr>
        <p:txBody>
          <a:bodyPr>
            <a:normAutofit/>
          </a:bodyPr>
          <a:lstStyle/>
          <a:p>
            <a:r>
              <a:rPr kumimoji="1" lang="ja-JP" altLang="en-US" b="1" dirty="0"/>
              <a:t>商品としての特殊性</a:t>
            </a:r>
            <a:endParaRPr kumimoji="1" lang="en-US" altLang="ja-JP" b="1" dirty="0"/>
          </a:p>
          <a:p>
            <a:pPr marL="0" indent="0">
              <a:buNone/>
            </a:pPr>
            <a:r>
              <a:rPr kumimoji="1" lang="ja-JP" altLang="en-US" sz="2000" dirty="0"/>
              <a:t>他の論文では代替することができない。           同業他社と値下げ競争をする必要がない。</a:t>
            </a:r>
          </a:p>
          <a:p>
            <a:r>
              <a:rPr kumimoji="1" lang="ja-JP" altLang="en-US" b="1" dirty="0"/>
              <a:t>論文数の増加によるコスト増</a:t>
            </a:r>
            <a:endParaRPr lang="en-US" altLang="ja-JP" b="1" dirty="0"/>
          </a:p>
          <a:p>
            <a:pPr marL="0" indent="0">
              <a:buNone/>
            </a:pPr>
            <a:r>
              <a:rPr kumimoji="1" lang="ja-JP" altLang="en-US" sz="2000" dirty="0"/>
              <a:t>研究者の増加、競争の激化→論文数が増加→査読や編集にかかる費用が増大→雑誌価格が上昇。</a:t>
            </a:r>
            <a:endParaRPr kumimoji="1" lang="en-US" altLang="ja-JP" sz="2000" dirty="0"/>
          </a:p>
          <a:p>
            <a:r>
              <a:rPr lang="ja-JP" altLang="en-US" b="1" dirty="0"/>
              <a:t>商業出版社の市場寡占</a:t>
            </a:r>
            <a:endParaRPr lang="en-US" altLang="ja-JP" b="1" dirty="0"/>
          </a:p>
          <a:p>
            <a:pPr marL="0" indent="0">
              <a:buNone/>
            </a:pPr>
            <a:r>
              <a:rPr lang="ja-JP" altLang="en-US" sz="2000" dirty="0"/>
              <a:t>買収に伴い大幅な価格上昇が起こる。また、出版社に有利な契約条件が設定され価格上昇に対抗する手段が取れなくなる。</a:t>
            </a:r>
          </a:p>
          <a:p>
            <a:pPr marL="0" indent="0">
              <a:buNone/>
            </a:pPr>
            <a:endParaRPr kumimoji="1" lang="en-US" altLang="ja-JP" sz="2000" dirty="0"/>
          </a:p>
          <a:p>
            <a:pPr marL="0" indent="0">
              <a:buNone/>
            </a:pPr>
            <a:endParaRPr kumimoji="1" lang="ja-JP" altLang="en-US" sz="2000" dirty="0"/>
          </a:p>
          <a:p>
            <a:endParaRPr kumimoji="1" lang="ja-JP" altLang="en-US" dirty="0"/>
          </a:p>
          <a:p>
            <a:endParaRPr kumimoji="1" lang="ja-JP" altLang="en-US" dirty="0"/>
          </a:p>
        </p:txBody>
      </p:sp>
      <p:sp>
        <p:nvSpPr>
          <p:cNvPr id="4" name="コンテンツ プレースホルダー 3">
            <a:extLst>
              <a:ext uri="{FF2B5EF4-FFF2-40B4-BE49-F238E27FC236}">
                <a16:creationId xmlns:a16="http://schemas.microsoft.com/office/drawing/2014/main" id="{8A9E667C-8C2C-4EF6-829C-FEAD73B91B95}"/>
              </a:ext>
            </a:extLst>
          </p:cNvPr>
          <p:cNvSpPr>
            <a:spLocks noGrp="1"/>
          </p:cNvSpPr>
          <p:nvPr>
            <p:ph sz="half" idx="2"/>
          </p:nvPr>
        </p:nvSpPr>
        <p:spPr>
          <a:xfrm>
            <a:off x="6631082" y="1674081"/>
            <a:ext cx="5066547" cy="3597932"/>
          </a:xfrm>
        </p:spPr>
        <p:txBody>
          <a:bodyPr>
            <a:normAutofit/>
          </a:bodyPr>
          <a:lstStyle/>
          <a:p>
            <a:r>
              <a:rPr kumimoji="1" lang="ja-JP" altLang="en-US" b="1" dirty="0"/>
              <a:t>利用数の増加</a:t>
            </a:r>
            <a:endParaRPr kumimoji="1" lang="en-US" altLang="ja-JP" b="1" dirty="0"/>
          </a:p>
          <a:p>
            <a:pPr marL="0" indent="0">
              <a:buNone/>
            </a:pPr>
            <a:r>
              <a:rPr kumimoji="1" lang="ja-JP" altLang="en-US" sz="2000" dirty="0"/>
              <a:t>パッケージ契約の導入により論文ダウンロード数が増加し、価格に関係なく契約を継続せざるを得ない。</a:t>
            </a:r>
          </a:p>
          <a:p>
            <a:r>
              <a:rPr kumimoji="1" lang="ja-JP" altLang="en-US" b="1" dirty="0"/>
              <a:t>システム機能強化への投資</a:t>
            </a:r>
            <a:endParaRPr kumimoji="1" lang="en-US" altLang="ja-JP" b="1" dirty="0"/>
          </a:p>
          <a:p>
            <a:pPr marL="0" indent="0">
              <a:buNone/>
            </a:pPr>
            <a:r>
              <a:rPr kumimoji="1" lang="ja-JP" altLang="en-US" sz="2000" dirty="0"/>
              <a:t>利便性向上のための開発費が、価格に上乗せされる。</a:t>
            </a:r>
          </a:p>
          <a:p>
            <a:endParaRPr kumimoji="1" lang="ja-JP" altLang="en-US" dirty="0"/>
          </a:p>
          <a:p>
            <a:endParaRPr kumimoji="1" lang="ja-JP" altLang="en-US" dirty="0"/>
          </a:p>
          <a:p>
            <a:endParaRPr kumimoji="1" lang="ja-JP" altLang="en-US" dirty="0"/>
          </a:p>
        </p:txBody>
      </p:sp>
      <p:sp>
        <p:nvSpPr>
          <p:cNvPr id="6" name="テキスト プレースホルダー 5">
            <a:extLst>
              <a:ext uri="{FF2B5EF4-FFF2-40B4-BE49-F238E27FC236}">
                <a16:creationId xmlns:a16="http://schemas.microsoft.com/office/drawing/2014/main" id="{E1555615-C509-4259-9561-44B3C7340AF5}"/>
              </a:ext>
            </a:extLst>
          </p:cNvPr>
          <p:cNvSpPr>
            <a:spLocks noGrp="1"/>
          </p:cNvSpPr>
          <p:nvPr>
            <p:ph type="body" sz="quarter" idx="13"/>
          </p:nvPr>
        </p:nvSpPr>
        <p:spPr/>
        <p:txBody>
          <a:bodyPr>
            <a:noAutofit/>
          </a:bodyPr>
          <a:lstStyle/>
          <a:p>
            <a:r>
              <a:rPr lang="en-US" altLang="ja-JP" sz="1600" dirty="0">
                <a:latin typeface="+mj-ea"/>
              </a:rPr>
              <a:t>1. </a:t>
            </a:r>
            <a:r>
              <a:rPr lang="ja-JP" altLang="en-US" sz="1600" dirty="0">
                <a:latin typeface="+mj-ea"/>
              </a:rPr>
              <a:t>学術雑誌の特殊性</a:t>
            </a:r>
          </a:p>
          <a:p>
            <a:endParaRPr kumimoji="1" lang="ja-JP" altLang="en-US" dirty="0"/>
          </a:p>
        </p:txBody>
      </p:sp>
      <p:sp>
        <p:nvSpPr>
          <p:cNvPr id="9" name="正方形/長方形 8">
            <a:extLst>
              <a:ext uri="{FF2B5EF4-FFF2-40B4-BE49-F238E27FC236}">
                <a16:creationId xmlns:a16="http://schemas.microsoft.com/office/drawing/2014/main" id="{D367DC72-9458-BB57-6E29-2520F99EC942}"/>
              </a:ext>
            </a:extLst>
          </p:cNvPr>
          <p:cNvSpPr/>
          <p:nvPr/>
        </p:nvSpPr>
        <p:spPr>
          <a:xfrm>
            <a:off x="2996865" y="1216880"/>
            <a:ext cx="620657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ja-JP" altLang="en-US" sz="2400" b="1" spc="600" dirty="0"/>
              <a:t>価格上昇の要因</a:t>
            </a:r>
            <a:endParaRPr lang="ja-JP" altLang="en-US" sz="2400" b="1" dirty="0"/>
          </a:p>
        </p:txBody>
      </p:sp>
      <p:sp>
        <p:nvSpPr>
          <p:cNvPr id="7" name="正方形/長方形 6">
            <a:extLst>
              <a:ext uri="{FF2B5EF4-FFF2-40B4-BE49-F238E27FC236}">
                <a16:creationId xmlns:a16="http://schemas.microsoft.com/office/drawing/2014/main" id="{2EAE1966-E2C5-9A5E-8FCE-0AE8E4E3978A}"/>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383574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6B616-2751-370B-BD69-FCDBA00FF8FD}"/>
              </a:ext>
            </a:extLst>
          </p:cNvPr>
          <p:cNvSpPr>
            <a:spLocks noGrp="1"/>
          </p:cNvSpPr>
          <p:nvPr>
            <p:ph type="title"/>
          </p:nvPr>
        </p:nvSpPr>
        <p:spPr/>
        <p:txBody>
          <a:bodyPr/>
          <a:lstStyle/>
          <a:p>
            <a:r>
              <a:rPr kumimoji="1" lang="ja-JP" altLang="en-US" dirty="0"/>
              <a:t>取り扱いについての注意事項</a:t>
            </a:r>
          </a:p>
        </p:txBody>
      </p:sp>
      <p:sp>
        <p:nvSpPr>
          <p:cNvPr id="3" name="コンテンツ プレースホルダー 2">
            <a:extLst>
              <a:ext uri="{FF2B5EF4-FFF2-40B4-BE49-F238E27FC236}">
                <a16:creationId xmlns:a16="http://schemas.microsoft.com/office/drawing/2014/main" id="{FFF22AFF-DF85-5398-9218-0B0BFC3B47FA}"/>
              </a:ext>
            </a:extLst>
          </p:cNvPr>
          <p:cNvSpPr>
            <a:spLocks noGrp="1"/>
          </p:cNvSpPr>
          <p:nvPr>
            <p:ph idx="1"/>
          </p:nvPr>
        </p:nvSpPr>
        <p:spPr/>
        <p:txBody>
          <a:bodyPr/>
          <a:lstStyle/>
          <a:p>
            <a:r>
              <a:rPr kumimoji="1" lang="en-US" altLang="ja-JP" dirty="0"/>
              <a:t>JUSTICE</a:t>
            </a:r>
            <a:r>
              <a:rPr kumimoji="1" lang="ja-JP" altLang="en-US" dirty="0"/>
              <a:t>会員館限定の情報を記載しています。出版社に対して情報を非開示にすることが交渉力の維持・強化につながっている面もあるため、使用は学内にとどめてください。当資料に記載の情報が学外に漏れることのないよう、取り扱いには十分ご注意ください。</a:t>
            </a:r>
            <a:endParaRPr kumimoji="1" lang="en-US" altLang="ja-JP" dirty="0"/>
          </a:p>
          <a:p>
            <a:r>
              <a:rPr lang="ja-JP" altLang="en-US" dirty="0"/>
              <a:t>一般公開可と記載のあるページは学外へ公開しても問題ないページです。</a:t>
            </a:r>
            <a:br>
              <a:rPr lang="en-US" altLang="ja-JP" dirty="0"/>
            </a:br>
            <a:r>
              <a:rPr lang="ja-JP" altLang="en-US" b="1" u="sng" dirty="0">
                <a:solidFill>
                  <a:schemeClr val="accent2"/>
                </a:solidFill>
                <a:latin typeface="+mj-ea"/>
                <a:ea typeface="+mj-ea"/>
              </a:rPr>
              <a:t>→本資料は会員館限定版から一般公開可能なページのみを抜き出した一部一般公開版です</a:t>
            </a:r>
          </a:p>
          <a:p>
            <a:r>
              <a:rPr kumimoji="1" lang="ja-JP" altLang="en-US" dirty="0"/>
              <a:t>説明資料の素材として、必要な箇所を使う、またはカスタマイズするなどして、ご利用ください。</a:t>
            </a:r>
          </a:p>
        </p:txBody>
      </p:sp>
      <p:sp>
        <p:nvSpPr>
          <p:cNvPr id="5" name="正方形/長方形 4">
            <a:extLst>
              <a:ext uri="{FF2B5EF4-FFF2-40B4-BE49-F238E27FC236}">
                <a16:creationId xmlns:a16="http://schemas.microsoft.com/office/drawing/2014/main" id="{2625983A-D140-9CCD-959A-C5EE3CB4EB3D}"/>
              </a:ext>
            </a:extLst>
          </p:cNvPr>
          <p:cNvSpPr/>
          <p:nvPr/>
        </p:nvSpPr>
        <p:spPr>
          <a:xfrm>
            <a:off x="8657111" y="458226"/>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一部一般公開可</a:t>
            </a:r>
          </a:p>
        </p:txBody>
      </p:sp>
    </p:spTree>
    <p:extLst>
      <p:ext uri="{BB962C8B-B14F-4D97-AF65-F5344CB8AC3E}">
        <p14:creationId xmlns:p14="http://schemas.microsoft.com/office/powerpoint/2010/main" val="2619208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j-ea"/>
              </a:rPr>
              <a:t>1-2. </a:t>
            </a:r>
            <a:r>
              <a:rPr lang="ja-JP" altLang="en-US" dirty="0">
                <a:latin typeface="+mj-ea"/>
              </a:rPr>
              <a:t>電子ジャーナルの価格高騰</a:t>
            </a:r>
            <a:endParaRPr kumimoji="1" lang="ja-JP" altLang="en-US" dirty="0"/>
          </a:p>
        </p:txBody>
      </p:sp>
      <p:sp>
        <p:nvSpPr>
          <p:cNvPr id="4" name="コンテンツ プレースホルダー 3"/>
          <p:cNvSpPr>
            <a:spLocks noGrp="1"/>
          </p:cNvSpPr>
          <p:nvPr>
            <p:ph sz="half" idx="2"/>
          </p:nvPr>
        </p:nvSpPr>
        <p:spPr>
          <a:xfrm>
            <a:off x="1081224" y="1697955"/>
            <a:ext cx="2851731" cy="3530538"/>
          </a:xfrm>
        </p:spPr>
        <p:txBody>
          <a:bodyPr>
            <a:normAutofit/>
          </a:bodyPr>
          <a:lstStyle/>
          <a:p>
            <a:pPr defTabSz="803275"/>
            <a:r>
              <a:rPr lang="ja-JP" altLang="en-US" b="1" dirty="0"/>
              <a:t>税制の変更</a:t>
            </a:r>
            <a:endParaRPr lang="en-US" altLang="ja-JP" b="1" dirty="0"/>
          </a:p>
          <a:p>
            <a:pPr marL="0" indent="0" defTabSz="803275">
              <a:buNone/>
            </a:pPr>
            <a:r>
              <a:rPr lang="ja-JP" altLang="en-US" sz="2000" dirty="0"/>
              <a:t>海外電子資料への消費税課税導入（リバースチャージ方式）による負担増。（</a:t>
            </a:r>
            <a:r>
              <a:rPr lang="en-US" altLang="ja-JP" sz="2000" dirty="0"/>
              <a:t>2015/10</a:t>
            </a:r>
            <a:r>
              <a:rPr lang="ja-JP" altLang="en-US" sz="2000" dirty="0"/>
              <a:t>～）</a:t>
            </a:r>
            <a:endParaRPr lang="en-US" altLang="ja-JP" sz="2000" dirty="0"/>
          </a:p>
          <a:p>
            <a:pPr defTabSz="803275"/>
            <a:r>
              <a:rPr lang="ja-JP" altLang="en-US" b="1" dirty="0"/>
              <a:t>為替レート</a:t>
            </a:r>
            <a:endParaRPr lang="en-US" altLang="ja-JP" b="1" dirty="0"/>
          </a:p>
          <a:p>
            <a:pPr marL="0" indent="0" defTabSz="803275">
              <a:buNone/>
            </a:pPr>
            <a:r>
              <a:rPr lang="ja-JP" altLang="en-US" sz="2000" dirty="0"/>
              <a:t>円安に変動した場合に大きな影響を受ける。</a:t>
            </a:r>
          </a:p>
          <a:p>
            <a:endParaRPr kumimoji="1" lang="ja-JP" altLang="en-US" dirty="0"/>
          </a:p>
        </p:txBody>
      </p:sp>
      <p:sp>
        <p:nvSpPr>
          <p:cNvPr id="6" name="テキスト プレースホルダー 5"/>
          <p:cNvSpPr>
            <a:spLocks noGrp="1"/>
          </p:cNvSpPr>
          <p:nvPr>
            <p:ph type="body" sz="quarter" idx="13"/>
          </p:nvPr>
        </p:nvSpPr>
        <p:spPr/>
        <p:txBody>
          <a:bodyPr>
            <a:noAutofit/>
          </a:bodyPr>
          <a:lstStyle/>
          <a:p>
            <a:r>
              <a:rPr lang="en-US" altLang="ja-JP" dirty="0">
                <a:latin typeface="+mj-ea"/>
              </a:rPr>
              <a:t>1. </a:t>
            </a:r>
            <a:r>
              <a:rPr lang="ja-JP" altLang="en-US" dirty="0">
                <a:latin typeface="+mj-ea"/>
              </a:rPr>
              <a:t>学術雑誌の特殊性</a:t>
            </a:r>
          </a:p>
          <a:p>
            <a:endParaRPr kumimoji="1" lang="ja-JP" altLang="en-US" dirty="0"/>
          </a:p>
        </p:txBody>
      </p:sp>
      <p:graphicFrame>
        <p:nvGraphicFramePr>
          <p:cNvPr id="8" name="グラフ 7"/>
          <p:cNvGraphicFramePr>
            <a:graphicFrameLocks/>
          </p:cNvGraphicFramePr>
          <p:nvPr>
            <p:extLst>
              <p:ext uri="{D42A27DB-BD31-4B8C-83A1-F6EECF244321}">
                <p14:modId xmlns:p14="http://schemas.microsoft.com/office/powerpoint/2010/main" val="3448464538"/>
              </p:ext>
            </p:extLst>
          </p:nvPr>
        </p:nvGraphicFramePr>
        <p:xfrm>
          <a:off x="4105669" y="2162540"/>
          <a:ext cx="6877917" cy="3478580"/>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4509992" y="5863128"/>
            <a:ext cx="6069269" cy="532903"/>
          </a:xfrm>
          <a:prstGeom prst="rect">
            <a:avLst/>
          </a:prstGeom>
          <a:noFill/>
        </p:spPr>
        <p:txBody>
          <a:bodyPr wrap="square" rtlCol="0">
            <a:spAutoFit/>
          </a:bodyPr>
          <a:lstStyle/>
          <a:p>
            <a:pPr>
              <a:lnSpc>
                <a:spcPct val="110000"/>
              </a:lnSpc>
            </a:pPr>
            <a:r>
              <a:rPr lang="ja-JP" altLang="en-US" sz="1400" dirty="0"/>
              <a:t>「三菱</a:t>
            </a:r>
            <a:r>
              <a:rPr lang="en-US" altLang="ja-JP" sz="1400" dirty="0"/>
              <a:t>UFJ</a:t>
            </a:r>
            <a:r>
              <a:rPr lang="ja-JP" altLang="en-US" sz="1400" dirty="0"/>
              <a:t>銀行」公表の“</a:t>
            </a:r>
            <a:r>
              <a:rPr lang="en-US" altLang="ja-JP" sz="1400" dirty="0"/>
              <a:t>TTS”(Telegraphic Transfer Selling) </a:t>
            </a:r>
            <a:r>
              <a:rPr lang="ja-JP" altLang="en-US" sz="1400" dirty="0"/>
              <a:t>による、各年の範囲と平均値</a:t>
            </a:r>
            <a:r>
              <a:rPr lang="en-US" altLang="ja-JP" sz="1400" dirty="0"/>
              <a:t>〔JUSTICE</a:t>
            </a:r>
            <a:r>
              <a:rPr lang="ja-JP" altLang="en-US" sz="1400" dirty="0"/>
              <a:t>事務局作成</a:t>
            </a:r>
            <a:r>
              <a:rPr lang="en-US" altLang="ja-JP" sz="1400" dirty="0"/>
              <a:t>〕</a:t>
            </a:r>
            <a:endParaRPr kumimoji="1" lang="ja-JP" altLang="en-US" sz="1400" dirty="0"/>
          </a:p>
        </p:txBody>
      </p:sp>
      <p:sp>
        <p:nvSpPr>
          <p:cNvPr id="10" name="正方形/長方形 9">
            <a:extLst>
              <a:ext uri="{FF2B5EF4-FFF2-40B4-BE49-F238E27FC236}">
                <a16:creationId xmlns:a16="http://schemas.microsoft.com/office/drawing/2014/main" id="{D367DC72-9458-BB57-6E29-2520F99EC942}"/>
              </a:ext>
            </a:extLst>
          </p:cNvPr>
          <p:cNvSpPr/>
          <p:nvPr/>
        </p:nvSpPr>
        <p:spPr>
          <a:xfrm>
            <a:off x="2996865" y="1216880"/>
            <a:ext cx="620657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ja-JP" altLang="en-US" sz="2400" b="1" dirty="0"/>
              <a:t>その他</a:t>
            </a:r>
          </a:p>
        </p:txBody>
      </p:sp>
      <p:sp>
        <p:nvSpPr>
          <p:cNvPr id="7" name="正方形/長方形 6">
            <a:extLst>
              <a:ext uri="{FF2B5EF4-FFF2-40B4-BE49-F238E27FC236}">
                <a16:creationId xmlns:a16="http://schemas.microsoft.com/office/drawing/2014/main" id="{B091D0C5-C861-0B45-C85D-BA6A6B233E5B}"/>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4055066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j-ea"/>
              </a:rPr>
              <a:t>1-3. </a:t>
            </a:r>
            <a:r>
              <a:rPr lang="ja-JP" altLang="en-US" dirty="0">
                <a:latin typeface="+mj-ea"/>
              </a:rPr>
              <a:t>電子ジャーナルの購読方法</a:t>
            </a:r>
            <a:endParaRPr kumimoji="1" lang="ja-JP" altLang="en-US" dirty="0"/>
          </a:p>
        </p:txBody>
      </p:sp>
      <p:sp>
        <p:nvSpPr>
          <p:cNvPr id="3" name="コンテンツ プレースホルダー 2"/>
          <p:cNvSpPr>
            <a:spLocks noGrp="1"/>
          </p:cNvSpPr>
          <p:nvPr>
            <p:ph sz="half" idx="1"/>
          </p:nvPr>
        </p:nvSpPr>
        <p:spPr>
          <a:xfrm>
            <a:off x="838200" y="1362808"/>
            <a:ext cx="5148000" cy="4814155"/>
          </a:xfrm>
        </p:spPr>
        <p:txBody>
          <a:bodyPr>
            <a:normAutofit fontScale="92500" lnSpcReduction="20000"/>
          </a:bodyPr>
          <a:lstStyle/>
          <a:p>
            <a:r>
              <a:rPr lang="ja-JP" altLang="en-US" sz="3000" u="sng" dirty="0">
                <a:latin typeface="+mn-ea"/>
              </a:rPr>
              <a:t>パッケージ契約</a:t>
            </a:r>
            <a:endParaRPr lang="en-US" altLang="ja-JP" sz="3000" u="sng" dirty="0">
              <a:latin typeface="+mn-ea"/>
            </a:endParaRPr>
          </a:p>
          <a:p>
            <a:pPr marL="0" indent="0">
              <a:buNone/>
            </a:pPr>
            <a:r>
              <a:rPr lang="ja-JP" altLang="en-US" dirty="0">
                <a:latin typeface="+mn-ea"/>
              </a:rPr>
              <a:t>複数タイトルがパッケージングされており、その出版社が提供するタイトルの全てもしくは一部を</a:t>
            </a:r>
            <a:r>
              <a:rPr lang="en-US" altLang="ja-JP" dirty="0">
                <a:latin typeface="+mn-ea"/>
              </a:rPr>
              <a:t>1</a:t>
            </a:r>
            <a:r>
              <a:rPr lang="ja-JP" altLang="en-US" dirty="0" err="1">
                <a:latin typeface="+mn-ea"/>
              </a:rPr>
              <a:t>つの</a:t>
            </a:r>
            <a:r>
              <a:rPr lang="ja-JP" altLang="en-US" dirty="0">
                <a:latin typeface="+mn-ea"/>
              </a:rPr>
              <a:t>かたまりとして販売する形態。</a:t>
            </a:r>
            <a:endParaRPr lang="en-US" altLang="ja-JP" dirty="0">
              <a:latin typeface="+mn-ea"/>
            </a:endParaRPr>
          </a:p>
          <a:p>
            <a:endParaRPr lang="en-US" altLang="ja-JP" sz="1800" dirty="0">
              <a:latin typeface="+mn-ea"/>
            </a:endParaRPr>
          </a:p>
          <a:p>
            <a:r>
              <a:rPr lang="ja-JP" altLang="en-US" sz="3000" u="sng" dirty="0">
                <a:latin typeface="+mn-ea"/>
              </a:rPr>
              <a:t>セット販売</a:t>
            </a:r>
            <a:endParaRPr lang="en-US" altLang="ja-JP" sz="3000" u="sng" dirty="0">
              <a:latin typeface="+mn-ea"/>
            </a:endParaRPr>
          </a:p>
          <a:p>
            <a:pPr marL="0" indent="0">
              <a:buNone/>
            </a:pPr>
            <a:r>
              <a:rPr lang="ja-JP" altLang="en-US" dirty="0">
                <a:latin typeface="+mn-ea"/>
              </a:rPr>
              <a:t>複数のタイトルを組み合わせて１つのセットとして販売する形態。</a:t>
            </a:r>
            <a:endParaRPr lang="en-US" altLang="ja-JP" dirty="0">
              <a:latin typeface="+mn-ea"/>
            </a:endParaRPr>
          </a:p>
          <a:p>
            <a:pPr marL="644525" indent="-285750"/>
            <a:endParaRPr lang="en-US" altLang="ja-JP" sz="1800" dirty="0">
              <a:latin typeface="+mn-ea"/>
            </a:endParaRPr>
          </a:p>
          <a:p>
            <a:r>
              <a:rPr lang="ja-JP" altLang="en-US" sz="3000" u="sng" dirty="0">
                <a:latin typeface="+mn-ea"/>
              </a:rPr>
              <a:t>タイトル単位（</a:t>
            </a:r>
            <a:r>
              <a:rPr lang="en-US" altLang="ja-JP" sz="3000" u="sng" dirty="0">
                <a:latin typeface="+mn-ea"/>
              </a:rPr>
              <a:t>Title by title</a:t>
            </a:r>
            <a:r>
              <a:rPr lang="ja-JP" altLang="en-US" sz="3000" u="sng" dirty="0">
                <a:latin typeface="+mn-ea"/>
              </a:rPr>
              <a:t>）</a:t>
            </a:r>
            <a:endParaRPr lang="en-US" altLang="ja-JP" sz="3600" u="sng" dirty="0">
              <a:latin typeface="+mn-ea"/>
            </a:endParaRPr>
          </a:p>
          <a:p>
            <a:pPr marL="0" indent="0">
              <a:buNone/>
            </a:pPr>
            <a:r>
              <a:rPr lang="ja-JP" altLang="en-US" dirty="0">
                <a:latin typeface="+mn-ea"/>
              </a:rPr>
              <a:t>タイトル単位で販売する形態。</a:t>
            </a:r>
            <a:endParaRPr lang="en-US" altLang="ja-JP" dirty="0">
              <a:latin typeface="+mn-ea"/>
            </a:endParaRPr>
          </a:p>
          <a:p>
            <a:endParaRPr lang="en-US" altLang="ja-JP" sz="1800" dirty="0">
              <a:latin typeface="+mn-ea"/>
            </a:endParaRPr>
          </a:p>
          <a:p>
            <a:endParaRPr kumimoji="1" lang="ja-JP" altLang="en-US" dirty="0"/>
          </a:p>
        </p:txBody>
      </p:sp>
      <p:sp>
        <p:nvSpPr>
          <p:cNvPr id="4" name="コンテンツ プレースホルダー 3"/>
          <p:cNvSpPr>
            <a:spLocks noGrp="1"/>
          </p:cNvSpPr>
          <p:nvPr>
            <p:ph sz="half" idx="2"/>
          </p:nvPr>
        </p:nvSpPr>
        <p:spPr/>
        <p:txBody>
          <a:bodyPr>
            <a:normAutofit fontScale="92500" lnSpcReduction="10000"/>
          </a:bodyPr>
          <a:lstStyle/>
          <a:p>
            <a:r>
              <a:rPr lang="ja-JP" altLang="en-US" sz="3000" u="sng" dirty="0">
                <a:latin typeface="+mn-ea"/>
              </a:rPr>
              <a:t>論文単位（</a:t>
            </a:r>
            <a:r>
              <a:rPr lang="en-US" altLang="ja-JP" sz="3000" u="sng" dirty="0">
                <a:latin typeface="+mn-ea"/>
              </a:rPr>
              <a:t>Pay per view</a:t>
            </a:r>
            <a:r>
              <a:rPr lang="ja-JP" altLang="en-US" sz="3000" u="sng" dirty="0">
                <a:latin typeface="+mn-ea"/>
              </a:rPr>
              <a:t>）</a:t>
            </a:r>
            <a:endParaRPr lang="en-US" altLang="ja-JP" sz="3600" u="sng" dirty="0">
              <a:latin typeface="+mn-ea"/>
            </a:endParaRPr>
          </a:p>
          <a:p>
            <a:pPr marL="0" indent="0">
              <a:buNone/>
            </a:pPr>
            <a:r>
              <a:rPr lang="ja-JP" altLang="en-US" dirty="0">
                <a:latin typeface="+mn-ea"/>
              </a:rPr>
              <a:t>論文単位で販売する形態。タイトルの「購読」　という形ではなく、購入した論文を利用できるのはエンドユーザーのみ（機関が事前に一定論文数の費用を前払いしておく「トランザクション方式」もある）。</a:t>
            </a:r>
            <a:endParaRPr lang="en-US" altLang="ja-JP" dirty="0">
              <a:latin typeface="+mn-ea"/>
            </a:endParaRPr>
          </a:p>
          <a:p>
            <a:endParaRPr lang="en-US" altLang="ja-JP" sz="1800" dirty="0">
              <a:latin typeface="+mn-ea"/>
            </a:endParaRPr>
          </a:p>
          <a:p>
            <a:r>
              <a:rPr lang="en-US" altLang="ja-JP" sz="3000" u="sng" dirty="0">
                <a:latin typeface="+mn-ea"/>
              </a:rPr>
              <a:t>Read and Publish</a:t>
            </a:r>
            <a:r>
              <a:rPr lang="ja-JP" altLang="en-US" sz="3000" u="sng" dirty="0">
                <a:latin typeface="+mn-ea"/>
              </a:rPr>
              <a:t>契約</a:t>
            </a:r>
            <a:endParaRPr lang="en-US" altLang="ja-JP" sz="3600" u="sng" dirty="0">
              <a:latin typeface="+mn-ea"/>
            </a:endParaRPr>
          </a:p>
          <a:p>
            <a:pPr marL="0" indent="0">
              <a:buNone/>
            </a:pPr>
            <a:r>
              <a:rPr lang="ja-JP" altLang="en-US" dirty="0">
                <a:latin typeface="+mn-ea"/>
              </a:rPr>
              <a:t>従来の購読料と、著者が投稿論文をオープンアクセス出版する際に支払う論文出版料をセットにした形態。</a:t>
            </a:r>
            <a:endParaRPr lang="en-US" altLang="ja-JP" dirty="0">
              <a:latin typeface="+mn-ea"/>
            </a:endParaRPr>
          </a:p>
          <a:p>
            <a:endParaRPr kumimoji="1" lang="ja-JP" altLang="en-US" dirty="0"/>
          </a:p>
        </p:txBody>
      </p:sp>
      <p:sp>
        <p:nvSpPr>
          <p:cNvPr id="6" name="テキスト プレースホルダー 5"/>
          <p:cNvSpPr>
            <a:spLocks noGrp="1"/>
          </p:cNvSpPr>
          <p:nvPr>
            <p:ph type="body" sz="quarter" idx="13"/>
          </p:nvPr>
        </p:nvSpPr>
        <p:spPr/>
        <p:txBody>
          <a:bodyPr>
            <a:noAutofit/>
          </a:bodyPr>
          <a:lstStyle/>
          <a:p>
            <a:r>
              <a:rPr lang="en-US" altLang="ja-JP" dirty="0">
                <a:latin typeface="+mj-ea"/>
              </a:rPr>
              <a:t>1. </a:t>
            </a:r>
            <a:r>
              <a:rPr lang="ja-JP" altLang="en-US" dirty="0">
                <a:latin typeface="+mj-ea"/>
              </a:rPr>
              <a:t>学術雑誌の特殊性</a:t>
            </a:r>
          </a:p>
          <a:p>
            <a:endParaRPr kumimoji="1" lang="ja-JP" altLang="en-US" dirty="0"/>
          </a:p>
        </p:txBody>
      </p:sp>
      <p:sp>
        <p:nvSpPr>
          <p:cNvPr id="7" name="正方形/長方形 6">
            <a:extLst>
              <a:ext uri="{FF2B5EF4-FFF2-40B4-BE49-F238E27FC236}">
                <a16:creationId xmlns:a16="http://schemas.microsoft.com/office/drawing/2014/main" id="{87162161-B97E-294D-F736-6BD06D71FD3B}"/>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2739813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j-ea"/>
              </a:rPr>
              <a:t>1-3. </a:t>
            </a:r>
            <a:r>
              <a:rPr lang="ja-JP" altLang="en-US" dirty="0">
                <a:latin typeface="+mj-ea"/>
              </a:rPr>
              <a:t>電子ジャーナルの購読方法</a:t>
            </a:r>
            <a:endParaRPr kumimoji="1" lang="ja-JP" altLang="en-US" dirty="0"/>
          </a:p>
        </p:txBody>
      </p:sp>
      <p:sp>
        <p:nvSpPr>
          <p:cNvPr id="6" name="テキスト プレースホルダー 5"/>
          <p:cNvSpPr>
            <a:spLocks noGrp="1"/>
          </p:cNvSpPr>
          <p:nvPr>
            <p:ph type="body" sz="quarter" idx="13"/>
          </p:nvPr>
        </p:nvSpPr>
        <p:spPr/>
        <p:txBody>
          <a:bodyPr>
            <a:noAutofit/>
          </a:bodyPr>
          <a:lstStyle/>
          <a:p>
            <a:r>
              <a:rPr lang="en-US" altLang="ja-JP" dirty="0">
                <a:latin typeface="+mj-ea"/>
              </a:rPr>
              <a:t>1. </a:t>
            </a:r>
            <a:r>
              <a:rPr lang="ja-JP" altLang="en-US" dirty="0">
                <a:latin typeface="+mj-ea"/>
              </a:rPr>
              <a:t>学術雑誌の特殊性</a:t>
            </a:r>
          </a:p>
        </p:txBody>
      </p:sp>
      <p:grpSp>
        <p:nvGrpSpPr>
          <p:cNvPr id="75" name="グループ化 74"/>
          <p:cNvGrpSpPr/>
          <p:nvPr/>
        </p:nvGrpSpPr>
        <p:grpSpPr>
          <a:xfrm>
            <a:off x="1378740" y="1474901"/>
            <a:ext cx="10433319" cy="5246893"/>
            <a:chOff x="619915" y="2494028"/>
            <a:chExt cx="11794447" cy="5433196"/>
          </a:xfrm>
        </p:grpSpPr>
        <p:sp>
          <p:nvSpPr>
            <p:cNvPr id="76" name="テキスト ボックス 75"/>
            <p:cNvSpPr txBox="1"/>
            <p:nvPr/>
          </p:nvSpPr>
          <p:spPr>
            <a:xfrm>
              <a:off x="10216202" y="3374254"/>
              <a:ext cx="2198160" cy="2326546"/>
            </a:xfrm>
            <a:prstGeom prst="rect">
              <a:avLst/>
            </a:prstGeom>
            <a:noFill/>
          </p:spPr>
          <p:txBody>
            <a:bodyPr wrap="square" rtlCol="0">
              <a:spAutoFit/>
            </a:bodyPr>
            <a:lstStyle/>
            <a:p>
              <a:r>
                <a:rPr lang="ja-JP" altLang="en-US" sz="2000" dirty="0">
                  <a:solidFill>
                    <a:prstClr val="black"/>
                  </a:solidFill>
                  <a:latin typeface="+mn-ea"/>
                </a:rPr>
                <a:t>パッケージに含まれない</a:t>
              </a:r>
              <a:endParaRPr lang="en-US" altLang="ja-JP" sz="2000" dirty="0">
                <a:solidFill>
                  <a:prstClr val="black"/>
                </a:solidFill>
                <a:latin typeface="+mn-ea"/>
              </a:endParaRPr>
            </a:p>
            <a:p>
              <a:r>
                <a:rPr lang="ja-JP" altLang="en-US" sz="2000" dirty="0">
                  <a:solidFill>
                    <a:prstClr val="black"/>
                  </a:solidFill>
                  <a:latin typeface="+mn-ea"/>
                </a:rPr>
                <a:t>タイトルは、</a:t>
              </a:r>
              <a:endParaRPr lang="en-US" altLang="ja-JP" sz="2000" dirty="0">
                <a:solidFill>
                  <a:prstClr val="black"/>
                </a:solidFill>
                <a:latin typeface="+mn-ea"/>
              </a:endParaRPr>
            </a:p>
            <a:p>
              <a:r>
                <a:rPr lang="ja-JP" altLang="en-US" sz="2000" dirty="0">
                  <a:solidFill>
                    <a:prstClr val="black"/>
                  </a:solidFill>
                  <a:latin typeface="+mn-ea"/>
                </a:rPr>
                <a:t>タイトル単位（</a:t>
              </a:r>
              <a:r>
                <a:rPr lang="en-US" altLang="ja-JP" sz="2000" dirty="0">
                  <a:solidFill>
                    <a:prstClr val="black"/>
                  </a:solidFill>
                  <a:latin typeface="+mn-ea"/>
                </a:rPr>
                <a:t>Title by Title</a:t>
              </a:r>
              <a:r>
                <a:rPr lang="ja-JP" altLang="en-US" sz="2000" dirty="0">
                  <a:solidFill>
                    <a:prstClr val="black"/>
                  </a:solidFill>
                  <a:latin typeface="+mn-ea"/>
                </a:rPr>
                <a:t>）で購入する必要がある。</a:t>
              </a:r>
              <a:endParaRPr lang="en-US" altLang="ja-JP" sz="2000" dirty="0">
                <a:solidFill>
                  <a:prstClr val="black"/>
                </a:solidFill>
                <a:latin typeface="+mn-ea"/>
              </a:endParaRPr>
            </a:p>
          </p:txBody>
        </p:sp>
        <p:grpSp>
          <p:nvGrpSpPr>
            <p:cNvPr id="77" name="グループ化 76"/>
            <p:cNvGrpSpPr/>
            <p:nvPr/>
          </p:nvGrpSpPr>
          <p:grpSpPr>
            <a:xfrm>
              <a:off x="619915" y="2494028"/>
              <a:ext cx="9363879" cy="4208756"/>
              <a:chOff x="619915" y="2494028"/>
              <a:chExt cx="9363879" cy="4208756"/>
            </a:xfrm>
          </p:grpSpPr>
          <p:grpSp>
            <p:nvGrpSpPr>
              <p:cNvPr id="80" name="グループ化 25"/>
              <p:cNvGrpSpPr>
                <a:grpSpLocks/>
              </p:cNvGrpSpPr>
              <p:nvPr/>
            </p:nvGrpSpPr>
            <p:grpSpPr bwMode="auto">
              <a:xfrm>
                <a:off x="619915" y="2494028"/>
                <a:ext cx="8927123" cy="4208756"/>
                <a:chOff x="307662" y="19228"/>
                <a:chExt cx="10494785" cy="3638994"/>
              </a:xfrm>
            </p:grpSpPr>
            <p:sp>
              <p:nvSpPr>
                <p:cNvPr id="106" name="角丸四角形 105"/>
                <p:cNvSpPr/>
                <p:nvPr/>
              </p:nvSpPr>
              <p:spPr>
                <a:xfrm>
                  <a:off x="307662" y="19228"/>
                  <a:ext cx="10494785" cy="3638994"/>
                </a:xfrm>
                <a:prstGeom prst="roundRect">
                  <a:avLst>
                    <a:gd name="adj" fmla="val 8500"/>
                  </a:avLst>
                </a:pr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ja-JP" altLang="en-US"/>
                </a:p>
              </p:txBody>
            </p:sp>
            <p:sp>
              <p:nvSpPr>
                <p:cNvPr id="107" name="角丸四角形 4"/>
                <p:cNvSpPr txBox="1"/>
                <p:nvPr/>
              </p:nvSpPr>
              <p:spPr>
                <a:xfrm>
                  <a:off x="415534" y="57794"/>
                  <a:ext cx="10092259" cy="3456588"/>
                </a:xfrm>
                <a:prstGeom prst="rect">
                  <a:avLst/>
                </a:prstGeom>
                <a:noFill/>
              </p:spPr>
              <p:style>
                <a:lnRef idx="0">
                  <a:scrgbClr r="0" g="0" b="0"/>
                </a:lnRef>
                <a:fillRef idx="0">
                  <a:scrgbClr r="0" g="0" b="0"/>
                </a:fillRef>
                <a:effectRef idx="0">
                  <a:scrgbClr r="0" g="0" b="0"/>
                </a:effectRef>
                <a:fontRef idx="minor">
                  <a:schemeClr val="lt1"/>
                </a:fontRef>
              </p:style>
              <p:txBody>
                <a:bodyPr lIns="106680" tIns="106680" rIns="106680" bIns="3726954" spcCol="1270"/>
                <a:lstStyle/>
                <a:p>
                  <a:pPr algn="ctr" defTabSz="1244600">
                    <a:lnSpc>
                      <a:spcPct val="90000"/>
                    </a:lnSpc>
                    <a:spcAft>
                      <a:spcPct val="35000"/>
                    </a:spcAft>
                    <a:defRPr/>
                  </a:pPr>
                  <a:r>
                    <a:rPr lang="ja-JP" altLang="en-US" sz="2400" dirty="0">
                      <a:solidFill>
                        <a:prstClr val="black"/>
                      </a:solidFill>
                      <a:latin typeface="+mn-ea"/>
                    </a:rPr>
                    <a:t>その出版社が刊行する全てのオンラインジャーナル</a:t>
                  </a:r>
                </a:p>
              </p:txBody>
            </p:sp>
          </p:grpSp>
          <p:sp>
            <p:nvSpPr>
              <p:cNvPr id="104" name="角丸四角形 103"/>
              <p:cNvSpPr/>
              <p:nvPr/>
            </p:nvSpPr>
            <p:spPr bwMode="auto">
              <a:xfrm>
                <a:off x="6905723" y="3614937"/>
                <a:ext cx="2444147" cy="810603"/>
              </a:xfrm>
              <a:prstGeom prst="roundRect">
                <a:avLst>
                  <a:gd name="adj" fmla="val 10500"/>
                </a:avLst>
              </a:prstGeom>
              <a:ln w="25400"/>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ja-JP" altLang="en-US"/>
              </a:p>
            </p:txBody>
          </p:sp>
          <p:grpSp>
            <p:nvGrpSpPr>
              <p:cNvPr id="82" name="グループ化 27"/>
              <p:cNvGrpSpPr>
                <a:grpSpLocks/>
              </p:cNvGrpSpPr>
              <p:nvPr/>
            </p:nvGrpSpPr>
            <p:grpSpPr bwMode="auto">
              <a:xfrm>
                <a:off x="6891717" y="4886777"/>
                <a:ext cx="2522515" cy="753012"/>
                <a:chOff x="3038948" y="-281460"/>
                <a:chExt cx="2770939" cy="1348025"/>
              </a:xfrm>
            </p:grpSpPr>
            <p:sp>
              <p:nvSpPr>
                <p:cNvPr id="102" name="角丸四角形 101"/>
                <p:cNvSpPr/>
                <p:nvPr/>
              </p:nvSpPr>
              <p:spPr>
                <a:xfrm>
                  <a:off x="3148809" y="-281460"/>
                  <a:ext cx="2587265" cy="1348025"/>
                </a:xfrm>
                <a:prstGeom prst="roundRect">
                  <a:avLst>
                    <a:gd name="adj" fmla="val 10500"/>
                  </a:avLst>
                </a:prstGeom>
                <a:ln w="25400"/>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03" name="角丸四角形 8"/>
                <p:cNvSpPr txBox="1"/>
                <p:nvPr/>
              </p:nvSpPr>
              <p:spPr>
                <a:xfrm>
                  <a:off x="3038948" y="8703"/>
                  <a:ext cx="2770939" cy="7136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Aft>
                      <a:spcPct val="35000"/>
                    </a:spcAft>
                    <a:defRPr/>
                  </a:pPr>
                  <a:r>
                    <a:rPr lang="ja-JP" altLang="en-US" sz="2000" dirty="0">
                      <a:solidFill>
                        <a:prstClr val="black">
                          <a:hueOff val="0"/>
                          <a:satOff val="0"/>
                          <a:lumOff val="0"/>
                          <a:alphaOff val="0"/>
                        </a:prstClr>
                      </a:solidFill>
                      <a:latin typeface="+mn-ea"/>
                    </a:rPr>
                    <a:t>特定のタイトル</a:t>
                  </a:r>
                  <a:endParaRPr lang="en-US" altLang="ja-JP" sz="2000" dirty="0">
                    <a:solidFill>
                      <a:prstClr val="black">
                        <a:hueOff val="0"/>
                        <a:satOff val="0"/>
                        <a:lumOff val="0"/>
                        <a:alphaOff val="0"/>
                      </a:prstClr>
                    </a:solidFill>
                    <a:latin typeface="+mn-ea"/>
                  </a:endParaRPr>
                </a:p>
              </p:txBody>
            </p:sp>
          </p:grpSp>
          <p:grpSp>
            <p:nvGrpSpPr>
              <p:cNvPr id="83" name="グループ化 82"/>
              <p:cNvGrpSpPr/>
              <p:nvPr/>
            </p:nvGrpSpPr>
            <p:grpSpPr>
              <a:xfrm>
                <a:off x="989772" y="3261778"/>
                <a:ext cx="5749049" cy="3105821"/>
                <a:chOff x="989772" y="3261778"/>
                <a:chExt cx="5749049" cy="3105821"/>
              </a:xfrm>
            </p:grpSpPr>
            <p:grpSp>
              <p:nvGrpSpPr>
                <p:cNvPr id="85" name="グループ化 28"/>
                <p:cNvGrpSpPr>
                  <a:grpSpLocks/>
                </p:cNvGrpSpPr>
                <p:nvPr/>
              </p:nvGrpSpPr>
              <p:grpSpPr bwMode="auto">
                <a:xfrm>
                  <a:off x="989772" y="3261778"/>
                  <a:ext cx="5749049" cy="3105821"/>
                  <a:chOff x="1628715" y="1200793"/>
                  <a:chExt cx="6315227" cy="3360667"/>
                </a:xfrm>
              </p:grpSpPr>
              <p:sp>
                <p:nvSpPr>
                  <p:cNvPr id="100" name="角丸四角形 99"/>
                  <p:cNvSpPr/>
                  <p:nvPr/>
                </p:nvSpPr>
                <p:spPr>
                  <a:xfrm>
                    <a:off x="1628715" y="1200793"/>
                    <a:ext cx="6315227" cy="3360667"/>
                  </a:xfrm>
                  <a:prstGeom prst="roundRect">
                    <a:avLst>
                      <a:gd name="adj" fmla="val 10500"/>
                    </a:avLst>
                  </a:prstGeom>
                  <a:solidFill>
                    <a:schemeClr val="accent2">
                      <a:lumMod val="75000"/>
                    </a:schemeClr>
                  </a:solidFill>
                  <a:ln w="28575">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ja-JP" altLang="en-US"/>
                  </a:p>
                </p:txBody>
              </p:sp>
              <p:sp>
                <p:nvSpPr>
                  <p:cNvPr id="101" name="角丸四角形 10"/>
                  <p:cNvSpPr txBox="1"/>
                  <p:nvPr/>
                </p:nvSpPr>
                <p:spPr>
                  <a:xfrm>
                    <a:off x="1731905" y="1303978"/>
                    <a:ext cx="6108848" cy="3154298"/>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2134528" spcCol="1270"/>
                  <a:lstStyle/>
                  <a:p>
                    <a:pPr algn="ctr" defTabSz="1244600">
                      <a:lnSpc>
                        <a:spcPct val="90000"/>
                      </a:lnSpc>
                      <a:spcAft>
                        <a:spcPct val="35000"/>
                      </a:spcAft>
                      <a:defRPr/>
                    </a:pPr>
                    <a:r>
                      <a:rPr lang="ja-JP" altLang="en-US" sz="2400" dirty="0">
                        <a:solidFill>
                          <a:prstClr val="white"/>
                        </a:solidFill>
                        <a:latin typeface="+mn-ea"/>
                      </a:rPr>
                      <a:t>パッケージ契約対象ジャーナル</a:t>
                    </a:r>
                  </a:p>
                </p:txBody>
              </p:sp>
            </p:grpSp>
            <p:grpSp>
              <p:nvGrpSpPr>
                <p:cNvPr id="86" name="グループ化 85"/>
                <p:cNvGrpSpPr/>
                <p:nvPr/>
              </p:nvGrpSpPr>
              <p:grpSpPr>
                <a:xfrm>
                  <a:off x="1047686" y="4209908"/>
                  <a:ext cx="2879122" cy="1760947"/>
                  <a:chOff x="1047686" y="4209908"/>
                  <a:chExt cx="2879122" cy="1760947"/>
                </a:xfrm>
              </p:grpSpPr>
              <p:grpSp>
                <p:nvGrpSpPr>
                  <p:cNvPr id="90" name="グループ化 29"/>
                  <p:cNvGrpSpPr>
                    <a:grpSpLocks/>
                  </p:cNvGrpSpPr>
                  <p:nvPr/>
                </p:nvGrpSpPr>
                <p:grpSpPr bwMode="auto">
                  <a:xfrm>
                    <a:off x="1047686" y="4209908"/>
                    <a:ext cx="2879122" cy="1745834"/>
                    <a:chOff x="1642861" y="2569191"/>
                    <a:chExt cx="3162662" cy="1889087"/>
                  </a:xfrm>
                </p:grpSpPr>
                <p:sp>
                  <p:nvSpPr>
                    <p:cNvPr id="98" name="角丸四角形 97"/>
                    <p:cNvSpPr/>
                    <p:nvPr/>
                  </p:nvSpPr>
                  <p:spPr>
                    <a:xfrm>
                      <a:off x="1720793" y="2569191"/>
                      <a:ext cx="3006798" cy="1889087"/>
                    </a:xfrm>
                    <a:prstGeom prst="roundRect">
                      <a:avLst>
                        <a:gd name="adj" fmla="val 10500"/>
                      </a:avLst>
                    </a:prstGeom>
                    <a:solidFill>
                      <a:schemeClr val="accent4">
                        <a:lumMod val="20000"/>
                        <a:lumOff val="80000"/>
                      </a:schemeClr>
                    </a:solidFill>
                    <a:ln>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99" name="角丸四角形 12"/>
                    <p:cNvSpPr txBox="1"/>
                    <p:nvPr/>
                  </p:nvSpPr>
                  <p:spPr>
                    <a:xfrm>
                      <a:off x="1642861" y="2627927"/>
                      <a:ext cx="3162662" cy="1830351"/>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tIns="91440" bIns="91440" spcCol="1270" anchor="t" anchorCtr="0"/>
                    <a:lstStyle/>
                    <a:p>
                      <a:pPr algn="ctr" defTabSz="1066800">
                        <a:lnSpc>
                          <a:spcPct val="90000"/>
                        </a:lnSpc>
                        <a:spcAft>
                          <a:spcPct val="35000"/>
                        </a:spcAft>
                        <a:defRPr/>
                      </a:pPr>
                      <a:r>
                        <a:rPr lang="ja-JP" altLang="en-US" sz="2000" dirty="0">
                          <a:solidFill>
                            <a:prstClr val="black"/>
                          </a:solidFill>
                          <a:latin typeface="+mn-ea"/>
                        </a:rPr>
                        <a:t>分野別パッケージ</a:t>
                      </a:r>
                      <a:r>
                        <a:rPr lang="en-US" altLang="ja-JP" sz="2000" dirty="0">
                          <a:solidFill>
                            <a:prstClr val="black"/>
                          </a:solidFill>
                          <a:latin typeface="+mn-ea"/>
                        </a:rPr>
                        <a:t>A</a:t>
                      </a:r>
                      <a:endParaRPr lang="ja-JP" altLang="en-US" sz="2000" dirty="0">
                        <a:solidFill>
                          <a:prstClr val="black"/>
                        </a:solidFill>
                        <a:latin typeface="+mn-ea"/>
                      </a:endParaRPr>
                    </a:p>
                  </p:txBody>
                </p:sp>
              </p:grpSp>
              <p:pic>
                <p:nvPicPr>
                  <p:cNvPr id="91" name="図 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2828" y="4637860"/>
                    <a:ext cx="557980" cy="557980"/>
                  </a:xfrm>
                  <a:prstGeom prst="rect">
                    <a:avLst/>
                  </a:prstGeom>
                </p:spPr>
              </p:pic>
              <p:pic>
                <p:nvPicPr>
                  <p:cNvPr id="92" name="図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884" y="4637860"/>
                    <a:ext cx="557980" cy="557980"/>
                  </a:xfrm>
                  <a:prstGeom prst="rect">
                    <a:avLst/>
                  </a:prstGeom>
                </p:spPr>
              </p:pic>
              <p:pic>
                <p:nvPicPr>
                  <p:cNvPr id="93" name="図 9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0940" y="4637066"/>
                    <a:ext cx="557980" cy="557980"/>
                  </a:xfrm>
                  <a:prstGeom prst="rect">
                    <a:avLst/>
                  </a:prstGeom>
                </p:spPr>
              </p:pic>
              <p:pic>
                <p:nvPicPr>
                  <p:cNvPr id="94" name="図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996" y="4637066"/>
                    <a:ext cx="557980" cy="557980"/>
                  </a:xfrm>
                  <a:prstGeom prst="rect">
                    <a:avLst/>
                  </a:prstGeom>
                </p:spPr>
              </p:pic>
              <p:pic>
                <p:nvPicPr>
                  <p:cNvPr id="95" name="図 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9052" y="4637860"/>
                    <a:ext cx="557980" cy="557980"/>
                  </a:xfrm>
                  <a:prstGeom prst="rect">
                    <a:avLst/>
                  </a:prstGeom>
                </p:spPr>
              </p:pic>
              <p:sp>
                <p:nvSpPr>
                  <p:cNvPr id="96" name="右中かっこ 95"/>
                  <p:cNvSpPr/>
                  <p:nvPr/>
                </p:nvSpPr>
                <p:spPr>
                  <a:xfrm rot="5400000">
                    <a:off x="2333896" y="4037831"/>
                    <a:ext cx="310225" cy="2430438"/>
                  </a:xfrm>
                  <a:prstGeom prst="rightBrace">
                    <a:avLst>
                      <a:gd name="adj1" fmla="val 56027"/>
                      <a:gd name="adj2" fmla="val 48945"/>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n-ea"/>
                    </a:endParaRPr>
                  </a:p>
                </p:txBody>
              </p:sp>
              <p:sp>
                <p:nvSpPr>
                  <p:cNvPr id="97" name="テキスト ボックス 96"/>
                  <p:cNvSpPr txBox="1"/>
                  <p:nvPr/>
                </p:nvSpPr>
                <p:spPr>
                  <a:xfrm>
                    <a:off x="1730010" y="5556538"/>
                    <a:ext cx="1758031" cy="414317"/>
                  </a:xfrm>
                  <a:prstGeom prst="rect">
                    <a:avLst/>
                  </a:prstGeom>
                  <a:noFill/>
                </p:spPr>
                <p:txBody>
                  <a:bodyPr wrap="square" rtlCol="0">
                    <a:spAutoFit/>
                  </a:bodyPr>
                  <a:lstStyle/>
                  <a:p>
                    <a:r>
                      <a:rPr lang="ja-JP" altLang="en-US" sz="2000" dirty="0">
                        <a:solidFill>
                          <a:prstClr val="black"/>
                        </a:solidFill>
                        <a:latin typeface="+mn-ea"/>
                      </a:rPr>
                      <a:t>セット販売</a:t>
                    </a:r>
                  </a:p>
                </p:txBody>
              </p:sp>
            </p:grpSp>
            <p:grpSp>
              <p:nvGrpSpPr>
                <p:cNvPr id="87" name="グループ化 86"/>
                <p:cNvGrpSpPr/>
                <p:nvPr/>
              </p:nvGrpSpPr>
              <p:grpSpPr>
                <a:xfrm>
                  <a:off x="3933415" y="4225021"/>
                  <a:ext cx="2683757" cy="1745834"/>
                  <a:chOff x="3933415" y="4225021"/>
                  <a:chExt cx="2683757" cy="1745834"/>
                </a:xfrm>
              </p:grpSpPr>
              <p:sp>
                <p:nvSpPr>
                  <p:cNvPr id="88" name="角丸四角形 87"/>
                  <p:cNvSpPr/>
                  <p:nvPr/>
                </p:nvSpPr>
                <p:spPr bwMode="auto">
                  <a:xfrm>
                    <a:off x="3957135" y="4225021"/>
                    <a:ext cx="2596403" cy="1745834"/>
                  </a:xfrm>
                  <a:prstGeom prst="roundRect">
                    <a:avLst>
                      <a:gd name="adj" fmla="val 10500"/>
                    </a:avLst>
                  </a:pr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ja-JP" altLang="en-US"/>
                  </a:p>
                </p:txBody>
              </p:sp>
              <p:sp>
                <p:nvSpPr>
                  <p:cNvPr id="89" name="角丸四角形 12"/>
                  <p:cNvSpPr txBox="1"/>
                  <p:nvPr/>
                </p:nvSpPr>
                <p:spPr bwMode="auto">
                  <a:xfrm>
                    <a:off x="3933415" y="4239041"/>
                    <a:ext cx="2683757" cy="1691552"/>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tIns="91440" bIns="91440" spcCol="1270" anchor="t" anchorCtr="0"/>
                  <a:lstStyle/>
                  <a:p>
                    <a:pPr algn="ctr" defTabSz="1066800">
                      <a:lnSpc>
                        <a:spcPct val="90000"/>
                      </a:lnSpc>
                      <a:spcAft>
                        <a:spcPct val="35000"/>
                      </a:spcAft>
                      <a:defRPr/>
                    </a:pPr>
                    <a:r>
                      <a:rPr lang="ja-JP" altLang="en-US" sz="2000" dirty="0">
                        <a:solidFill>
                          <a:prstClr val="black"/>
                        </a:solidFill>
                        <a:latin typeface="+mn-ea"/>
                      </a:rPr>
                      <a:t>分野別パッケージ</a:t>
                    </a:r>
                    <a:r>
                      <a:rPr lang="en-US" altLang="ja-JP" sz="2000" dirty="0">
                        <a:solidFill>
                          <a:prstClr val="black"/>
                        </a:solidFill>
                        <a:latin typeface="+mn-ea"/>
                      </a:rPr>
                      <a:t>B</a:t>
                    </a:r>
                    <a:endParaRPr lang="ja-JP" altLang="en-US" sz="2000" dirty="0">
                      <a:solidFill>
                        <a:prstClr val="black"/>
                      </a:solidFill>
                      <a:latin typeface="+mn-ea"/>
                    </a:endParaRPr>
                  </a:p>
                </p:txBody>
              </p:sp>
            </p:grpSp>
          </p:grpSp>
          <p:sp>
            <p:nvSpPr>
              <p:cNvPr id="84" name="右中かっこ 83">
                <a:extLst>
                  <a:ext uri="{FF2B5EF4-FFF2-40B4-BE49-F238E27FC236}">
                    <a16:creationId xmlns:a16="http://schemas.microsoft.com/office/drawing/2014/main" id="{7805B662-AF2F-4A66-8F32-B77662A212A8}"/>
                  </a:ext>
                </a:extLst>
              </p:cNvPr>
              <p:cNvSpPr/>
              <p:nvPr/>
            </p:nvSpPr>
            <p:spPr>
              <a:xfrm>
                <a:off x="9360922" y="3614937"/>
                <a:ext cx="622872" cy="2024852"/>
              </a:xfrm>
              <a:prstGeom prst="rightBrace">
                <a:avLst>
                  <a:gd name="adj1" fmla="val 33324"/>
                  <a:gd name="adj2" fmla="val 44460"/>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n-ea"/>
                </a:endParaRPr>
              </a:p>
            </p:txBody>
          </p:sp>
        </p:grpSp>
        <p:pic>
          <p:nvPicPr>
            <p:cNvPr id="78" name="図 77">
              <a:extLst>
                <a:ext uri="{FF2B5EF4-FFF2-40B4-BE49-F238E27FC236}">
                  <a16:creationId xmlns:a16="http://schemas.microsoft.com/office/drawing/2014/main" id="{94DE552C-5CD0-4FBF-B128-E7AA64578F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6956" y="6851160"/>
              <a:ext cx="1076063" cy="1076064"/>
            </a:xfrm>
            <a:prstGeom prst="rect">
              <a:avLst/>
            </a:prstGeom>
          </p:spPr>
        </p:pic>
        <p:sp>
          <p:nvSpPr>
            <p:cNvPr id="79" name="テキスト ボックス 78">
              <a:extLst>
                <a:ext uri="{FF2B5EF4-FFF2-40B4-BE49-F238E27FC236}">
                  <a16:creationId xmlns:a16="http://schemas.microsoft.com/office/drawing/2014/main" id="{499ECD65-B55C-4718-BE73-FC40DBC0910D}"/>
                </a:ext>
              </a:extLst>
            </p:cNvPr>
            <p:cNvSpPr txBox="1"/>
            <p:nvPr/>
          </p:nvSpPr>
          <p:spPr>
            <a:xfrm>
              <a:off x="1863019" y="7182676"/>
              <a:ext cx="8926718" cy="414317"/>
            </a:xfrm>
            <a:prstGeom prst="rect">
              <a:avLst/>
            </a:prstGeom>
            <a:noFill/>
          </p:spPr>
          <p:txBody>
            <a:bodyPr wrap="square" rtlCol="0">
              <a:spAutoFit/>
            </a:bodyPr>
            <a:lstStyle/>
            <a:p>
              <a:r>
                <a:rPr lang="ja-JP" altLang="en-US" sz="2000" dirty="0">
                  <a:solidFill>
                    <a:prstClr val="black"/>
                  </a:solidFill>
                  <a:latin typeface="+mn-ea"/>
                </a:rPr>
                <a:t>論文単位（</a:t>
              </a:r>
              <a:r>
                <a:rPr lang="en-US" altLang="ja-JP" sz="2000" dirty="0">
                  <a:solidFill>
                    <a:prstClr val="black"/>
                  </a:solidFill>
                  <a:latin typeface="+mn-ea"/>
                </a:rPr>
                <a:t>Pay per view</a:t>
              </a:r>
              <a:r>
                <a:rPr lang="ja-JP" altLang="en-US" sz="2000" dirty="0">
                  <a:solidFill>
                    <a:prstClr val="black"/>
                  </a:solidFill>
                  <a:latin typeface="+mn-ea"/>
                </a:rPr>
                <a:t>）での購入は、すべてのタイトルで可能。</a:t>
              </a:r>
              <a:endParaRPr lang="en-US" altLang="ja-JP" sz="2000" dirty="0">
                <a:solidFill>
                  <a:prstClr val="black"/>
                </a:solidFill>
                <a:latin typeface="+mn-ea"/>
              </a:endParaRPr>
            </a:p>
          </p:txBody>
        </p:sp>
      </p:grpSp>
      <p:sp>
        <p:nvSpPr>
          <p:cNvPr id="108" name="角丸四角形 6"/>
          <p:cNvSpPr txBox="1"/>
          <p:nvPr/>
        </p:nvSpPr>
        <p:spPr bwMode="auto">
          <a:xfrm>
            <a:off x="6931790" y="2499104"/>
            <a:ext cx="2195951" cy="8924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Aft>
                <a:spcPct val="35000"/>
              </a:spcAft>
              <a:defRPr/>
            </a:pPr>
            <a:r>
              <a:rPr lang="ja-JP" altLang="en-US" sz="2000" dirty="0">
                <a:solidFill>
                  <a:prstClr val="black">
                    <a:hueOff val="0"/>
                    <a:satOff val="0"/>
                    <a:lumOff val="0"/>
                    <a:alphaOff val="0"/>
                  </a:prstClr>
                </a:solidFill>
              </a:rPr>
              <a:t>他社からの移管誌</a:t>
            </a:r>
          </a:p>
        </p:txBody>
      </p:sp>
      <p:sp>
        <p:nvSpPr>
          <p:cNvPr id="109" name="タイトル 1"/>
          <p:cNvSpPr txBox="1">
            <a:spLocks/>
          </p:cNvSpPr>
          <p:nvPr/>
        </p:nvSpPr>
        <p:spPr>
          <a:xfrm>
            <a:off x="262759" y="1158590"/>
            <a:ext cx="1443155" cy="644553"/>
          </a:xfrm>
          <a:prstGeom prst="rect">
            <a:avLst/>
          </a:prstGeom>
        </p:spPr>
        <p:txBody>
          <a:bodyPr vert="horz" lIns="91440" tIns="45720" rIns="91440" bIns="45720" rtlCol="0" anchor="ctr">
            <a:normAutofit/>
          </a:bodyPr>
          <a:lstStyle>
            <a:lvl1pPr algn="ctr" defTabSz="1099427" rtl="0" eaLnBrk="1" latinLnBrk="0" hangingPunct="1">
              <a:spcBef>
                <a:spcPct val="0"/>
              </a:spcBef>
              <a:buNone/>
              <a:defRPr kumimoji="1" sz="5290" kern="1200">
                <a:solidFill>
                  <a:schemeClr val="tx1"/>
                </a:solidFill>
                <a:latin typeface="+mj-lt"/>
                <a:ea typeface="+mj-ea"/>
                <a:cs typeface="+mj-cs"/>
              </a:defRPr>
            </a:lvl1pPr>
          </a:lstStyle>
          <a:p>
            <a:pPr algn="l"/>
            <a:r>
              <a:rPr lang="ja-JP" altLang="en-US" sz="3200" dirty="0"/>
              <a:t>（例）</a:t>
            </a:r>
          </a:p>
        </p:txBody>
      </p:sp>
      <p:sp>
        <p:nvSpPr>
          <p:cNvPr id="4" name="正方形/長方形 3">
            <a:extLst>
              <a:ext uri="{FF2B5EF4-FFF2-40B4-BE49-F238E27FC236}">
                <a16:creationId xmlns:a16="http://schemas.microsoft.com/office/drawing/2014/main" id="{A5DF5C50-FEBA-0871-260B-ABB22E8A5A5E}"/>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1939590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j-ea"/>
              </a:rPr>
              <a:t>1-3. </a:t>
            </a:r>
            <a:r>
              <a:rPr lang="ja-JP" altLang="en-US" dirty="0">
                <a:latin typeface="+mj-ea"/>
              </a:rPr>
              <a:t>電子ジャーナルの購読方法</a:t>
            </a:r>
            <a:endParaRPr kumimoji="1" lang="ja-JP" altLang="en-US" dirty="0"/>
          </a:p>
        </p:txBody>
      </p:sp>
      <p:sp>
        <p:nvSpPr>
          <p:cNvPr id="6" name="テキスト プレースホルダー 5"/>
          <p:cNvSpPr>
            <a:spLocks noGrp="1"/>
          </p:cNvSpPr>
          <p:nvPr>
            <p:ph type="body" sz="quarter" idx="13"/>
          </p:nvPr>
        </p:nvSpPr>
        <p:spPr/>
        <p:txBody>
          <a:bodyPr>
            <a:noAutofit/>
          </a:bodyPr>
          <a:lstStyle/>
          <a:p>
            <a:r>
              <a:rPr lang="en-US" altLang="ja-JP" dirty="0">
                <a:latin typeface="+mj-ea"/>
              </a:rPr>
              <a:t>1. </a:t>
            </a:r>
            <a:r>
              <a:rPr lang="ja-JP" altLang="en-US" dirty="0">
                <a:latin typeface="+mj-ea"/>
              </a:rPr>
              <a:t>学術雑誌の特殊性</a:t>
            </a:r>
          </a:p>
          <a:p>
            <a:endParaRPr kumimoji="1" lang="ja-JP" altLang="en-US" dirty="0"/>
          </a:p>
        </p:txBody>
      </p:sp>
      <p:sp>
        <p:nvSpPr>
          <p:cNvPr id="8" name="コンテンツ プレースホルダー 2"/>
          <p:cNvSpPr>
            <a:spLocks noGrp="1"/>
          </p:cNvSpPr>
          <p:nvPr>
            <p:ph idx="1"/>
          </p:nvPr>
        </p:nvSpPr>
        <p:spPr>
          <a:xfrm>
            <a:off x="868744" y="1360793"/>
            <a:ext cx="4307002" cy="4467168"/>
          </a:xfrm>
        </p:spPr>
        <p:txBody>
          <a:bodyPr>
            <a:normAutofit/>
          </a:bodyPr>
          <a:lstStyle/>
          <a:p>
            <a:r>
              <a:rPr lang="ja-JP" altLang="en-US" sz="2800" spc="-180" dirty="0"/>
              <a:t>ビッグディール契約の特徴</a:t>
            </a:r>
            <a:r>
              <a:rPr lang="ja-JP" altLang="en-US" sz="2000" spc="-180" dirty="0"/>
              <a:t>（パッケージ契約の一種）</a:t>
            </a:r>
            <a:endParaRPr lang="en-US" altLang="ja-JP" sz="2800" spc="-180" dirty="0"/>
          </a:p>
          <a:p>
            <a:pPr marL="0" indent="0">
              <a:buNone/>
            </a:pPr>
            <a:r>
              <a:rPr lang="ja-JP" altLang="en-US" sz="2400" dirty="0"/>
              <a:t>契約を開始する時点で出版社から購読していた冊子体と電子ジャーナル双方を含めた雑誌の総額（購読実績）をもとに契約額が算出される。</a:t>
            </a:r>
            <a:endParaRPr kumimoji="1" lang="en-US" altLang="ja-JP" sz="2000" dirty="0"/>
          </a:p>
          <a:p>
            <a:pPr marL="0" indent="0">
              <a:buNone/>
            </a:pPr>
            <a:endParaRPr lang="en-US" altLang="ja-JP" sz="2000" dirty="0"/>
          </a:p>
          <a:p>
            <a:pPr marL="0" indent="0">
              <a:buNone/>
            </a:pPr>
            <a:endParaRPr kumimoji="1" lang="en-US" altLang="ja-JP" sz="2000" dirty="0"/>
          </a:p>
          <a:p>
            <a:pPr marL="0" indent="0">
              <a:buNone/>
            </a:pPr>
            <a:endParaRPr lang="en-US" altLang="ja-JP" sz="2000" dirty="0"/>
          </a:p>
          <a:p>
            <a:pPr marL="0" indent="0">
              <a:buNone/>
            </a:pPr>
            <a:endParaRPr kumimoji="1" lang="en-US" altLang="ja-JP" sz="2000" dirty="0"/>
          </a:p>
          <a:p>
            <a:pPr marL="0" indent="0">
              <a:buNone/>
            </a:pPr>
            <a:endParaRPr lang="en-US" altLang="ja-JP" sz="2000" dirty="0"/>
          </a:p>
          <a:p>
            <a:pPr marL="0" indent="0">
              <a:buNone/>
            </a:pPr>
            <a:endParaRPr kumimoji="1" lang="en-US" altLang="ja-JP" sz="2000" dirty="0"/>
          </a:p>
          <a:p>
            <a:pPr marL="0" indent="0">
              <a:buNone/>
            </a:pPr>
            <a:endParaRPr kumimoji="1"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endParaRPr kumimoji="1" lang="ja-JP" altLang="en-US" sz="2400" dirty="0"/>
          </a:p>
        </p:txBody>
      </p:sp>
      <p:grpSp>
        <p:nvGrpSpPr>
          <p:cNvPr id="9" name="グループ化 8"/>
          <p:cNvGrpSpPr/>
          <p:nvPr/>
        </p:nvGrpSpPr>
        <p:grpSpPr>
          <a:xfrm>
            <a:off x="5171010" y="1387366"/>
            <a:ext cx="6570502" cy="5002245"/>
            <a:chOff x="664927" y="3751149"/>
            <a:chExt cx="7018643" cy="4800619"/>
          </a:xfrm>
        </p:grpSpPr>
        <p:sp>
          <p:nvSpPr>
            <p:cNvPr id="10" name="角丸四角形 9"/>
            <p:cNvSpPr/>
            <p:nvPr/>
          </p:nvSpPr>
          <p:spPr>
            <a:xfrm>
              <a:off x="1543545" y="7219552"/>
              <a:ext cx="2160588" cy="504825"/>
            </a:xfrm>
            <a:prstGeom prst="roundRect">
              <a:avLst/>
            </a:prstGeom>
            <a:solidFill>
              <a:schemeClr val="accent6">
                <a:lumMod val="20000"/>
                <a:lumOff val="80000"/>
              </a:schemeClr>
            </a:solidFill>
            <a:ln w="19050" cap="flat" cmpd="sng" algn="ctr">
              <a:solidFill>
                <a:schemeClr val="accent6"/>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n-ea"/>
                  <a:cs typeface="+mn-cs"/>
                </a:rPr>
                <a:t>購読誌</a:t>
              </a:r>
              <a:endParaRPr kumimoji="0" lang="en-US" altLang="ja-JP" sz="1600" b="0" i="0" u="none" strike="noStrike" kern="0" cap="none" spc="0" normalizeH="0" baseline="0" noProof="0" dirty="0">
                <a:ln>
                  <a:noFill/>
                </a:ln>
                <a:solidFill>
                  <a:prstClr val="black"/>
                </a:solidFill>
                <a:effectLst/>
                <a:uLnTx/>
                <a:uFillTx/>
                <a:latin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ja-JP" sz="1600" b="0" i="0" u="none" strike="noStrike" kern="0" cap="none" spc="0" normalizeH="0" baseline="0" noProof="0" dirty="0">
                  <a:ln>
                    <a:noFill/>
                  </a:ln>
                  <a:solidFill>
                    <a:prstClr val="black"/>
                  </a:solidFill>
                  <a:effectLst/>
                  <a:uLnTx/>
                  <a:uFillTx/>
                  <a:latin typeface="+mn-ea"/>
                  <a:cs typeface="+mn-cs"/>
                </a:rPr>
                <a:t>(300</a:t>
              </a:r>
              <a:r>
                <a:rPr kumimoji="0" lang="ja-JP" altLang="en-US" sz="1600" b="0" i="0" u="none" strike="noStrike" kern="0" cap="none" spc="0" normalizeH="0" baseline="0" noProof="0" dirty="0">
                  <a:ln>
                    <a:noFill/>
                  </a:ln>
                  <a:solidFill>
                    <a:prstClr val="black"/>
                  </a:solidFill>
                  <a:effectLst/>
                  <a:uLnTx/>
                  <a:uFillTx/>
                  <a:latin typeface="+mn-ea"/>
                  <a:cs typeface="+mn-cs"/>
                </a:rPr>
                <a:t>タイトル</a:t>
              </a:r>
              <a:r>
                <a:rPr kumimoji="0" lang="en-US" altLang="ja-JP" sz="1600" b="0" i="0" u="none" strike="noStrike" kern="0" cap="none" spc="0" normalizeH="0" baseline="0" noProof="0" dirty="0">
                  <a:ln>
                    <a:noFill/>
                  </a:ln>
                  <a:solidFill>
                    <a:prstClr val="black"/>
                  </a:solidFill>
                  <a:effectLst/>
                  <a:uLnTx/>
                  <a:uFillTx/>
                  <a:latin typeface="+mn-ea"/>
                  <a:cs typeface="+mn-cs"/>
                </a:rPr>
                <a:t>)</a:t>
              </a:r>
              <a:endParaRPr kumimoji="0" lang="ja-JP" altLang="en-US" sz="1600" b="0" i="0" u="none" strike="noStrike" kern="0" cap="none" spc="0" normalizeH="0" baseline="0" noProof="0" dirty="0">
                <a:ln>
                  <a:noFill/>
                </a:ln>
                <a:solidFill>
                  <a:prstClr val="black"/>
                </a:solidFill>
                <a:effectLst/>
                <a:uLnTx/>
                <a:uFillTx/>
                <a:latin typeface="+mn-ea"/>
                <a:cs typeface="+mn-cs"/>
              </a:endParaRPr>
            </a:p>
          </p:txBody>
        </p:sp>
        <p:sp>
          <p:nvSpPr>
            <p:cNvPr id="11" name="角丸四角形 10"/>
            <p:cNvSpPr/>
            <p:nvPr/>
          </p:nvSpPr>
          <p:spPr>
            <a:xfrm>
              <a:off x="1543545" y="4193778"/>
              <a:ext cx="2160588" cy="3019425"/>
            </a:xfrm>
            <a:prstGeom prst="roundRect">
              <a:avLst/>
            </a:prstGeom>
            <a:solidFill>
              <a:sysClr val="window" lastClr="FFFFFF"/>
            </a:solidFill>
            <a:ln w="19050" cap="flat" cmpd="sng" algn="ctr">
              <a:solidFill>
                <a:schemeClr val="accent6"/>
              </a:solidFill>
              <a:prstDash val="dash"/>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n-ea"/>
                  <a:cs typeface="+mn-cs"/>
                </a:rPr>
                <a:t>非購読誌</a:t>
              </a:r>
              <a:endParaRPr kumimoji="0" lang="en-US" altLang="ja-JP" sz="1600" b="0" i="0" u="none" strike="noStrike" kern="0" cap="none" spc="0" normalizeH="0" baseline="0" noProof="0" dirty="0">
                <a:ln>
                  <a:noFill/>
                </a:ln>
                <a:solidFill>
                  <a:prstClr val="black"/>
                </a:solidFill>
                <a:effectLst/>
                <a:uLnTx/>
                <a:uFillTx/>
                <a:latin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n-ea"/>
                  <a:cs typeface="+mn-cs"/>
                </a:rPr>
                <a:t>（</a:t>
              </a:r>
              <a:r>
                <a:rPr kumimoji="0" lang="en-US" altLang="ja-JP" sz="1600" b="0" i="0" u="none" strike="noStrike" kern="0" cap="none" spc="0" normalizeH="0" baseline="0" noProof="0" dirty="0">
                  <a:ln>
                    <a:noFill/>
                  </a:ln>
                  <a:solidFill>
                    <a:prstClr val="black"/>
                  </a:solidFill>
                  <a:effectLst/>
                  <a:uLnTx/>
                  <a:uFillTx/>
                  <a:latin typeface="+mn-ea"/>
                  <a:cs typeface="+mn-cs"/>
                </a:rPr>
                <a:t>900</a:t>
              </a:r>
              <a:r>
                <a:rPr kumimoji="0" lang="ja-JP" altLang="en-US" sz="1600" b="0" i="0" u="none" strike="noStrike" kern="0" cap="none" spc="0" normalizeH="0" baseline="0" noProof="0" dirty="0">
                  <a:ln>
                    <a:noFill/>
                  </a:ln>
                  <a:solidFill>
                    <a:prstClr val="black"/>
                  </a:solidFill>
                  <a:effectLst/>
                  <a:uLnTx/>
                  <a:uFillTx/>
                  <a:latin typeface="+mn-ea"/>
                  <a:cs typeface="+mn-cs"/>
                </a:rPr>
                <a:t>タイトル）</a:t>
              </a:r>
            </a:p>
          </p:txBody>
        </p:sp>
        <p:sp>
          <p:nvSpPr>
            <p:cNvPr id="12" name="右中かっこ 11"/>
            <p:cNvSpPr/>
            <p:nvPr/>
          </p:nvSpPr>
          <p:spPr>
            <a:xfrm rot="10800000">
              <a:off x="1095225" y="7213203"/>
              <a:ext cx="431800" cy="503237"/>
            </a:xfrm>
            <a:prstGeom prst="rightBrace">
              <a:avLst>
                <a:gd name="adj1" fmla="val 11700"/>
                <a:gd name="adj2" fmla="val 44996"/>
              </a:avLst>
            </a:prstGeom>
            <a:noFill/>
            <a:ln w="38100" cap="flat" cmpd="sng" algn="ctr">
              <a:solidFill>
                <a:schemeClr val="accent6"/>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n-ea"/>
                <a:cs typeface="+mn-cs"/>
              </a:endParaRPr>
            </a:p>
          </p:txBody>
        </p:sp>
        <p:sp>
          <p:nvSpPr>
            <p:cNvPr id="13" name="右中かっこ 12"/>
            <p:cNvSpPr/>
            <p:nvPr/>
          </p:nvSpPr>
          <p:spPr>
            <a:xfrm>
              <a:off x="6010845" y="4268391"/>
              <a:ext cx="431800" cy="3455987"/>
            </a:xfrm>
            <a:prstGeom prst="rightBrace">
              <a:avLst/>
            </a:prstGeom>
            <a:noFill/>
            <a:ln w="38100" cap="flat" cmpd="sng" algn="ctr">
              <a:solidFill>
                <a:schemeClr val="accent6"/>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n-ea"/>
                <a:cs typeface="+mn-cs"/>
              </a:endParaRPr>
            </a:p>
          </p:txBody>
        </p:sp>
        <p:sp>
          <p:nvSpPr>
            <p:cNvPr id="14" name="角丸四角形 13"/>
            <p:cNvSpPr/>
            <p:nvPr/>
          </p:nvSpPr>
          <p:spPr>
            <a:xfrm>
              <a:off x="3851845" y="7219553"/>
              <a:ext cx="2160588" cy="504825"/>
            </a:xfrm>
            <a:prstGeom prst="roundRect">
              <a:avLst/>
            </a:prstGeom>
            <a:solidFill>
              <a:schemeClr val="accent6">
                <a:lumMod val="20000"/>
                <a:lumOff val="80000"/>
              </a:schemeClr>
            </a:solidFill>
            <a:ln w="19050" cap="flat" cmpd="sng" algn="ctr">
              <a:solidFill>
                <a:srgbClr val="727CA3">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n-ea"/>
                  <a:cs typeface="+mn-cs"/>
                </a:rPr>
                <a:t>購読誌</a:t>
              </a:r>
              <a:endParaRPr kumimoji="0" lang="en-US" altLang="ja-JP" sz="1600" b="0" i="0" u="none" strike="noStrike" kern="0" cap="none" spc="0" normalizeH="0" baseline="0" noProof="0" dirty="0">
                <a:ln>
                  <a:noFill/>
                </a:ln>
                <a:solidFill>
                  <a:prstClr val="black"/>
                </a:solidFill>
                <a:effectLst/>
                <a:uLnTx/>
                <a:uFillTx/>
                <a:latin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ja-JP" sz="1600" b="0" i="0" u="none" strike="noStrike" kern="0" cap="none" spc="0" normalizeH="0" baseline="0" noProof="0" dirty="0">
                  <a:ln>
                    <a:noFill/>
                  </a:ln>
                  <a:solidFill>
                    <a:prstClr val="black"/>
                  </a:solidFill>
                  <a:effectLst/>
                  <a:uLnTx/>
                  <a:uFillTx/>
                  <a:latin typeface="+mn-ea"/>
                  <a:cs typeface="+mn-cs"/>
                </a:rPr>
                <a:t>(300</a:t>
              </a:r>
              <a:r>
                <a:rPr kumimoji="0" lang="ja-JP" altLang="en-US" sz="1600" b="0" i="0" u="none" strike="noStrike" kern="0" cap="none" spc="0" normalizeH="0" baseline="0" noProof="0" dirty="0">
                  <a:ln>
                    <a:noFill/>
                  </a:ln>
                  <a:solidFill>
                    <a:prstClr val="black"/>
                  </a:solidFill>
                  <a:effectLst/>
                  <a:uLnTx/>
                  <a:uFillTx/>
                  <a:latin typeface="+mn-ea"/>
                  <a:cs typeface="+mn-cs"/>
                </a:rPr>
                <a:t>タイトル</a:t>
              </a:r>
              <a:r>
                <a:rPr kumimoji="0" lang="en-US" altLang="ja-JP" sz="1600" b="0" i="0" u="none" strike="noStrike" kern="0" cap="none" spc="0" normalizeH="0" baseline="0" noProof="0" dirty="0">
                  <a:ln>
                    <a:noFill/>
                  </a:ln>
                  <a:solidFill>
                    <a:prstClr val="black"/>
                  </a:solidFill>
                  <a:effectLst/>
                  <a:uLnTx/>
                  <a:uFillTx/>
                  <a:latin typeface="+mn-ea"/>
                  <a:cs typeface="+mn-cs"/>
                </a:rPr>
                <a:t>)</a:t>
              </a:r>
              <a:endParaRPr kumimoji="0" lang="ja-JP" altLang="en-US" sz="1600" b="0" i="0" u="none" strike="noStrike" kern="0" cap="none" spc="0" normalizeH="0" baseline="0" noProof="0" dirty="0">
                <a:ln>
                  <a:noFill/>
                </a:ln>
                <a:solidFill>
                  <a:prstClr val="black"/>
                </a:solidFill>
                <a:effectLst/>
                <a:uLnTx/>
                <a:uFillTx/>
                <a:latin typeface="+mn-ea"/>
                <a:cs typeface="+mn-cs"/>
              </a:endParaRPr>
            </a:p>
          </p:txBody>
        </p:sp>
        <p:sp>
          <p:nvSpPr>
            <p:cNvPr id="15" name="角丸四角形 14"/>
            <p:cNvSpPr/>
            <p:nvPr/>
          </p:nvSpPr>
          <p:spPr>
            <a:xfrm>
              <a:off x="3851845" y="4193778"/>
              <a:ext cx="2160588" cy="3019425"/>
            </a:xfrm>
            <a:prstGeom prst="roundRect">
              <a:avLst/>
            </a:prstGeom>
            <a:solidFill>
              <a:schemeClr val="accent6">
                <a:lumMod val="20000"/>
                <a:lumOff val="80000"/>
              </a:schemeClr>
            </a:solidFill>
            <a:ln w="19050" cap="flat" cmpd="sng" algn="ctr">
              <a:solidFill>
                <a:schemeClr val="accent6"/>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n-ea"/>
                  <a:cs typeface="+mn-cs"/>
                </a:rPr>
                <a:t>非購読誌</a:t>
              </a:r>
              <a:endParaRPr kumimoji="0" lang="en-US" altLang="ja-JP" sz="1600" b="0" i="0" u="none" strike="noStrike" kern="0" cap="none" spc="0" normalizeH="0" baseline="0" noProof="0" dirty="0">
                <a:ln>
                  <a:noFill/>
                </a:ln>
                <a:solidFill>
                  <a:prstClr val="black"/>
                </a:solidFill>
                <a:effectLst/>
                <a:uLnTx/>
                <a:uFillTx/>
                <a:latin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n-ea"/>
                  <a:cs typeface="+mn-cs"/>
                </a:rPr>
                <a:t>（</a:t>
              </a:r>
              <a:r>
                <a:rPr kumimoji="0" lang="en-US" altLang="ja-JP" sz="1600" b="0" i="0" u="none" strike="noStrike" kern="0" cap="none" spc="0" normalizeH="0" baseline="0" noProof="0" dirty="0">
                  <a:ln>
                    <a:noFill/>
                  </a:ln>
                  <a:solidFill>
                    <a:prstClr val="black"/>
                  </a:solidFill>
                  <a:effectLst/>
                  <a:uLnTx/>
                  <a:uFillTx/>
                  <a:latin typeface="+mn-ea"/>
                  <a:cs typeface="+mn-cs"/>
                </a:rPr>
                <a:t>900</a:t>
              </a:r>
              <a:r>
                <a:rPr kumimoji="0" lang="ja-JP" altLang="en-US" sz="1600" b="0" i="0" u="none" strike="noStrike" kern="0" cap="none" spc="0" normalizeH="0" baseline="0" noProof="0" dirty="0">
                  <a:ln>
                    <a:noFill/>
                  </a:ln>
                  <a:solidFill>
                    <a:prstClr val="black"/>
                  </a:solidFill>
                  <a:effectLst/>
                  <a:uLnTx/>
                  <a:uFillTx/>
                  <a:latin typeface="+mn-ea"/>
                  <a:cs typeface="+mn-cs"/>
                </a:rPr>
                <a:t>タイトル）</a:t>
              </a:r>
            </a:p>
          </p:txBody>
        </p:sp>
        <p:cxnSp>
          <p:nvCxnSpPr>
            <p:cNvPr id="16" name="直線コネクタ 15"/>
            <p:cNvCxnSpPr/>
            <p:nvPr/>
          </p:nvCxnSpPr>
          <p:spPr>
            <a:xfrm>
              <a:off x="3780118" y="3831754"/>
              <a:ext cx="11424" cy="4589538"/>
            </a:xfrm>
            <a:prstGeom prst="line">
              <a:avLst/>
            </a:prstGeom>
            <a:noFill/>
            <a:ln w="34925" cap="flat" cmpd="sng" algn="ctr">
              <a:solidFill>
                <a:schemeClr val="accent6"/>
              </a:solidFill>
              <a:prstDash val="dash"/>
            </a:ln>
            <a:effectLst/>
          </p:spPr>
        </p:cxnSp>
        <p:sp>
          <p:nvSpPr>
            <p:cNvPr id="17" name="正方形/長方形 16"/>
            <p:cNvSpPr/>
            <p:nvPr/>
          </p:nvSpPr>
          <p:spPr>
            <a:xfrm>
              <a:off x="1527025" y="3751149"/>
              <a:ext cx="2187725" cy="369604"/>
            </a:xfrm>
            <a:prstGeom prst="rect">
              <a:avLst/>
            </a:prstGeom>
            <a:solidFill>
              <a:schemeClr val="accent6"/>
            </a:solidFill>
            <a:ln w="19050" cap="flat" cmpd="sng" algn="ctr">
              <a:noFill/>
              <a:prstDash val="solid"/>
            </a:ln>
            <a:effectLst/>
          </p:spPr>
          <p:txBody>
            <a:bodyPr anchor="ct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mn-ea"/>
                  <a:cs typeface="+mn-cs"/>
                </a:rPr>
                <a:t>～</a:t>
              </a:r>
              <a:r>
                <a:rPr kumimoji="0" lang="en-US" altLang="ja-JP" sz="1800" b="1" i="0" u="none" strike="noStrike" kern="0" cap="none" spc="0" normalizeH="0" baseline="0" noProof="0" dirty="0">
                  <a:ln>
                    <a:noFill/>
                  </a:ln>
                  <a:solidFill>
                    <a:prstClr val="white"/>
                  </a:solidFill>
                  <a:effectLst/>
                  <a:uLnTx/>
                  <a:uFillTx/>
                  <a:latin typeface="+mn-ea"/>
                  <a:cs typeface="+mn-cs"/>
                </a:rPr>
                <a:t>2024</a:t>
              </a:r>
              <a:r>
                <a:rPr kumimoji="0" lang="ja-JP" altLang="en-US" sz="1800" b="1" i="0" u="none" strike="noStrike" kern="0" cap="none" spc="0" normalizeH="0" baseline="0" noProof="0" dirty="0">
                  <a:ln>
                    <a:noFill/>
                  </a:ln>
                  <a:solidFill>
                    <a:prstClr val="white"/>
                  </a:solidFill>
                  <a:effectLst/>
                  <a:uLnTx/>
                  <a:uFillTx/>
                  <a:latin typeface="+mn-ea"/>
                  <a:cs typeface="+mn-cs"/>
                </a:rPr>
                <a:t>年</a:t>
              </a:r>
            </a:p>
          </p:txBody>
        </p:sp>
        <p:sp>
          <p:nvSpPr>
            <p:cNvPr id="18" name="正方形/長方形 17"/>
            <p:cNvSpPr/>
            <p:nvPr/>
          </p:nvSpPr>
          <p:spPr>
            <a:xfrm>
              <a:off x="3851846" y="3751149"/>
              <a:ext cx="2178771" cy="369604"/>
            </a:xfrm>
            <a:prstGeom prst="rect">
              <a:avLst/>
            </a:prstGeom>
            <a:solidFill>
              <a:schemeClr val="accent6"/>
            </a:solidFill>
            <a:ln w="19050" cap="flat" cmpd="sng" algn="ctr">
              <a:noFill/>
              <a:prstDash val="solid"/>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ja-JP" sz="1800" b="1" i="0" u="none" strike="noStrike" kern="0" cap="none" spc="0" normalizeH="0" baseline="0" noProof="0" dirty="0">
                  <a:ln>
                    <a:noFill/>
                  </a:ln>
                  <a:solidFill>
                    <a:prstClr val="white"/>
                  </a:solidFill>
                  <a:effectLst/>
                  <a:uLnTx/>
                  <a:uFillTx/>
                  <a:latin typeface="+mn-ea"/>
                  <a:cs typeface="+mn-cs"/>
                </a:rPr>
                <a:t>2025</a:t>
              </a:r>
              <a:r>
                <a:rPr kumimoji="0" lang="ja-JP" altLang="en-US" sz="1800" b="1" i="0" u="none" strike="noStrike" kern="0" cap="none" spc="0" normalizeH="0" baseline="0" noProof="0" dirty="0">
                  <a:ln>
                    <a:noFill/>
                  </a:ln>
                  <a:solidFill>
                    <a:prstClr val="white"/>
                  </a:solidFill>
                  <a:effectLst/>
                  <a:uLnTx/>
                  <a:uFillTx/>
                  <a:latin typeface="+mn-ea"/>
                  <a:cs typeface="+mn-cs"/>
                </a:rPr>
                <a:t>年～</a:t>
              </a:r>
            </a:p>
          </p:txBody>
        </p:sp>
        <p:sp>
          <p:nvSpPr>
            <p:cNvPr id="19" name="正方形/長方形 18"/>
            <p:cNvSpPr/>
            <p:nvPr/>
          </p:nvSpPr>
          <p:spPr>
            <a:xfrm>
              <a:off x="664927" y="7061736"/>
              <a:ext cx="503238" cy="1081203"/>
            </a:xfrm>
            <a:prstGeom prst="rect">
              <a:avLst/>
            </a:prstGeom>
            <a:noFill/>
            <a:ln w="1905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n-ea"/>
                  <a:cs typeface="+mn-cs"/>
                </a:rPr>
                <a:t>利用</a:t>
              </a:r>
              <a:endParaRPr kumimoji="0" lang="en-US" altLang="ja-JP" sz="1400" b="1" i="0" u="none" strike="noStrike" kern="0" cap="none" spc="0" normalizeH="0" baseline="0" noProof="0" dirty="0">
                <a:ln>
                  <a:noFill/>
                </a:ln>
                <a:solidFill>
                  <a:prstClr val="black"/>
                </a:solidFill>
                <a:effectLst/>
                <a:uLnTx/>
                <a:uFillTx/>
                <a:latin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n-ea"/>
                  <a:cs typeface="+mn-cs"/>
                </a:rPr>
                <a:t>可能</a:t>
              </a:r>
            </a:p>
          </p:txBody>
        </p:sp>
        <p:sp>
          <p:nvSpPr>
            <p:cNvPr id="20" name="正方形/長方形 19"/>
            <p:cNvSpPr/>
            <p:nvPr/>
          </p:nvSpPr>
          <p:spPr>
            <a:xfrm>
              <a:off x="6399266" y="5400223"/>
              <a:ext cx="493363" cy="1080807"/>
            </a:xfrm>
            <a:prstGeom prst="rect">
              <a:avLst/>
            </a:prstGeom>
            <a:noFill/>
            <a:ln w="1905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n-ea"/>
                  <a:cs typeface="+mn-cs"/>
                </a:rPr>
                <a:t>利用</a:t>
              </a:r>
              <a:endParaRPr kumimoji="0" lang="en-US" altLang="ja-JP" sz="1400" b="1" i="0" u="none" strike="noStrike" kern="0" cap="none" spc="0" normalizeH="0" baseline="0" noProof="0" dirty="0">
                <a:ln>
                  <a:noFill/>
                </a:ln>
                <a:solidFill>
                  <a:prstClr val="black"/>
                </a:solidFill>
                <a:effectLst/>
                <a:uLnTx/>
                <a:uFillTx/>
                <a:latin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n-ea"/>
                  <a:cs typeface="+mn-cs"/>
                </a:rPr>
                <a:t>可能</a:t>
              </a:r>
            </a:p>
          </p:txBody>
        </p:sp>
        <p:sp>
          <p:nvSpPr>
            <p:cNvPr id="21" name="正方形/長方形 20"/>
            <p:cNvSpPr/>
            <p:nvPr/>
          </p:nvSpPr>
          <p:spPr>
            <a:xfrm>
              <a:off x="1355812" y="7676622"/>
              <a:ext cx="2375425" cy="503238"/>
            </a:xfrm>
            <a:prstGeom prst="rect">
              <a:avLst/>
            </a:prstGeom>
            <a:noFill/>
            <a:ln w="1905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schemeClr val="accent2"/>
                  </a:solidFill>
                  <a:effectLst/>
                  <a:uLnTx/>
                  <a:uFillTx/>
                  <a:latin typeface="+mn-ea"/>
                  <a:cs typeface="+mn-cs"/>
                </a:rPr>
                <a:t>契約額＝購読誌分の金額</a:t>
              </a:r>
            </a:p>
          </p:txBody>
        </p:sp>
        <p:sp>
          <p:nvSpPr>
            <p:cNvPr id="22" name="正方形/長方形 21"/>
            <p:cNvSpPr/>
            <p:nvPr/>
          </p:nvSpPr>
          <p:spPr>
            <a:xfrm>
              <a:off x="3795305" y="7760499"/>
              <a:ext cx="3888265" cy="791269"/>
            </a:xfrm>
            <a:prstGeom prst="rect">
              <a:avLst/>
            </a:prstGeom>
            <a:noFill/>
            <a:ln w="19050" cap="flat" cmpd="sng" algn="ctr">
              <a:noFill/>
              <a:prstDash val="solid"/>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schemeClr val="accent2"/>
                  </a:solidFill>
                  <a:effectLst/>
                  <a:uLnTx/>
                  <a:uFillTx/>
                  <a:latin typeface="+mn-ea"/>
                  <a:cs typeface="+mn-cs"/>
                </a:rPr>
                <a:t>契約額＝購読誌分の金額＋</a:t>
              </a:r>
              <a:r>
                <a:rPr kumimoji="0" lang="ja-JP" altLang="en-US" sz="1400" b="1" i="0" u="wavyDbl" strike="noStrike" kern="0" cap="none" spc="0" normalizeH="0" baseline="0" noProof="0" dirty="0">
                  <a:ln>
                    <a:noFill/>
                  </a:ln>
                  <a:solidFill>
                    <a:schemeClr val="accent2"/>
                  </a:solidFill>
                  <a:effectLst/>
                  <a:uLnTx/>
                  <a:uFillTx/>
                  <a:latin typeface="+mn-ea"/>
                  <a:cs typeface="+mn-cs"/>
                </a:rPr>
                <a:t>一定の追加料金</a:t>
              </a:r>
              <a:endParaRPr kumimoji="0" lang="en-US" altLang="ja-JP" sz="1400" b="1" i="0" u="wavyDbl" strike="noStrike" kern="0" cap="none" spc="0" normalizeH="0" baseline="0" noProof="0" dirty="0">
                <a:ln>
                  <a:noFill/>
                </a:ln>
                <a:solidFill>
                  <a:schemeClr val="accent2"/>
                </a:solidFill>
                <a:effectLst/>
                <a:uLnTx/>
                <a:uFillTx/>
                <a:latin typeface="+mn-ea"/>
                <a:cs typeface="+mn-cs"/>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schemeClr val="accent2"/>
                  </a:solidFill>
                  <a:effectLst/>
                  <a:uLnTx/>
                  <a:uFillTx/>
                  <a:latin typeface="+mn-ea"/>
                  <a:cs typeface="+mn-cs"/>
                </a:rPr>
                <a:t>（</a:t>
              </a:r>
              <a:r>
                <a:rPr kumimoji="0" lang="en-US" altLang="ja-JP" sz="1400" b="1" i="0" u="none" strike="noStrike" kern="0" cap="none" spc="0" normalizeH="0" baseline="0" noProof="0" dirty="0">
                  <a:ln>
                    <a:noFill/>
                  </a:ln>
                  <a:solidFill>
                    <a:schemeClr val="accent2"/>
                  </a:solidFill>
                  <a:effectLst/>
                  <a:uLnTx/>
                  <a:uFillTx/>
                  <a:latin typeface="+mn-ea"/>
                  <a:cs typeface="+mn-cs"/>
                </a:rPr>
                <a:t>900</a:t>
              </a:r>
              <a:r>
                <a:rPr kumimoji="0" lang="ja-JP" altLang="en-US" sz="1400" b="1" i="0" u="none" strike="noStrike" kern="0" cap="none" spc="0" normalizeH="0" baseline="0" noProof="0" dirty="0">
                  <a:ln>
                    <a:noFill/>
                  </a:ln>
                  <a:solidFill>
                    <a:schemeClr val="accent2"/>
                  </a:solidFill>
                  <a:effectLst/>
                  <a:uLnTx/>
                  <a:uFillTx/>
                  <a:latin typeface="+mn-ea"/>
                  <a:cs typeface="+mn-cs"/>
                </a:rPr>
                <a:t>タイトルを個別に追加購読するよりもはるかに安価）</a:t>
              </a:r>
            </a:p>
          </p:txBody>
        </p:sp>
      </p:grpSp>
      <p:sp>
        <p:nvSpPr>
          <p:cNvPr id="23" name="コンテンツ プレースホルダー 2"/>
          <p:cNvSpPr txBox="1">
            <a:spLocks/>
          </p:cNvSpPr>
          <p:nvPr/>
        </p:nvSpPr>
        <p:spPr bwMode="auto">
          <a:xfrm>
            <a:off x="479469" y="4409540"/>
            <a:ext cx="4639825" cy="106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6000"/>
              <a:buFont typeface="Wingdings 3" panose="05040102010807070707" pitchFamily="18" charset="2"/>
              <a:buChar char=""/>
              <a:defRPr kumimoji="1" sz="2600">
                <a:solidFill>
                  <a:schemeClr val="tx1"/>
                </a:solidFill>
                <a:latin typeface="Gill Sans MT" panose="020B0502020104020203" pitchFamily="34" charset="0"/>
                <a:ea typeface="ＭＳ Ｐゴシック" panose="020B0600070205080204" pitchFamily="50" charset="-128"/>
              </a:defRPr>
            </a:lvl1pPr>
            <a:lvl2pPr marL="274638">
              <a:spcBef>
                <a:spcPts val="500"/>
              </a:spcBef>
              <a:buClr>
                <a:schemeClr val="accent2"/>
              </a:buClr>
              <a:buSzPct val="76000"/>
              <a:buFont typeface="Wingdings 3" panose="05040102010807070707" pitchFamily="18" charset="2"/>
              <a:buChar char=""/>
              <a:defRPr kumimoji="1" sz="2300">
                <a:solidFill>
                  <a:schemeClr val="tx2"/>
                </a:solidFill>
                <a:latin typeface="Gill Sans MT" panose="020B0502020104020203" pitchFamily="34" charset="0"/>
                <a:ea typeface="ＭＳ Ｐゴシック" panose="020B0600070205080204" pitchFamily="50" charset="-128"/>
              </a:defRPr>
            </a:lvl2pPr>
            <a:lvl3pPr marL="822325" indent="-228600">
              <a:spcBef>
                <a:spcPts val="500"/>
              </a:spcBef>
              <a:buClr>
                <a:srgbClr val="BCBCBC"/>
              </a:buClr>
              <a:buSzPct val="76000"/>
              <a:buFont typeface="Wingdings 3" panose="05040102010807070707" pitchFamily="18" charset="2"/>
              <a:buChar char=""/>
              <a:defRPr kumimoji="1" sz="2000">
                <a:solidFill>
                  <a:schemeClr val="tx1"/>
                </a:solidFill>
                <a:latin typeface="Gill Sans MT" panose="020B0502020104020203" pitchFamily="34" charset="0"/>
                <a:ea typeface="ＭＳ Ｐゴシック" panose="020B0600070205080204" pitchFamily="50" charset="-128"/>
              </a:defRPr>
            </a:lvl3pPr>
            <a:lvl4pPr marL="1096963" indent="-228600">
              <a:spcBef>
                <a:spcPts val="400"/>
              </a:spcBef>
              <a:buClr>
                <a:srgbClr val="8BA2B4"/>
              </a:buClr>
              <a:buSzPct val="70000"/>
              <a:buFont typeface="Wingdings" panose="05000000000000000000" pitchFamily="2" charset="2"/>
              <a:buChar char=""/>
              <a:defRPr kumimoji="1">
                <a:solidFill>
                  <a:schemeClr val="tx1"/>
                </a:solidFill>
                <a:latin typeface="Gill Sans MT" panose="020B0502020104020203" pitchFamily="34" charset="0"/>
                <a:ea typeface="ＭＳ Ｐゴシック" panose="020B0600070205080204" pitchFamily="50" charset="-128"/>
              </a:defRPr>
            </a:lvl4pPr>
            <a:lvl5pPr marL="1371600" indent="-228600">
              <a:spcBef>
                <a:spcPts val="300"/>
              </a:spcBef>
              <a:buClr>
                <a:schemeClr val="accent2"/>
              </a:buClr>
              <a:buSzPct val="70000"/>
              <a:buFont typeface="Wingdings" panose="05000000000000000000" pitchFamily="2" charset="2"/>
              <a:buChar char=""/>
              <a:defRPr kumimoji="1" sz="1600">
                <a:solidFill>
                  <a:schemeClr val="tx1"/>
                </a:solidFill>
                <a:latin typeface="Gill Sans MT" panose="020B0502020104020203" pitchFamily="34" charset="0"/>
                <a:ea typeface="ＭＳ Ｐゴシック" panose="020B0600070205080204" pitchFamily="50" charset="-128"/>
              </a:defRPr>
            </a:lvl5pPr>
            <a:lvl6pPr marL="1828800" indent="-228600" eaLnBrk="0" fontAlgn="base" hangingPunct="0">
              <a:spcBef>
                <a:spcPts val="300"/>
              </a:spcBef>
              <a:spcAft>
                <a:spcPct val="0"/>
              </a:spcAft>
              <a:buClr>
                <a:schemeClr val="accent2"/>
              </a:buClr>
              <a:buSzPct val="70000"/>
              <a:buFont typeface="Wingdings" panose="05000000000000000000" pitchFamily="2" charset="2"/>
              <a:buChar char=""/>
              <a:defRPr kumimoji="1" sz="1600">
                <a:solidFill>
                  <a:schemeClr val="tx1"/>
                </a:solidFill>
                <a:latin typeface="Gill Sans MT" panose="020B0502020104020203" pitchFamily="34" charset="0"/>
                <a:ea typeface="ＭＳ Ｐゴシック" panose="020B0600070205080204" pitchFamily="50" charset="-128"/>
              </a:defRPr>
            </a:lvl6pPr>
            <a:lvl7pPr marL="2286000" indent="-228600" eaLnBrk="0" fontAlgn="base" hangingPunct="0">
              <a:spcBef>
                <a:spcPts val="300"/>
              </a:spcBef>
              <a:spcAft>
                <a:spcPct val="0"/>
              </a:spcAft>
              <a:buClr>
                <a:schemeClr val="accent2"/>
              </a:buClr>
              <a:buSzPct val="70000"/>
              <a:buFont typeface="Wingdings" panose="05000000000000000000" pitchFamily="2" charset="2"/>
              <a:buChar char=""/>
              <a:defRPr kumimoji="1" sz="1600">
                <a:solidFill>
                  <a:schemeClr val="tx1"/>
                </a:solidFill>
                <a:latin typeface="Gill Sans MT" panose="020B0502020104020203" pitchFamily="34" charset="0"/>
                <a:ea typeface="ＭＳ Ｐゴシック" panose="020B0600070205080204" pitchFamily="50" charset="-128"/>
              </a:defRPr>
            </a:lvl7pPr>
            <a:lvl8pPr marL="2743200" indent="-228600" eaLnBrk="0" fontAlgn="base" hangingPunct="0">
              <a:spcBef>
                <a:spcPts val="300"/>
              </a:spcBef>
              <a:spcAft>
                <a:spcPct val="0"/>
              </a:spcAft>
              <a:buClr>
                <a:schemeClr val="accent2"/>
              </a:buClr>
              <a:buSzPct val="70000"/>
              <a:buFont typeface="Wingdings" panose="05000000000000000000" pitchFamily="2" charset="2"/>
              <a:buChar char=""/>
              <a:defRPr kumimoji="1" sz="1600">
                <a:solidFill>
                  <a:schemeClr val="tx1"/>
                </a:solidFill>
                <a:latin typeface="Gill Sans MT" panose="020B0502020104020203" pitchFamily="34" charset="0"/>
                <a:ea typeface="ＭＳ Ｐゴシック" panose="020B0600070205080204" pitchFamily="50" charset="-128"/>
              </a:defRPr>
            </a:lvl8pPr>
            <a:lvl9pPr marL="3200400" indent="-228600" eaLnBrk="0" fontAlgn="base" hangingPunct="0">
              <a:spcBef>
                <a:spcPts val="300"/>
              </a:spcBef>
              <a:spcAft>
                <a:spcPct val="0"/>
              </a:spcAft>
              <a:buClr>
                <a:schemeClr val="accent2"/>
              </a:buClr>
              <a:buSzPct val="70000"/>
              <a:buFont typeface="Wingdings" panose="05000000000000000000" pitchFamily="2" charset="2"/>
              <a:buChar char=""/>
              <a:defRPr kumimoji="1" sz="1600">
                <a:solidFill>
                  <a:schemeClr val="tx1"/>
                </a:solidFill>
                <a:latin typeface="Gill Sans MT" panose="020B0502020104020203" pitchFamily="34" charset="0"/>
                <a:ea typeface="ＭＳ Ｐゴシック" panose="020B0600070205080204" pitchFamily="50" charset="-128"/>
              </a:defRPr>
            </a:lvl9pPr>
          </a:lstStyle>
          <a:p>
            <a:pPr marL="274638" marR="0" lvl="1" indent="0" defTabSz="914400" eaLnBrk="0" fontAlgn="base" latinLnBrk="0" hangingPunct="0">
              <a:lnSpc>
                <a:spcPct val="100000"/>
              </a:lnSpc>
              <a:spcBef>
                <a:spcPts val="500"/>
              </a:spcBef>
              <a:spcAft>
                <a:spcPct val="0"/>
              </a:spcAft>
              <a:buClr>
                <a:srgbClr val="9FB8CD"/>
              </a:buClr>
              <a:buSzPct val="76000"/>
              <a:buFont typeface="Wingdings 3" panose="05040102010807070707" pitchFamily="18" charset="2"/>
              <a:buNone/>
              <a:tabLst/>
              <a:defRPr/>
            </a:pPr>
            <a:r>
              <a:rPr kumimoji="1" lang="en-US" altLang="ja-JP" sz="1800" b="0" i="0" u="none" strike="noStrike" kern="0" cap="none" spc="0" normalizeH="0" baseline="0" noProof="0" dirty="0">
                <a:ln>
                  <a:noFill/>
                </a:ln>
                <a:solidFill>
                  <a:srgbClr val="464653"/>
                </a:solidFill>
                <a:effectLst/>
                <a:uLnTx/>
                <a:uFillTx/>
                <a:latin typeface="+mj-ea"/>
                <a:ea typeface="+mj-ea"/>
              </a:rPr>
              <a:t>※</a:t>
            </a:r>
            <a:r>
              <a:rPr kumimoji="1" lang="en-US" altLang="ja-JP" sz="1800" b="1" i="0" u="sng" strike="noStrike" kern="0" cap="none" spc="0" normalizeH="0" baseline="0" noProof="0" dirty="0">
                <a:ln>
                  <a:noFill/>
                </a:ln>
                <a:solidFill>
                  <a:schemeClr val="accent2"/>
                </a:solidFill>
                <a:effectLst/>
                <a:uLnTx/>
                <a:uFillTx/>
                <a:latin typeface="+mj-ea"/>
                <a:ea typeface="+mj-ea"/>
              </a:rPr>
              <a:t>2025</a:t>
            </a:r>
            <a:r>
              <a:rPr kumimoji="1" lang="ja-JP" altLang="en-US" sz="1800" b="0" i="0" u="none" strike="noStrike" kern="0" cap="none" spc="0" normalizeH="0" baseline="0" noProof="0" dirty="0">
                <a:ln>
                  <a:noFill/>
                </a:ln>
                <a:solidFill>
                  <a:srgbClr val="464653"/>
                </a:solidFill>
                <a:effectLst/>
                <a:uLnTx/>
                <a:uFillTx/>
                <a:latin typeface="+mj-ea"/>
                <a:ea typeface="+mj-ea"/>
              </a:rPr>
              <a:t>年から、</a:t>
            </a:r>
            <a:r>
              <a:rPr kumimoji="1" lang="en-US" altLang="ja-JP" sz="1800" b="0" i="0" u="none" strike="noStrike" kern="0" cap="none" spc="0" normalizeH="0" baseline="0" noProof="0" dirty="0">
                <a:ln>
                  <a:noFill/>
                </a:ln>
                <a:solidFill>
                  <a:srgbClr val="464653"/>
                </a:solidFill>
                <a:effectLst/>
                <a:uLnTx/>
                <a:uFillTx/>
                <a:latin typeface="+mj-ea"/>
                <a:ea typeface="+mj-ea"/>
              </a:rPr>
              <a:t>1,200</a:t>
            </a:r>
            <a:r>
              <a:rPr kumimoji="1" lang="ja-JP" altLang="en-US" sz="1800" b="0" i="0" u="none" strike="noStrike" kern="0" cap="none" spc="0" normalizeH="0" baseline="0" noProof="0" dirty="0">
                <a:ln>
                  <a:noFill/>
                </a:ln>
                <a:solidFill>
                  <a:srgbClr val="464653"/>
                </a:solidFill>
                <a:effectLst/>
                <a:uLnTx/>
                <a:uFillTx/>
                <a:latin typeface="+mj-ea"/>
                <a:ea typeface="+mj-ea"/>
              </a:rPr>
              <a:t>タイトルを出版している</a:t>
            </a:r>
            <a:r>
              <a:rPr kumimoji="1" lang="en-US" altLang="ja-JP" sz="1800" b="0" i="0" u="none" strike="noStrike" kern="0" cap="none" spc="0" normalizeH="0" baseline="0" noProof="0" dirty="0">
                <a:ln>
                  <a:noFill/>
                </a:ln>
                <a:solidFill>
                  <a:srgbClr val="464653"/>
                </a:solidFill>
                <a:effectLst/>
                <a:uLnTx/>
                <a:uFillTx/>
                <a:latin typeface="+mj-ea"/>
                <a:ea typeface="+mj-ea"/>
              </a:rPr>
              <a:t>A</a:t>
            </a:r>
            <a:r>
              <a:rPr kumimoji="1" lang="ja-JP" altLang="en-US" sz="1800" b="0" i="0" u="none" strike="noStrike" kern="0" cap="none" spc="0" normalizeH="0" baseline="0" noProof="0" dirty="0">
                <a:ln>
                  <a:noFill/>
                </a:ln>
                <a:solidFill>
                  <a:srgbClr val="464653"/>
                </a:solidFill>
                <a:effectLst/>
                <a:uLnTx/>
                <a:uFillTx/>
                <a:latin typeface="+mj-ea"/>
                <a:ea typeface="+mj-ea"/>
              </a:rPr>
              <a:t>社のパッケージ契約をする場合</a:t>
            </a:r>
            <a:r>
              <a:rPr kumimoji="1" lang="en-US" altLang="ja-JP" sz="1800" b="0" i="0" u="none" strike="noStrike" kern="0" cap="none" spc="0" normalizeH="0" baseline="0" noProof="0" dirty="0">
                <a:ln>
                  <a:noFill/>
                </a:ln>
                <a:solidFill>
                  <a:srgbClr val="464653"/>
                </a:solidFill>
                <a:effectLst/>
                <a:uLnTx/>
                <a:uFillTx/>
                <a:latin typeface="+mj-ea"/>
                <a:ea typeface="+mj-ea"/>
              </a:rPr>
              <a:t>…</a:t>
            </a:r>
          </a:p>
          <a:p>
            <a:pPr marL="0" marR="0" lvl="0" indent="0" defTabSz="914400" eaLnBrk="0" fontAlgn="base" latinLnBrk="0" hangingPunct="0">
              <a:lnSpc>
                <a:spcPct val="100000"/>
              </a:lnSpc>
              <a:spcBef>
                <a:spcPts val="600"/>
              </a:spcBef>
              <a:spcAft>
                <a:spcPct val="0"/>
              </a:spcAft>
              <a:buClr>
                <a:srgbClr val="727CA3"/>
              </a:buClr>
              <a:buSzPct val="76000"/>
              <a:buNone/>
              <a:tabLst/>
              <a:defRPr/>
            </a:pPr>
            <a:endParaRPr kumimoji="1" lang="ja-JP" altLang="en-US" sz="2400" b="0" i="0" u="none" strike="noStrike" kern="0" cap="none" spc="0" normalizeH="0" baseline="0" noProof="0" dirty="0">
              <a:ln>
                <a:noFill/>
              </a:ln>
              <a:solidFill>
                <a:prstClr val="black"/>
              </a:solidFill>
              <a:effectLst/>
              <a:uLnTx/>
              <a:uFillTx/>
              <a:latin typeface="Gill Sans MT" panose="020B0502020104020203" pitchFamily="34" charset="0"/>
              <a:ea typeface="ＭＳ Ｐゴシック" panose="020B0600070205080204" pitchFamily="50" charset="-128"/>
            </a:endParaRPr>
          </a:p>
        </p:txBody>
      </p:sp>
      <p:sp>
        <p:nvSpPr>
          <p:cNvPr id="4" name="正方形/長方形 3">
            <a:extLst>
              <a:ext uri="{FF2B5EF4-FFF2-40B4-BE49-F238E27FC236}">
                <a16:creationId xmlns:a16="http://schemas.microsoft.com/office/drawing/2014/main" id="{557C1DAE-B3FF-4491-A0DC-59BE43E4252A}"/>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3156967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j-ea"/>
              </a:rPr>
              <a:t>1-3. </a:t>
            </a:r>
            <a:r>
              <a:rPr lang="ja-JP" altLang="en-US" dirty="0">
                <a:latin typeface="+mj-ea"/>
              </a:rPr>
              <a:t>電子ジャーナルの購読方法</a:t>
            </a:r>
            <a:endParaRPr kumimoji="1" lang="ja-JP" altLang="en-US" dirty="0"/>
          </a:p>
        </p:txBody>
      </p:sp>
      <p:sp>
        <p:nvSpPr>
          <p:cNvPr id="3" name="コンテンツ プレースホルダー 2"/>
          <p:cNvSpPr>
            <a:spLocks noGrp="1"/>
          </p:cNvSpPr>
          <p:nvPr>
            <p:ph sz="half" idx="1"/>
          </p:nvPr>
        </p:nvSpPr>
        <p:spPr>
          <a:xfrm>
            <a:off x="922729" y="1811877"/>
            <a:ext cx="5534065" cy="4744579"/>
          </a:xfrm>
        </p:spPr>
        <p:txBody>
          <a:bodyPr>
            <a:normAutofit/>
          </a:bodyPr>
          <a:lstStyle/>
          <a:p>
            <a:pPr marL="0" indent="0">
              <a:buNone/>
            </a:pPr>
            <a:r>
              <a:rPr lang="en-US" altLang="ja-JP" dirty="0"/>
              <a:t>【</a:t>
            </a:r>
            <a:r>
              <a:rPr lang="ja-JP" altLang="en-US" dirty="0"/>
              <a:t>メリット</a:t>
            </a:r>
            <a:r>
              <a:rPr lang="en-US" altLang="ja-JP" dirty="0"/>
              <a:t>】</a:t>
            </a:r>
          </a:p>
          <a:p>
            <a:r>
              <a:rPr lang="ja-JP" altLang="en-US" sz="2000" dirty="0"/>
              <a:t>利用可能タイトル数が大幅に増加。</a:t>
            </a:r>
          </a:p>
          <a:p>
            <a:r>
              <a:rPr lang="ja-JP" altLang="en-US" sz="2000" dirty="0"/>
              <a:t>契約した年度だけではなく、過去に発行されたもの（バックファイル）も利用できる製品が多い。</a:t>
            </a:r>
          </a:p>
          <a:p>
            <a:r>
              <a:rPr lang="ja-JP" altLang="en-US" sz="2000" dirty="0"/>
              <a:t>論文ダウンロード数が増加し、あわせて論文あたりの単価が低下（費用対効果が高い）。</a:t>
            </a:r>
          </a:p>
          <a:p>
            <a:r>
              <a:rPr lang="ja-JP" altLang="en-US" sz="2000" dirty="0"/>
              <a:t>個別にタイトルを契約するよりも、低い費用で多くのタイトルを利用することができる。</a:t>
            </a:r>
          </a:p>
          <a:p>
            <a:r>
              <a:rPr lang="ja-JP" altLang="en-US" sz="2000" dirty="0"/>
              <a:t>個々の雑誌の単独購読に比べて、交渉により価格上昇率を抑えることができる。</a:t>
            </a:r>
            <a:endParaRPr lang="en-US" altLang="ja-JP" dirty="0"/>
          </a:p>
        </p:txBody>
      </p:sp>
      <p:sp>
        <p:nvSpPr>
          <p:cNvPr id="4" name="コンテンツ プレースホルダー 3"/>
          <p:cNvSpPr>
            <a:spLocks noGrp="1"/>
          </p:cNvSpPr>
          <p:nvPr>
            <p:ph sz="half" idx="2"/>
          </p:nvPr>
        </p:nvSpPr>
        <p:spPr>
          <a:xfrm>
            <a:off x="6279702" y="1811877"/>
            <a:ext cx="5385925" cy="3685615"/>
          </a:xfrm>
        </p:spPr>
        <p:txBody>
          <a:bodyPr>
            <a:normAutofit fontScale="92500" lnSpcReduction="10000"/>
          </a:bodyPr>
          <a:lstStyle/>
          <a:p>
            <a:pPr marL="222250" indent="0">
              <a:buNone/>
            </a:pPr>
            <a:r>
              <a:rPr lang="en-US" altLang="ja-JP" sz="2600" dirty="0"/>
              <a:t>【</a:t>
            </a:r>
            <a:r>
              <a:rPr lang="ja-JP" altLang="en-US" sz="2600" dirty="0"/>
              <a:t>デメリット</a:t>
            </a:r>
            <a:r>
              <a:rPr lang="en-US" altLang="ja-JP" sz="2600" dirty="0"/>
              <a:t>】</a:t>
            </a:r>
          </a:p>
          <a:p>
            <a:pPr marL="633413" indent="-411163"/>
            <a:r>
              <a:rPr lang="ja-JP" altLang="en-US" sz="2200" dirty="0"/>
              <a:t>１製品あたりの契約額が大きいため、価格上昇率が低くても支出額が毎年上昇し続ける。</a:t>
            </a:r>
          </a:p>
          <a:p>
            <a:pPr marL="633413" indent="-411163"/>
            <a:r>
              <a:rPr lang="ja-JP" altLang="en-US" sz="2200" dirty="0"/>
              <a:t>ビッグディール契約の場合、購読誌分の金額を維持しなければならない条件が課される可能性がある。</a:t>
            </a:r>
          </a:p>
          <a:p>
            <a:pPr marL="633413" indent="-411163"/>
            <a:r>
              <a:rPr lang="ja-JP" altLang="en-US" sz="2200" dirty="0"/>
              <a:t>契約を中止するとアクセスできるタイトル数が激減するため、中止する際に利用者の理解を得られにくい。</a:t>
            </a:r>
            <a:endParaRPr lang="en-US" altLang="ja-JP" sz="2200" dirty="0"/>
          </a:p>
          <a:p>
            <a:endParaRPr kumimoji="1" lang="ja-JP" altLang="en-US" sz="2200" dirty="0"/>
          </a:p>
        </p:txBody>
      </p:sp>
      <p:sp>
        <p:nvSpPr>
          <p:cNvPr id="6" name="テキスト プレースホルダー 5"/>
          <p:cNvSpPr>
            <a:spLocks noGrp="1"/>
          </p:cNvSpPr>
          <p:nvPr>
            <p:ph type="body" sz="quarter" idx="13"/>
          </p:nvPr>
        </p:nvSpPr>
        <p:spPr/>
        <p:txBody>
          <a:bodyPr>
            <a:noAutofit/>
          </a:bodyPr>
          <a:lstStyle/>
          <a:p>
            <a:r>
              <a:rPr lang="en-US" altLang="ja-JP" dirty="0">
                <a:latin typeface="+mj-ea"/>
              </a:rPr>
              <a:t>1. </a:t>
            </a:r>
            <a:r>
              <a:rPr lang="ja-JP" altLang="en-US" dirty="0">
                <a:latin typeface="+mj-ea"/>
              </a:rPr>
              <a:t>学術雑誌の特殊性</a:t>
            </a:r>
          </a:p>
          <a:p>
            <a:endParaRPr kumimoji="1" lang="ja-JP" altLang="en-US" dirty="0"/>
          </a:p>
        </p:txBody>
      </p:sp>
      <p:sp>
        <p:nvSpPr>
          <p:cNvPr id="8" name="テキスト ボックス 7"/>
          <p:cNvSpPr txBox="1"/>
          <p:nvPr/>
        </p:nvSpPr>
        <p:spPr>
          <a:xfrm>
            <a:off x="6754932" y="5560865"/>
            <a:ext cx="4910695" cy="721736"/>
          </a:xfrm>
          <a:prstGeom prst="rect">
            <a:avLst/>
          </a:prstGeom>
          <a:solidFill>
            <a:schemeClr val="accent1">
              <a:alpha val="50000"/>
            </a:schemeClr>
          </a:solidFill>
        </p:spPr>
        <p:txBody>
          <a:bodyPr wrap="square" rtlCol="0">
            <a:spAutoFit/>
          </a:bodyPr>
          <a:lstStyle/>
          <a:p>
            <a:pPr>
              <a:lnSpc>
                <a:spcPct val="110000"/>
              </a:lnSpc>
            </a:pPr>
            <a:r>
              <a:rPr lang="ja-JP" altLang="en-US" sz="2000" dirty="0"/>
              <a:t>  中長期的に契約を維持することが可能か</a:t>
            </a:r>
            <a:endParaRPr lang="en-US" altLang="ja-JP" sz="2000" dirty="0"/>
          </a:p>
          <a:p>
            <a:pPr>
              <a:lnSpc>
                <a:spcPct val="110000"/>
              </a:lnSpc>
            </a:pPr>
            <a:r>
              <a:rPr lang="en-US" altLang="ja-JP" sz="2000" dirty="0"/>
              <a:t>  </a:t>
            </a:r>
            <a:r>
              <a:rPr lang="ja-JP" altLang="en-US" sz="2000" dirty="0"/>
              <a:t>どうか、慎重に検討する必要がある。</a:t>
            </a:r>
            <a:endParaRPr kumimoji="1" lang="ja-JP" altLang="en-US" sz="2000" dirty="0"/>
          </a:p>
        </p:txBody>
      </p:sp>
      <p:sp>
        <p:nvSpPr>
          <p:cNvPr id="10" name="正方形/長方形 9">
            <a:extLst>
              <a:ext uri="{FF2B5EF4-FFF2-40B4-BE49-F238E27FC236}">
                <a16:creationId xmlns:a16="http://schemas.microsoft.com/office/drawing/2014/main" id="{57DCF69C-25FF-636A-ED14-19E0D406E803}"/>
              </a:ext>
            </a:extLst>
          </p:cNvPr>
          <p:cNvSpPr/>
          <p:nvPr/>
        </p:nvSpPr>
        <p:spPr>
          <a:xfrm>
            <a:off x="2996865" y="1216880"/>
            <a:ext cx="620657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ja-JP" altLang="en-US" sz="2400" b="1" dirty="0"/>
              <a:t>パッケージ契約のメリット・デメリット</a:t>
            </a:r>
          </a:p>
        </p:txBody>
      </p:sp>
      <p:sp>
        <p:nvSpPr>
          <p:cNvPr id="7" name="正方形/長方形 6">
            <a:extLst>
              <a:ext uri="{FF2B5EF4-FFF2-40B4-BE49-F238E27FC236}">
                <a16:creationId xmlns:a16="http://schemas.microsoft.com/office/drawing/2014/main" id="{E04B5419-F550-ED3C-CE56-68BC7C2A1290}"/>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1940458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j-ea"/>
              </a:rPr>
              <a:t>1-3. </a:t>
            </a:r>
            <a:r>
              <a:rPr lang="ja-JP" altLang="en-US" dirty="0">
                <a:latin typeface="+mj-ea"/>
              </a:rPr>
              <a:t>電子ジャーナルの購読方法</a:t>
            </a:r>
            <a:endParaRPr kumimoji="1" lang="ja-JP" altLang="en-US" dirty="0"/>
          </a:p>
        </p:txBody>
      </p:sp>
      <p:sp>
        <p:nvSpPr>
          <p:cNvPr id="3" name="コンテンツ プレースホルダー 2"/>
          <p:cNvSpPr>
            <a:spLocks noGrp="1"/>
          </p:cNvSpPr>
          <p:nvPr>
            <p:ph sz="half" idx="1"/>
          </p:nvPr>
        </p:nvSpPr>
        <p:spPr>
          <a:xfrm>
            <a:off x="838200" y="1362809"/>
            <a:ext cx="5148000" cy="5292968"/>
          </a:xfrm>
        </p:spPr>
        <p:txBody>
          <a:bodyPr>
            <a:normAutofit lnSpcReduction="10000"/>
          </a:bodyPr>
          <a:lstStyle/>
          <a:p>
            <a:r>
              <a:rPr lang="ja-JP" altLang="en-US" sz="2800" u="sng" dirty="0"/>
              <a:t>アーカイブ、バックファイル </a:t>
            </a:r>
            <a:endParaRPr lang="en-US" altLang="ja-JP" sz="2800" u="sng" dirty="0"/>
          </a:p>
          <a:p>
            <a:pPr marL="0" indent="0">
              <a:buNone/>
            </a:pPr>
            <a:r>
              <a:rPr lang="ja-JP" altLang="en-US" sz="2200" dirty="0"/>
              <a:t>製品契約時より前に刊行された電子コンテンツのこと。契約するとバックファイル分も含めて利用できる製品もあれば、バックファイルを別途購入しなければ利用できない製品もある。</a:t>
            </a:r>
            <a:endParaRPr lang="en-US" altLang="ja-JP" sz="2200" dirty="0"/>
          </a:p>
          <a:p>
            <a:pPr marL="0" indent="0">
              <a:buNone/>
            </a:pPr>
            <a:r>
              <a:rPr lang="en-US" altLang="ja-JP" b="1" u="sng" dirty="0">
                <a:solidFill>
                  <a:schemeClr val="accent2"/>
                </a:solidFill>
              </a:rPr>
              <a:t>※</a:t>
            </a:r>
            <a:r>
              <a:rPr lang="ja-JP" altLang="en-US" b="1" u="sng" dirty="0">
                <a:solidFill>
                  <a:schemeClr val="accent2"/>
                </a:solidFill>
              </a:rPr>
              <a:t>契約中止後のアーカイブ保証</a:t>
            </a:r>
            <a:endParaRPr lang="en-US" altLang="ja-JP" b="1" u="sng" dirty="0">
              <a:solidFill>
                <a:schemeClr val="accent2"/>
              </a:solidFill>
            </a:endParaRPr>
          </a:p>
          <a:p>
            <a:pPr marL="0" indent="0">
              <a:buNone/>
            </a:pPr>
            <a:r>
              <a:rPr lang="ja-JP" altLang="en-US" sz="2200" dirty="0"/>
              <a:t>契約期間中に発行されたコンテンツは、契約終了後もアクセスが保証されることが多いが、実際に購読していない部分（カレント契約のバックファイル、パッケージ契約の非購読誌等）はアクセスできなくなる製品が大半である。</a:t>
            </a:r>
            <a:endParaRPr kumimoji="1" lang="ja-JP" altLang="en-US" sz="2200" dirty="0"/>
          </a:p>
        </p:txBody>
      </p:sp>
      <p:sp>
        <p:nvSpPr>
          <p:cNvPr id="4" name="コンテンツ プレースホルダー 3"/>
          <p:cNvSpPr>
            <a:spLocks noGrp="1"/>
          </p:cNvSpPr>
          <p:nvPr>
            <p:ph sz="half" idx="2"/>
          </p:nvPr>
        </p:nvSpPr>
        <p:spPr>
          <a:xfrm>
            <a:off x="6242050" y="1362809"/>
            <a:ext cx="5148000" cy="4958860"/>
          </a:xfrm>
        </p:spPr>
        <p:txBody>
          <a:bodyPr/>
          <a:lstStyle/>
          <a:p>
            <a:r>
              <a:rPr lang="ja-JP" altLang="en-US" sz="2800" u="sng" dirty="0"/>
              <a:t>アグリゲータ</a:t>
            </a:r>
            <a:endParaRPr lang="en-US" altLang="ja-JP" sz="2800" u="sng" dirty="0"/>
          </a:p>
          <a:p>
            <a:pPr marL="0" indent="0">
              <a:buNone/>
            </a:pPr>
            <a:r>
              <a:rPr lang="ja-JP" altLang="en-US" sz="2200" dirty="0"/>
              <a:t>複数出版社の電子ジャーナルなどを、分野別にまとめて提供するサービスを行う業者の総称。特定の出版社のジャーナルではなく、同分野で複数の出版社のジャーナルを利用したい場合には、アグリゲータ製品の方が学内ニーズが高い可能性がある。ただし、刊行後一定期間の公開禁止（エンバーゴ）やアーカイブ保証がないなど、出版社が直接提供する場合に比べて何らかの制約がある場合が多い。</a:t>
            </a:r>
            <a:endParaRPr lang="en-US" altLang="ja-JP" sz="2200" dirty="0"/>
          </a:p>
          <a:p>
            <a:endParaRPr kumimoji="1" lang="ja-JP" altLang="en-US" dirty="0"/>
          </a:p>
        </p:txBody>
      </p:sp>
      <p:sp>
        <p:nvSpPr>
          <p:cNvPr id="6" name="テキスト プレースホルダー 5"/>
          <p:cNvSpPr>
            <a:spLocks noGrp="1"/>
          </p:cNvSpPr>
          <p:nvPr>
            <p:ph type="body" sz="quarter" idx="13"/>
          </p:nvPr>
        </p:nvSpPr>
        <p:spPr/>
        <p:txBody>
          <a:bodyPr>
            <a:noAutofit/>
          </a:bodyPr>
          <a:lstStyle/>
          <a:p>
            <a:r>
              <a:rPr lang="en-US" altLang="ja-JP" dirty="0">
                <a:latin typeface="+mj-ea"/>
              </a:rPr>
              <a:t>1. </a:t>
            </a:r>
            <a:r>
              <a:rPr lang="ja-JP" altLang="en-US" dirty="0">
                <a:latin typeface="+mj-ea"/>
              </a:rPr>
              <a:t>学術雑誌の特殊性</a:t>
            </a:r>
          </a:p>
          <a:p>
            <a:endParaRPr kumimoji="1" lang="ja-JP" altLang="en-US" dirty="0"/>
          </a:p>
        </p:txBody>
      </p:sp>
      <p:sp>
        <p:nvSpPr>
          <p:cNvPr id="8" name="正方形/長方形 7">
            <a:extLst>
              <a:ext uri="{FF2B5EF4-FFF2-40B4-BE49-F238E27FC236}">
                <a16:creationId xmlns:a16="http://schemas.microsoft.com/office/drawing/2014/main" id="{38F8A002-7AF1-CB32-805D-FD2DB2AA2063}"/>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2489267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j-ea"/>
              </a:rPr>
              <a:t>1-4. </a:t>
            </a:r>
            <a:r>
              <a:rPr lang="ja-JP" altLang="en-US" dirty="0">
                <a:latin typeface="+mj-ea"/>
              </a:rPr>
              <a:t>電子ジャーナル契約の特殊性</a:t>
            </a:r>
            <a:endParaRPr kumimoji="1" lang="ja-JP" altLang="en-US" dirty="0"/>
          </a:p>
        </p:txBody>
      </p:sp>
      <p:sp>
        <p:nvSpPr>
          <p:cNvPr id="3" name="コンテンツ プレースホルダー 2"/>
          <p:cNvSpPr>
            <a:spLocks noGrp="1"/>
          </p:cNvSpPr>
          <p:nvPr>
            <p:ph sz="half" idx="1"/>
          </p:nvPr>
        </p:nvSpPr>
        <p:spPr>
          <a:xfrm>
            <a:off x="838200" y="1505308"/>
            <a:ext cx="5148000" cy="4814155"/>
          </a:xfrm>
        </p:spPr>
        <p:txBody>
          <a:bodyPr>
            <a:normAutofit/>
          </a:bodyPr>
          <a:lstStyle/>
          <a:p>
            <a:r>
              <a:rPr lang="ja-JP" altLang="en-US" sz="2800" u="sng" dirty="0">
                <a:solidFill>
                  <a:prstClr val="black"/>
                </a:solidFill>
              </a:rPr>
              <a:t>価格に関すること</a:t>
            </a:r>
            <a:endParaRPr lang="en-US" altLang="ja-JP" sz="2800" u="sng" dirty="0">
              <a:solidFill>
                <a:prstClr val="black"/>
              </a:solidFill>
            </a:endParaRPr>
          </a:p>
          <a:p>
            <a:pPr marL="633413" indent="-411163">
              <a:spcBef>
                <a:spcPts val="1200"/>
              </a:spcBef>
            </a:pPr>
            <a:r>
              <a:rPr lang="ja-JP" altLang="en-US" sz="2200" dirty="0">
                <a:solidFill>
                  <a:prstClr val="black"/>
                </a:solidFill>
              </a:rPr>
              <a:t>価格が一定ではなく、ほぼ毎年上昇する。</a:t>
            </a:r>
            <a:endParaRPr lang="en-US" altLang="ja-JP" sz="2200" dirty="0">
              <a:solidFill>
                <a:prstClr val="black"/>
              </a:solidFill>
            </a:endParaRPr>
          </a:p>
          <a:p>
            <a:pPr marL="633413" indent="-411163">
              <a:spcBef>
                <a:spcPts val="1200"/>
              </a:spcBef>
            </a:pPr>
            <a:r>
              <a:rPr lang="ja-JP" altLang="en-US" sz="2200" dirty="0">
                <a:solidFill>
                  <a:prstClr val="black"/>
                </a:solidFill>
              </a:rPr>
              <a:t>契約機関のキャンパス数や構成員数等によって、同じタイトルでも機関ごとに価格が異なる。</a:t>
            </a:r>
            <a:endParaRPr lang="en-US" altLang="ja-JP" sz="2200" dirty="0">
              <a:solidFill>
                <a:prstClr val="black"/>
              </a:solidFill>
            </a:endParaRPr>
          </a:p>
          <a:p>
            <a:pPr marL="633413" indent="-411163">
              <a:spcBef>
                <a:spcPts val="1200"/>
              </a:spcBef>
            </a:pPr>
            <a:r>
              <a:rPr lang="ja-JP" altLang="en-US" sz="2200" dirty="0">
                <a:solidFill>
                  <a:prstClr val="black"/>
                </a:solidFill>
              </a:rPr>
              <a:t>価格が決定するのが毎年９月頃であるため、それ以前に為替レートが円高傾向であっても、先んじて契約することができない。</a:t>
            </a:r>
            <a:endParaRPr lang="en-US" altLang="ja-JP" sz="2200" dirty="0">
              <a:solidFill>
                <a:prstClr val="black"/>
              </a:solidFill>
            </a:endParaRPr>
          </a:p>
          <a:p>
            <a:endParaRPr kumimoji="1" lang="ja-JP" altLang="en-US" dirty="0"/>
          </a:p>
        </p:txBody>
      </p:sp>
      <p:sp>
        <p:nvSpPr>
          <p:cNvPr id="4" name="コンテンツ プレースホルダー 3"/>
          <p:cNvSpPr>
            <a:spLocks noGrp="1"/>
          </p:cNvSpPr>
          <p:nvPr>
            <p:ph sz="half" idx="2"/>
          </p:nvPr>
        </p:nvSpPr>
        <p:spPr>
          <a:xfrm>
            <a:off x="6200486" y="1505308"/>
            <a:ext cx="5020670" cy="4814155"/>
          </a:xfrm>
        </p:spPr>
        <p:txBody>
          <a:bodyPr>
            <a:normAutofit/>
          </a:bodyPr>
          <a:lstStyle/>
          <a:p>
            <a:pPr>
              <a:spcBef>
                <a:spcPts val="1200"/>
              </a:spcBef>
            </a:pPr>
            <a:r>
              <a:rPr lang="ja-JP" altLang="en-US" sz="2800" u="sng" spc="-130" dirty="0">
                <a:solidFill>
                  <a:prstClr val="black"/>
                </a:solidFill>
              </a:rPr>
              <a:t>購読維持・購読規模維持に関すること</a:t>
            </a:r>
            <a:endParaRPr lang="en-US" altLang="ja-JP" sz="2800" u="sng" spc="-130" dirty="0">
              <a:solidFill>
                <a:prstClr val="black"/>
              </a:solidFill>
            </a:endParaRPr>
          </a:p>
          <a:p>
            <a:pPr marL="633413" indent="-411163">
              <a:spcBef>
                <a:spcPts val="1200"/>
              </a:spcBef>
            </a:pPr>
            <a:r>
              <a:rPr lang="ja-JP" altLang="en-US" sz="2200" dirty="0">
                <a:solidFill>
                  <a:prstClr val="black"/>
                </a:solidFill>
              </a:rPr>
              <a:t>パッケージ製品の場合、契約額算出の基準になっている購読誌を、購読し続けることが義務となっていることが多い。</a:t>
            </a:r>
            <a:endParaRPr lang="en-US" altLang="ja-JP" sz="2200" dirty="0">
              <a:solidFill>
                <a:prstClr val="black"/>
              </a:solidFill>
            </a:endParaRPr>
          </a:p>
          <a:p>
            <a:pPr marL="633413" indent="-411163">
              <a:spcBef>
                <a:spcPts val="1200"/>
              </a:spcBef>
            </a:pPr>
            <a:r>
              <a:rPr lang="ja-JP" altLang="en-US" sz="2200" dirty="0">
                <a:solidFill>
                  <a:prstClr val="black"/>
                </a:solidFill>
              </a:rPr>
              <a:t>収録されている個々のタイトルのキャンセルに制限があり、あまり利用されていないタイトルをキャンセルして購読金額を抑制するということができないことが多い。</a:t>
            </a:r>
            <a:endParaRPr lang="en-US" altLang="ja-JP" sz="2200" dirty="0">
              <a:solidFill>
                <a:prstClr val="black"/>
              </a:solidFill>
            </a:endParaRPr>
          </a:p>
          <a:p>
            <a:endParaRPr kumimoji="1" lang="ja-JP" altLang="en-US" dirty="0"/>
          </a:p>
        </p:txBody>
      </p:sp>
      <p:sp>
        <p:nvSpPr>
          <p:cNvPr id="6" name="テキスト プレースホルダー 5"/>
          <p:cNvSpPr>
            <a:spLocks noGrp="1"/>
          </p:cNvSpPr>
          <p:nvPr>
            <p:ph type="body" sz="quarter" idx="13"/>
          </p:nvPr>
        </p:nvSpPr>
        <p:spPr/>
        <p:txBody>
          <a:bodyPr>
            <a:noAutofit/>
          </a:bodyPr>
          <a:lstStyle/>
          <a:p>
            <a:r>
              <a:rPr lang="en-US" altLang="ja-JP" dirty="0">
                <a:latin typeface="+mj-ea"/>
              </a:rPr>
              <a:t>1. </a:t>
            </a:r>
            <a:r>
              <a:rPr lang="ja-JP" altLang="en-US" dirty="0">
                <a:latin typeface="+mj-ea"/>
              </a:rPr>
              <a:t>学術雑誌の特殊性</a:t>
            </a:r>
          </a:p>
          <a:p>
            <a:endParaRPr kumimoji="1" lang="ja-JP" altLang="en-US" dirty="0"/>
          </a:p>
        </p:txBody>
      </p:sp>
      <p:sp>
        <p:nvSpPr>
          <p:cNvPr id="7" name="正方形/長方形 6">
            <a:extLst>
              <a:ext uri="{FF2B5EF4-FFF2-40B4-BE49-F238E27FC236}">
                <a16:creationId xmlns:a16="http://schemas.microsoft.com/office/drawing/2014/main" id="{DA06F963-8BCE-C6D3-8203-1AF282187E70}"/>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3167729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j-ea"/>
              </a:rPr>
              <a:t>1-4. </a:t>
            </a:r>
            <a:r>
              <a:rPr lang="ja-JP" altLang="en-US" dirty="0">
                <a:latin typeface="+mj-ea"/>
              </a:rPr>
              <a:t>電子ジャーナル契約の特殊性</a:t>
            </a:r>
            <a:endParaRPr kumimoji="1" lang="ja-JP" altLang="en-US" dirty="0"/>
          </a:p>
        </p:txBody>
      </p:sp>
      <p:sp>
        <p:nvSpPr>
          <p:cNvPr id="3" name="コンテンツ プレースホルダー 2"/>
          <p:cNvSpPr>
            <a:spLocks noGrp="1"/>
          </p:cNvSpPr>
          <p:nvPr>
            <p:ph sz="half" idx="1"/>
          </p:nvPr>
        </p:nvSpPr>
        <p:spPr>
          <a:xfrm>
            <a:off x="838200" y="1505309"/>
            <a:ext cx="5148000" cy="4507414"/>
          </a:xfrm>
        </p:spPr>
        <p:txBody>
          <a:bodyPr>
            <a:normAutofit/>
          </a:bodyPr>
          <a:lstStyle/>
          <a:p>
            <a:r>
              <a:rPr lang="ja-JP" altLang="en-US" sz="2800" u="sng" dirty="0">
                <a:solidFill>
                  <a:prstClr val="black"/>
                </a:solidFill>
              </a:rPr>
              <a:t>契約に関すること</a:t>
            </a:r>
            <a:endParaRPr lang="en-US" altLang="ja-JP" sz="2800" u="sng" dirty="0">
              <a:solidFill>
                <a:prstClr val="black"/>
              </a:solidFill>
            </a:endParaRPr>
          </a:p>
          <a:p>
            <a:pPr marL="633413" indent="-411163"/>
            <a:r>
              <a:rPr lang="ja-JP" altLang="en-US" dirty="0">
                <a:solidFill>
                  <a:prstClr val="black"/>
                </a:solidFill>
              </a:rPr>
              <a:t>他機関との共同契約は不可</a:t>
            </a:r>
            <a:endParaRPr lang="en-US" altLang="ja-JP" dirty="0">
              <a:solidFill>
                <a:prstClr val="black"/>
              </a:solidFill>
            </a:endParaRPr>
          </a:p>
          <a:p>
            <a:pPr marL="679450" lvl="1" indent="0">
              <a:buNone/>
            </a:pPr>
            <a:r>
              <a:rPr lang="ja-JP" altLang="en-US" dirty="0">
                <a:solidFill>
                  <a:prstClr val="black"/>
                </a:solidFill>
              </a:rPr>
              <a:t>仮に共同契約できた場合も、利用者数やキャンパス数によって価格が算出されるため、現在の契約額を按分できるわけではない。</a:t>
            </a:r>
            <a:endParaRPr lang="en-US" altLang="ja-JP" dirty="0">
              <a:solidFill>
                <a:prstClr val="black"/>
              </a:solidFill>
            </a:endParaRPr>
          </a:p>
          <a:p>
            <a:pPr marL="633413" indent="-411163"/>
            <a:r>
              <a:rPr lang="ja-JP" altLang="en-US" dirty="0">
                <a:solidFill>
                  <a:prstClr val="black"/>
                </a:solidFill>
              </a:rPr>
              <a:t>製品によって契約条件、価格算出方法等が異なるため、複数の製品を同じ条件で契約することはできない。</a:t>
            </a:r>
            <a:endParaRPr lang="en-US" altLang="ja-JP" dirty="0">
              <a:solidFill>
                <a:prstClr val="black"/>
              </a:solidFill>
            </a:endParaRPr>
          </a:p>
          <a:p>
            <a:endParaRPr kumimoji="1" lang="ja-JP" altLang="en-US" dirty="0"/>
          </a:p>
        </p:txBody>
      </p:sp>
      <p:sp>
        <p:nvSpPr>
          <p:cNvPr id="4" name="コンテンツ プレースホルダー 3"/>
          <p:cNvSpPr>
            <a:spLocks noGrp="1"/>
          </p:cNvSpPr>
          <p:nvPr>
            <p:ph sz="half" idx="2"/>
          </p:nvPr>
        </p:nvSpPr>
        <p:spPr>
          <a:xfrm>
            <a:off x="6200486" y="1505309"/>
            <a:ext cx="5148000" cy="2463604"/>
          </a:xfrm>
        </p:spPr>
        <p:txBody>
          <a:bodyPr>
            <a:normAutofit/>
          </a:bodyPr>
          <a:lstStyle/>
          <a:p>
            <a:r>
              <a:rPr lang="ja-JP" altLang="en-US" sz="2800" u="sng" dirty="0">
                <a:solidFill>
                  <a:prstClr val="black"/>
                </a:solidFill>
              </a:rPr>
              <a:t>利用に関すること</a:t>
            </a:r>
            <a:endParaRPr lang="en-US" altLang="ja-JP" sz="2800" u="sng" dirty="0">
              <a:solidFill>
                <a:prstClr val="black"/>
              </a:solidFill>
            </a:endParaRPr>
          </a:p>
          <a:p>
            <a:pPr marL="633413" indent="-411163"/>
            <a:r>
              <a:rPr lang="ja-JP" altLang="en-US" dirty="0">
                <a:solidFill>
                  <a:prstClr val="black"/>
                </a:solidFill>
              </a:rPr>
              <a:t>契約機関の構成員以外が、機関外からアクセスすることは契約上認められないことが多い。</a:t>
            </a:r>
            <a:endParaRPr kumimoji="1" lang="ja-JP" altLang="en-US" dirty="0"/>
          </a:p>
        </p:txBody>
      </p:sp>
      <p:sp>
        <p:nvSpPr>
          <p:cNvPr id="6" name="テキスト プレースホルダー 5"/>
          <p:cNvSpPr>
            <a:spLocks noGrp="1"/>
          </p:cNvSpPr>
          <p:nvPr>
            <p:ph type="body" sz="quarter" idx="13"/>
          </p:nvPr>
        </p:nvSpPr>
        <p:spPr/>
        <p:txBody>
          <a:bodyPr>
            <a:noAutofit/>
          </a:bodyPr>
          <a:lstStyle/>
          <a:p>
            <a:r>
              <a:rPr lang="en-US" altLang="ja-JP" dirty="0">
                <a:latin typeface="+mj-ea"/>
              </a:rPr>
              <a:t>1. </a:t>
            </a:r>
            <a:r>
              <a:rPr lang="ja-JP" altLang="en-US" dirty="0">
                <a:latin typeface="+mj-ea"/>
              </a:rPr>
              <a:t>学術雑誌の特殊性</a:t>
            </a:r>
          </a:p>
          <a:p>
            <a:endParaRPr kumimoji="1" lang="ja-JP" altLang="en-US" dirty="0"/>
          </a:p>
        </p:txBody>
      </p:sp>
      <p:sp>
        <p:nvSpPr>
          <p:cNvPr id="7" name="正方形/長方形 6">
            <a:extLst>
              <a:ext uri="{FF2B5EF4-FFF2-40B4-BE49-F238E27FC236}">
                <a16:creationId xmlns:a16="http://schemas.microsoft.com/office/drawing/2014/main" id="{AA4918B9-D309-18E6-F5FD-5A08071A6B3F}"/>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3065412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69518D-4C5E-4599-9D19-4F34D0FDCF37}"/>
              </a:ext>
            </a:extLst>
          </p:cNvPr>
          <p:cNvSpPr>
            <a:spLocks noGrp="1"/>
          </p:cNvSpPr>
          <p:nvPr>
            <p:ph type="ctrTitle"/>
          </p:nvPr>
        </p:nvSpPr>
        <p:spPr/>
        <p:txBody>
          <a:bodyPr>
            <a:normAutofit fontScale="90000"/>
          </a:bodyPr>
          <a:lstStyle/>
          <a:p>
            <a:r>
              <a:rPr kumimoji="1" lang="en-US" altLang="ja-JP" dirty="0"/>
              <a:t>2. </a:t>
            </a:r>
            <a:r>
              <a:rPr kumimoji="1" lang="ja-JP" altLang="en-US" dirty="0"/>
              <a:t>統計</a:t>
            </a:r>
            <a:br>
              <a:rPr kumimoji="1" lang="ja-JP" altLang="en-US" dirty="0"/>
            </a:br>
            <a:r>
              <a:rPr kumimoji="1" lang="ja-JP" altLang="en-US" dirty="0"/>
              <a:t>日本の学術雑誌購読の現状</a:t>
            </a:r>
          </a:p>
        </p:txBody>
      </p:sp>
      <p:sp>
        <p:nvSpPr>
          <p:cNvPr id="6" name="字幕 5">
            <a:extLst>
              <a:ext uri="{FF2B5EF4-FFF2-40B4-BE49-F238E27FC236}">
                <a16:creationId xmlns:a16="http://schemas.microsoft.com/office/drawing/2014/main" id="{A40484E7-6C2C-3FB3-8F75-0F2077E3C9B0}"/>
              </a:ext>
            </a:extLst>
          </p:cNvPr>
          <p:cNvSpPr>
            <a:spLocks noGrp="1"/>
          </p:cNvSpPr>
          <p:nvPr>
            <p:ph type="subTitle" idx="1"/>
          </p:nvPr>
        </p:nvSpPr>
        <p:spPr>
          <a:xfrm>
            <a:off x="1524000" y="2787161"/>
            <a:ext cx="9144000" cy="3697721"/>
          </a:xfrm>
        </p:spPr>
        <p:txBody>
          <a:bodyPr>
            <a:normAutofit fontScale="92500" lnSpcReduction="10000"/>
          </a:bodyPr>
          <a:lstStyle/>
          <a:p>
            <a:r>
              <a:rPr kumimoji="1" lang="en-US" altLang="ja-JP" sz="1600" dirty="0"/>
              <a:t>2-1. </a:t>
            </a:r>
            <a:r>
              <a:rPr kumimoji="1" lang="ja-JP" altLang="en-US" sz="1600" dirty="0"/>
              <a:t>電子ジャーナル経費</a:t>
            </a:r>
          </a:p>
          <a:p>
            <a:r>
              <a:rPr kumimoji="1" lang="en-US" altLang="ja-JP" sz="1600" dirty="0"/>
              <a:t>2-2. </a:t>
            </a:r>
            <a:r>
              <a:rPr kumimoji="1" lang="ja-JP" altLang="en-US" sz="1600" dirty="0"/>
              <a:t>タイトル数</a:t>
            </a:r>
          </a:p>
          <a:p>
            <a:pPr>
              <a:lnSpc>
                <a:spcPct val="160000"/>
              </a:lnSpc>
            </a:pPr>
            <a:r>
              <a:rPr kumimoji="1" lang="en-US" altLang="ja-JP" sz="1600" dirty="0"/>
              <a:t>2-3. </a:t>
            </a:r>
            <a:r>
              <a:rPr kumimoji="1" lang="ja-JP" altLang="en-US" sz="1600" dirty="0"/>
              <a:t>価格上昇率の推移（冊子）</a:t>
            </a:r>
          </a:p>
          <a:p>
            <a:r>
              <a:rPr kumimoji="1" lang="en-US" altLang="ja-JP" sz="1600" dirty="0"/>
              <a:t>2-4. </a:t>
            </a:r>
            <a:r>
              <a:rPr kumimoji="1" lang="ja-JP" altLang="en-US" sz="1600" dirty="0"/>
              <a:t>価格上昇率の推移（電子）</a:t>
            </a:r>
          </a:p>
          <a:p>
            <a:r>
              <a:rPr kumimoji="1" lang="en-US" altLang="ja-JP" sz="1600" dirty="0"/>
              <a:t>2-5. </a:t>
            </a:r>
            <a:r>
              <a:rPr kumimoji="1" lang="ja-JP" altLang="en-US" sz="1600" dirty="0"/>
              <a:t>為替レートの変遷</a:t>
            </a:r>
          </a:p>
          <a:p>
            <a:r>
              <a:rPr kumimoji="1" lang="en-US" altLang="ja-JP" sz="1600" dirty="0"/>
              <a:t>2-6. </a:t>
            </a:r>
            <a:r>
              <a:rPr kumimoji="1" lang="ja-JP" altLang="en-US" sz="1600" dirty="0"/>
              <a:t>海外電子資料への消費税課税の影響</a:t>
            </a:r>
          </a:p>
          <a:p>
            <a:r>
              <a:rPr kumimoji="1" lang="en-US" altLang="ja-JP" sz="1600" dirty="0"/>
              <a:t>2-7. </a:t>
            </a:r>
            <a:r>
              <a:rPr kumimoji="1" lang="ja-JP" altLang="en-US" sz="1600" dirty="0"/>
              <a:t>公表論文数、</a:t>
            </a:r>
            <a:r>
              <a:rPr kumimoji="1" lang="en-US" altLang="ja-JP" sz="1600" dirty="0"/>
              <a:t>OA</a:t>
            </a:r>
            <a:r>
              <a:rPr kumimoji="1" lang="ja-JP" altLang="en-US" sz="1600" dirty="0"/>
              <a:t>論文数の推移</a:t>
            </a:r>
          </a:p>
          <a:p>
            <a:r>
              <a:rPr kumimoji="1" lang="en-US" altLang="ja-JP" sz="1600" dirty="0"/>
              <a:t>2-8. APC</a:t>
            </a:r>
            <a:r>
              <a:rPr kumimoji="1" lang="ja-JP" altLang="en-US" sz="1600" dirty="0"/>
              <a:t>支払推定額の推移、および各年の内訳</a:t>
            </a:r>
          </a:p>
        </p:txBody>
      </p:sp>
      <p:sp>
        <p:nvSpPr>
          <p:cNvPr id="3" name="正方形/長方形 2">
            <a:extLst>
              <a:ext uri="{FF2B5EF4-FFF2-40B4-BE49-F238E27FC236}">
                <a16:creationId xmlns:a16="http://schemas.microsoft.com/office/drawing/2014/main" id="{E37F8E32-7927-80E3-7850-F4F6AE0EF05D}"/>
              </a:ext>
            </a:extLst>
          </p:cNvPr>
          <p:cNvSpPr/>
          <p:nvPr/>
        </p:nvSpPr>
        <p:spPr>
          <a:xfrm>
            <a:off x="8657111" y="458226"/>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一部一般公開可</a:t>
            </a:r>
          </a:p>
        </p:txBody>
      </p:sp>
    </p:spTree>
    <p:extLst>
      <p:ext uri="{BB962C8B-B14F-4D97-AF65-F5344CB8AC3E}">
        <p14:creationId xmlns:p14="http://schemas.microsoft.com/office/powerpoint/2010/main" val="3064254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1C909-DB26-409D-BEB0-2C51030A4F1A}"/>
              </a:ext>
            </a:extLst>
          </p:cNvPr>
          <p:cNvSpPr>
            <a:spLocks noGrp="1"/>
          </p:cNvSpPr>
          <p:nvPr>
            <p:ph type="title"/>
          </p:nvPr>
        </p:nvSpPr>
        <p:spPr>
          <a:xfrm>
            <a:off x="838200" y="536331"/>
            <a:ext cx="9367684" cy="729761"/>
          </a:xfrm>
        </p:spPr>
        <p:txBody>
          <a:bodyPr>
            <a:noAutofit/>
          </a:bodyPr>
          <a:lstStyle/>
          <a:p>
            <a:r>
              <a:rPr lang="en-US" altLang="ja-JP" dirty="0">
                <a:latin typeface="+mj-ea"/>
              </a:rPr>
              <a:t>2-1. </a:t>
            </a:r>
            <a:r>
              <a:rPr lang="ja-JP" altLang="en-US" dirty="0">
                <a:latin typeface="+mj-ea"/>
              </a:rPr>
              <a:t>電子ジャーナル経費</a:t>
            </a:r>
            <a:endParaRPr kumimoji="1" lang="ja-JP" altLang="en-US" dirty="0"/>
          </a:p>
        </p:txBody>
      </p:sp>
      <p:sp>
        <p:nvSpPr>
          <p:cNvPr id="3" name="コンテンツ プレースホルダー 2">
            <a:extLst>
              <a:ext uri="{FF2B5EF4-FFF2-40B4-BE49-F238E27FC236}">
                <a16:creationId xmlns:a16="http://schemas.microsoft.com/office/drawing/2014/main" id="{E1572E42-1619-4FCD-B644-BA9EEFFEABBC}"/>
              </a:ext>
            </a:extLst>
          </p:cNvPr>
          <p:cNvSpPr>
            <a:spLocks noGrp="1"/>
          </p:cNvSpPr>
          <p:nvPr>
            <p:ph idx="1"/>
          </p:nvPr>
        </p:nvSpPr>
        <p:spPr>
          <a:xfrm>
            <a:off x="838200" y="1202377"/>
            <a:ext cx="10515600" cy="4787778"/>
          </a:xfrm>
        </p:spPr>
        <p:txBody>
          <a:bodyPr>
            <a:normAutofit/>
          </a:bodyPr>
          <a:lstStyle/>
          <a:p>
            <a:pPr marL="0" indent="0">
              <a:buNone/>
            </a:pPr>
            <a:r>
              <a:rPr kumimoji="1" lang="ja-JP" altLang="en-US" sz="1600" dirty="0"/>
              <a:t>図書館資料費の推移 ： 国公私立大学 </a:t>
            </a:r>
            <a:r>
              <a:rPr kumimoji="1" lang="en-US" altLang="ja-JP" sz="1600" dirty="0"/>
              <a:t>1</a:t>
            </a:r>
            <a:r>
              <a:rPr kumimoji="1" lang="ja-JP" altLang="en-US" sz="1600" dirty="0"/>
              <a:t>大学あたり平均額</a:t>
            </a:r>
          </a:p>
          <a:p>
            <a:endParaRPr kumimoji="1" lang="ja-JP" altLang="en-US" sz="1600" dirty="0"/>
          </a:p>
        </p:txBody>
      </p:sp>
      <p:sp>
        <p:nvSpPr>
          <p:cNvPr id="6" name="コンテンツ プレースホルダー 2">
            <a:extLst>
              <a:ext uri="{FF2B5EF4-FFF2-40B4-BE49-F238E27FC236}">
                <a16:creationId xmlns:a16="http://schemas.microsoft.com/office/drawing/2014/main" id="{7EDD93B9-02D2-485C-9D6C-4ACAF6A650D2}"/>
              </a:ext>
            </a:extLst>
          </p:cNvPr>
          <p:cNvSpPr txBox="1">
            <a:spLocks/>
          </p:cNvSpPr>
          <p:nvPr/>
        </p:nvSpPr>
        <p:spPr>
          <a:xfrm>
            <a:off x="7950610" y="2180754"/>
            <a:ext cx="4063180" cy="3768364"/>
          </a:xfrm>
          <a:prstGeom prst="rect">
            <a:avLst/>
          </a:prstGeom>
        </p:spPr>
        <p:txBody>
          <a:bodyPr vert="horz" lIns="91440" tIns="90000" rIns="91440" bIns="9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t>図書館資料費全体としては、</a:t>
            </a:r>
            <a:r>
              <a:rPr lang="en-US" altLang="ja-JP" sz="1800" dirty="0"/>
              <a:t>1999</a:t>
            </a:r>
            <a:r>
              <a:rPr lang="ja-JP" altLang="en-US" sz="1800" dirty="0"/>
              <a:t>年までは緩やかに増加、以降は減少傾向となっている。また、大学総経費に占める図書館資料費の割合は、低下し続けている。</a:t>
            </a:r>
          </a:p>
          <a:p>
            <a:endParaRPr lang="ja-JP" altLang="en-US" sz="1800" dirty="0"/>
          </a:p>
          <a:p>
            <a:r>
              <a:rPr lang="ja-JP" altLang="en-US" sz="1800" dirty="0"/>
              <a:t>図書館資料費の内訳をみると、直近</a:t>
            </a:r>
            <a:r>
              <a:rPr lang="en-US" altLang="ja-JP" sz="1800" dirty="0"/>
              <a:t>15</a:t>
            </a:r>
            <a:r>
              <a:rPr lang="ja-JP" altLang="en-US" sz="1800" dirty="0"/>
              <a:t>年ほどで電子ジャーナル経費が増加しており、その分、図書や雑誌の経費を減少させてきていることが分かる。</a:t>
            </a:r>
            <a:endParaRPr lang="en-US" altLang="ja-JP" sz="1800" dirty="0"/>
          </a:p>
        </p:txBody>
      </p:sp>
      <p:sp>
        <p:nvSpPr>
          <p:cNvPr id="8" name="テキスト ボックス 7">
            <a:extLst>
              <a:ext uri="{FF2B5EF4-FFF2-40B4-BE49-F238E27FC236}">
                <a16:creationId xmlns:a16="http://schemas.microsoft.com/office/drawing/2014/main" id="{3B20AF44-7557-4E30-9E45-C792C7AF3275}"/>
              </a:ext>
            </a:extLst>
          </p:cNvPr>
          <p:cNvSpPr txBox="1"/>
          <p:nvPr/>
        </p:nvSpPr>
        <p:spPr>
          <a:xfrm>
            <a:off x="714980" y="6426578"/>
            <a:ext cx="7647038" cy="307777"/>
          </a:xfrm>
          <a:prstGeom prst="rect">
            <a:avLst/>
          </a:prstGeom>
          <a:noFill/>
        </p:spPr>
        <p:txBody>
          <a:bodyPr wrap="square" rtlCol="0">
            <a:spAutoFit/>
          </a:bodyPr>
          <a:lstStyle/>
          <a:p>
            <a:r>
              <a:rPr lang="ja-JP" altLang="en-US" sz="1400" dirty="0"/>
              <a:t>文部科学省「学術情報基盤実態調査結果報告」を基に</a:t>
            </a:r>
            <a:r>
              <a:rPr lang="en-US" altLang="ja-JP" sz="1400" dirty="0"/>
              <a:t>JUSTICE</a:t>
            </a:r>
            <a:r>
              <a:rPr lang="ja-JP" altLang="en-US" sz="1400" dirty="0"/>
              <a:t>事務局が作成</a:t>
            </a:r>
            <a:endParaRPr lang="ja-JP" altLang="ja-JP" sz="1400" dirty="0"/>
          </a:p>
        </p:txBody>
      </p:sp>
      <p:sp>
        <p:nvSpPr>
          <p:cNvPr id="10" name="テキスト プレースホルダー 5">
            <a:extLst>
              <a:ext uri="{FF2B5EF4-FFF2-40B4-BE49-F238E27FC236}">
                <a16:creationId xmlns:a16="http://schemas.microsoft.com/office/drawing/2014/main" id="{612EE74C-0780-5C08-4BAF-5366C825FFCE}"/>
              </a:ext>
            </a:extLst>
          </p:cNvPr>
          <p:cNvSpPr txBox="1">
            <a:spLocks/>
          </p:cNvSpPr>
          <p:nvPr/>
        </p:nvSpPr>
        <p:spPr>
          <a:xfrm>
            <a:off x="838200" y="202223"/>
            <a:ext cx="5403850" cy="478814"/>
          </a:xfrm>
          <a:prstGeom prst="rect">
            <a:avLst/>
          </a:prstGeom>
        </p:spPr>
        <p:txBody>
          <a:bodyPr vert="horz" lIns="91440" tIns="90000" rIns="91440" bIns="90000" rtlCol="0">
            <a:noAutofit/>
          </a:bodyPr>
          <a:lstStyle>
            <a:lvl1pPr marL="0" indent="0" algn="l" defTabSz="914400" rtl="0" eaLnBrk="1" latinLnBrk="0" hangingPunct="1">
              <a:lnSpc>
                <a:spcPct val="11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600" dirty="0">
                <a:latin typeface="+mj-ea"/>
              </a:rPr>
              <a:t>2. </a:t>
            </a:r>
            <a:r>
              <a:rPr lang="ja-JP" altLang="en-US" sz="1600" dirty="0">
                <a:latin typeface="+mj-ea"/>
              </a:rPr>
              <a:t>統計　</a:t>
            </a:r>
            <a:r>
              <a:rPr lang="ja-JP" altLang="en-US" sz="1600" dirty="0"/>
              <a:t>日本の学術雑誌購読の現状</a:t>
            </a:r>
            <a:endParaRPr lang="en-US" altLang="ja-JP" sz="1600" dirty="0"/>
          </a:p>
        </p:txBody>
      </p:sp>
      <p:graphicFrame>
        <p:nvGraphicFramePr>
          <p:cNvPr id="9" name="グラフ 8">
            <a:extLst>
              <a:ext uri="{FF2B5EF4-FFF2-40B4-BE49-F238E27FC236}">
                <a16:creationId xmlns:a16="http://schemas.microsoft.com/office/drawing/2014/main" id="{00000000-0008-0000-0100-000002000000}"/>
              </a:ext>
            </a:extLst>
          </p:cNvPr>
          <p:cNvGraphicFramePr>
            <a:graphicFrameLocks/>
          </p:cNvGraphicFramePr>
          <p:nvPr/>
        </p:nvGraphicFramePr>
        <p:xfrm>
          <a:off x="178210" y="1554145"/>
          <a:ext cx="7647038" cy="4767523"/>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a:extLst>
              <a:ext uri="{FF2B5EF4-FFF2-40B4-BE49-F238E27FC236}">
                <a16:creationId xmlns:a16="http://schemas.microsoft.com/office/drawing/2014/main" id="{D4097D31-8B81-CBBD-08CF-4059EA62965D}"/>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1951404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85D4745-041F-87DD-FBA2-3BEFECA8DFBB}"/>
              </a:ext>
            </a:extLst>
          </p:cNvPr>
          <p:cNvSpPr>
            <a:spLocks noGrp="1"/>
          </p:cNvSpPr>
          <p:nvPr>
            <p:ph type="title"/>
          </p:nvPr>
        </p:nvSpPr>
        <p:spPr/>
        <p:txBody>
          <a:bodyPr>
            <a:normAutofit/>
          </a:bodyPr>
          <a:lstStyle/>
          <a:p>
            <a:r>
              <a:rPr lang="en-US" altLang="ja-JP" sz="3200" dirty="0">
                <a:latin typeface="BIZ UDPゴシック" panose="020B0400000000000000" pitchFamily="50" charset="-128"/>
                <a:ea typeface="BIZ UDPゴシック" panose="020B0400000000000000" pitchFamily="50" charset="-128"/>
              </a:rPr>
              <a:t>Introduction</a:t>
            </a:r>
            <a:r>
              <a:rPr lang="ja-JP" altLang="en-US" sz="32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この資料について</a:t>
            </a:r>
            <a:endParaRPr lang="ja-JP" altLang="en-US" dirty="0">
              <a:latin typeface="BIZ UDPゴシック" panose="020B0400000000000000" pitchFamily="50" charset="-128"/>
              <a:ea typeface="BIZ UDPゴシック" panose="020B0400000000000000" pitchFamily="50" charset="-128"/>
            </a:endParaRPr>
          </a:p>
        </p:txBody>
      </p:sp>
      <p:sp>
        <p:nvSpPr>
          <p:cNvPr id="6" name="コンテンツ プレースホルダー 5">
            <a:extLst>
              <a:ext uri="{FF2B5EF4-FFF2-40B4-BE49-F238E27FC236}">
                <a16:creationId xmlns:a16="http://schemas.microsoft.com/office/drawing/2014/main" id="{4F1D258E-360C-185F-6931-4CFB966D82D5}"/>
              </a:ext>
            </a:extLst>
          </p:cNvPr>
          <p:cNvSpPr>
            <a:spLocks noGrp="1"/>
          </p:cNvSpPr>
          <p:nvPr>
            <p:ph idx="1"/>
          </p:nvPr>
        </p:nvSpPr>
        <p:spPr>
          <a:xfrm>
            <a:off x="838200" y="1389184"/>
            <a:ext cx="10515600" cy="4932485"/>
          </a:xfrm>
        </p:spPr>
        <p:txBody>
          <a:bodyPr>
            <a:normAutofit lnSpcReduction="10000"/>
          </a:bodyPr>
          <a:lstStyle/>
          <a:p>
            <a:pPr marL="0" indent="0">
              <a:buNone/>
            </a:pPr>
            <a:r>
              <a:rPr lang="ja-JP" altLang="en-US" dirty="0"/>
              <a:t>　電子ジャーナルの時代となり、</a:t>
            </a:r>
            <a:r>
              <a:rPr lang="en-US" altLang="ja-JP" dirty="0"/>
              <a:t>Big Deal</a:t>
            </a:r>
            <a:r>
              <a:rPr lang="ja-JP" altLang="en-US" dirty="0"/>
              <a:t>と呼ばれる包括的なパッケージ契約や、オープンアクセス化のための論文掲載料（</a:t>
            </a:r>
            <a:r>
              <a:rPr lang="en-US" altLang="ja-JP" dirty="0"/>
              <a:t>APC</a:t>
            </a:r>
            <a:r>
              <a:rPr lang="ja-JP" altLang="en-US" dirty="0"/>
              <a:t>）を含めた</a:t>
            </a:r>
            <a:r>
              <a:rPr lang="en-US" altLang="ja-JP" dirty="0"/>
              <a:t>Read &amp; Publish</a:t>
            </a:r>
            <a:r>
              <a:rPr lang="ja-JP" altLang="en-US" dirty="0"/>
              <a:t>契約等、様々な契約モデルが展開されるなかで、学術情報のアクセスコストは増大の一途をたどっています。その結果、大学等の予算を圧迫し、わが国の学術情報基盤を脅かす危機として深刻な問題となっています。</a:t>
            </a:r>
          </a:p>
          <a:p>
            <a:pPr marL="0" indent="0">
              <a:buNone/>
            </a:pPr>
            <a:r>
              <a:rPr lang="ja-JP" altLang="en-US" dirty="0"/>
              <a:t>　こうした状況を踏まえ、本資料では、学術雑誌をめぐる歴史的背景や電子ジャーナルの特殊性を説明するとともに、統計データ、</a:t>
            </a:r>
            <a:r>
              <a:rPr lang="en-US" altLang="ja-JP" dirty="0"/>
              <a:t>JUSTICE</a:t>
            </a:r>
            <a:r>
              <a:rPr lang="ja-JP" altLang="en-US" dirty="0"/>
              <a:t>及び各大学の取り組み、政府機関等の見解、海外の情勢などを整理しました。</a:t>
            </a:r>
            <a:endParaRPr lang="en-US" altLang="ja-JP" dirty="0"/>
          </a:p>
          <a:p>
            <a:pPr marL="0" indent="0">
              <a:buNone/>
            </a:pPr>
            <a:r>
              <a:rPr lang="ja-JP" altLang="en-US" dirty="0"/>
              <a:t>　本資料を活用いただき、電子ジャーナルなどの学術情報基盤の現状と</a:t>
            </a:r>
            <a:r>
              <a:rPr lang="ja-JP" altLang="en-US"/>
              <a:t>課題を幅広い立場の方々と共有し、理解</a:t>
            </a:r>
            <a:r>
              <a:rPr lang="ja-JP" altLang="en-US" dirty="0"/>
              <a:t>を深めていただく一助となれば幸いです。</a:t>
            </a:r>
            <a:endParaRPr lang="ja-JP" altLang="en-US" sz="1300" dirty="0"/>
          </a:p>
          <a:p>
            <a:pPr marL="0" indent="0" algn="r">
              <a:buNone/>
            </a:pPr>
            <a:endParaRPr lang="en-US" altLang="ja-JP" sz="1800" dirty="0"/>
          </a:p>
          <a:p>
            <a:pPr marL="0" indent="0" algn="r">
              <a:buNone/>
            </a:pPr>
            <a:r>
              <a:rPr lang="en-US" altLang="ja-JP" sz="1800" dirty="0"/>
              <a:t>2025.3</a:t>
            </a:r>
            <a:r>
              <a:rPr lang="ja-JP" altLang="en-US" sz="1800" dirty="0"/>
              <a:t>　</a:t>
            </a:r>
            <a:r>
              <a:rPr lang="en-US" altLang="ja-JP" sz="1800" dirty="0"/>
              <a:t>JUSTICE</a:t>
            </a:r>
            <a:r>
              <a:rPr lang="ja-JP" altLang="en-US" sz="1800" dirty="0"/>
              <a:t>広報作業部会</a:t>
            </a:r>
          </a:p>
        </p:txBody>
      </p:sp>
      <p:sp>
        <p:nvSpPr>
          <p:cNvPr id="2" name="正方形/長方形 1">
            <a:extLst>
              <a:ext uri="{FF2B5EF4-FFF2-40B4-BE49-F238E27FC236}">
                <a16:creationId xmlns:a16="http://schemas.microsoft.com/office/drawing/2014/main" id="{FEFD7C2E-08B3-A6DE-5AEA-9599C237C863}"/>
              </a:ext>
            </a:extLst>
          </p:cNvPr>
          <p:cNvSpPr/>
          <p:nvPr/>
        </p:nvSpPr>
        <p:spPr>
          <a:xfrm>
            <a:off x="8657111" y="458226"/>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一部一般公開可</a:t>
            </a:r>
          </a:p>
        </p:txBody>
      </p:sp>
    </p:spTree>
    <p:extLst>
      <p:ext uri="{BB962C8B-B14F-4D97-AF65-F5344CB8AC3E}">
        <p14:creationId xmlns:p14="http://schemas.microsoft.com/office/powerpoint/2010/main" val="44705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a:extLst>
              <a:ext uri="{FF2B5EF4-FFF2-40B4-BE49-F238E27FC236}">
                <a16:creationId xmlns:a16="http://schemas.microsoft.com/office/drawing/2014/main" id="{00000000-0008-0000-0200-000002000000}"/>
              </a:ext>
            </a:extLst>
          </p:cNvPr>
          <p:cNvGraphicFramePr>
            <a:graphicFrameLocks/>
          </p:cNvGraphicFramePr>
          <p:nvPr/>
        </p:nvGraphicFramePr>
        <p:xfrm>
          <a:off x="628030" y="1600200"/>
          <a:ext cx="8153118"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コンテンツ プレースホルダー 2">
            <a:extLst>
              <a:ext uri="{FF2B5EF4-FFF2-40B4-BE49-F238E27FC236}">
                <a16:creationId xmlns:a16="http://schemas.microsoft.com/office/drawing/2014/main" id="{298E3060-977B-42E9-A8FF-4ECBAFBB38A6}"/>
              </a:ext>
            </a:extLst>
          </p:cNvPr>
          <p:cNvSpPr>
            <a:spLocks noGrp="1"/>
          </p:cNvSpPr>
          <p:nvPr>
            <p:ph idx="1"/>
          </p:nvPr>
        </p:nvSpPr>
        <p:spPr>
          <a:xfrm>
            <a:off x="790590" y="1178067"/>
            <a:ext cx="4726858" cy="422133"/>
          </a:xfrm>
        </p:spPr>
        <p:txBody>
          <a:bodyPr>
            <a:normAutofit fontScale="92500" lnSpcReduction="10000"/>
          </a:bodyPr>
          <a:lstStyle/>
          <a:p>
            <a:pPr marL="0" indent="0">
              <a:buNone/>
            </a:pPr>
            <a:r>
              <a:rPr kumimoji="1" lang="ja-JP" altLang="en-US" sz="1600" dirty="0"/>
              <a:t>自然科学系の学術雑誌（冊子）の価格推移</a:t>
            </a:r>
            <a:endParaRPr kumimoji="1" lang="en-US" altLang="ja-JP" sz="1600" dirty="0"/>
          </a:p>
          <a:p>
            <a:pPr marL="0" indent="0">
              <a:buNone/>
            </a:pPr>
            <a:endParaRPr kumimoji="1" lang="ja-JP" altLang="en-US" sz="1600" dirty="0"/>
          </a:p>
          <a:p>
            <a:endParaRPr kumimoji="1" lang="ja-JP" altLang="en-US" sz="1600" dirty="0"/>
          </a:p>
        </p:txBody>
      </p:sp>
      <p:sp>
        <p:nvSpPr>
          <p:cNvPr id="7" name="テキスト ボックス 6">
            <a:extLst>
              <a:ext uri="{FF2B5EF4-FFF2-40B4-BE49-F238E27FC236}">
                <a16:creationId xmlns:a16="http://schemas.microsoft.com/office/drawing/2014/main" id="{7F5D7EFA-DCFA-C116-580A-E836EEC42256}"/>
              </a:ext>
            </a:extLst>
          </p:cNvPr>
          <p:cNvSpPr txBox="1"/>
          <p:nvPr/>
        </p:nvSpPr>
        <p:spPr>
          <a:xfrm>
            <a:off x="8781148" y="1638302"/>
            <a:ext cx="3494807" cy="3313856"/>
          </a:xfrm>
          <a:prstGeom prst="rect">
            <a:avLst/>
          </a:prstGeom>
          <a:noFill/>
        </p:spPr>
        <p:txBody>
          <a:bodyPr wrap="square" rtlCol="0">
            <a:spAutoFit/>
          </a:bodyPr>
          <a:lstStyle/>
          <a:p>
            <a:pPr>
              <a:lnSpc>
                <a:spcPct val="110000"/>
              </a:lnSpc>
            </a:pPr>
            <a:r>
              <a:rPr lang="ja-JP" altLang="en-US" sz="1200" b="1" dirty="0"/>
              <a:t>毎年の平均値上げ率</a:t>
            </a:r>
            <a:endParaRPr lang="en-US" altLang="ja-JP" sz="1200" b="1" dirty="0"/>
          </a:p>
          <a:p>
            <a:pPr>
              <a:lnSpc>
                <a:spcPct val="110000"/>
              </a:lnSpc>
            </a:pPr>
            <a:r>
              <a:rPr lang="en-US" altLang="ja-JP" sz="1200" dirty="0"/>
              <a:t>Chemistry</a:t>
            </a:r>
            <a:r>
              <a:rPr lang="ja-JP" altLang="en-US" sz="1200" dirty="0"/>
              <a:t>　</a:t>
            </a:r>
            <a:r>
              <a:rPr lang="en-US" altLang="ja-JP" sz="1200" dirty="0"/>
              <a:t>7.62</a:t>
            </a:r>
            <a:r>
              <a:rPr lang="ja-JP" altLang="en-US" sz="1200" dirty="0"/>
              <a:t>％</a:t>
            </a:r>
            <a:endParaRPr lang="en-US" altLang="ja-JP" sz="1200" dirty="0"/>
          </a:p>
          <a:p>
            <a:pPr>
              <a:lnSpc>
                <a:spcPct val="110000"/>
              </a:lnSpc>
            </a:pPr>
            <a:r>
              <a:rPr lang="en-US" altLang="ja-JP" sz="1200" dirty="0"/>
              <a:t>Physics</a:t>
            </a:r>
            <a:r>
              <a:rPr lang="ja-JP" altLang="en-US" sz="1200" dirty="0"/>
              <a:t>　</a:t>
            </a:r>
            <a:r>
              <a:rPr lang="en-US" altLang="ja-JP" sz="1200" dirty="0"/>
              <a:t>6.76</a:t>
            </a:r>
            <a:r>
              <a:rPr lang="ja-JP" altLang="en-US" sz="1200" dirty="0"/>
              <a:t>％</a:t>
            </a:r>
            <a:endParaRPr lang="en-US" altLang="ja-JP" sz="1200" dirty="0"/>
          </a:p>
          <a:p>
            <a:pPr>
              <a:lnSpc>
                <a:spcPct val="110000"/>
              </a:lnSpc>
            </a:pPr>
            <a:r>
              <a:rPr lang="en-US" altLang="ja-JP" sz="1200" dirty="0"/>
              <a:t>Engineering</a:t>
            </a:r>
            <a:r>
              <a:rPr lang="ja-JP" altLang="en-US" sz="1200" dirty="0"/>
              <a:t>　</a:t>
            </a:r>
            <a:r>
              <a:rPr lang="en-US" altLang="ja-JP" sz="1200" dirty="0"/>
              <a:t>8.45</a:t>
            </a:r>
            <a:r>
              <a:rPr lang="ja-JP" altLang="en-US" sz="1200" dirty="0"/>
              <a:t>％</a:t>
            </a:r>
            <a:endParaRPr lang="en-US" altLang="ja-JP" sz="1200" dirty="0"/>
          </a:p>
          <a:p>
            <a:pPr>
              <a:lnSpc>
                <a:spcPct val="110000"/>
              </a:lnSpc>
            </a:pPr>
            <a:r>
              <a:rPr lang="en-US" altLang="ja-JP" sz="1200" dirty="0"/>
              <a:t>Biology</a:t>
            </a:r>
            <a:r>
              <a:rPr lang="ja-JP" altLang="en-US" sz="1200" dirty="0"/>
              <a:t>　</a:t>
            </a:r>
            <a:r>
              <a:rPr lang="en-US" altLang="ja-JP" sz="1200" dirty="0"/>
              <a:t>7.60</a:t>
            </a:r>
            <a:r>
              <a:rPr lang="ja-JP" altLang="en-US" sz="1200" dirty="0"/>
              <a:t>％</a:t>
            </a:r>
            <a:endParaRPr lang="en-US" altLang="ja-JP" sz="1200" dirty="0"/>
          </a:p>
          <a:p>
            <a:pPr>
              <a:lnSpc>
                <a:spcPct val="110000"/>
              </a:lnSpc>
            </a:pPr>
            <a:r>
              <a:rPr lang="en-US" altLang="ja-JP" sz="1200" dirty="0"/>
              <a:t>Food Science</a:t>
            </a:r>
            <a:r>
              <a:rPr lang="ja-JP" altLang="en-US" sz="1200" dirty="0"/>
              <a:t>　</a:t>
            </a:r>
            <a:r>
              <a:rPr lang="en-US" altLang="ja-JP" sz="1200" dirty="0"/>
              <a:t>9.01</a:t>
            </a:r>
            <a:r>
              <a:rPr lang="ja-JP" altLang="en-US" sz="1200" dirty="0"/>
              <a:t>％</a:t>
            </a:r>
            <a:endParaRPr lang="en-US" altLang="ja-JP" sz="1200" dirty="0"/>
          </a:p>
          <a:p>
            <a:pPr>
              <a:lnSpc>
                <a:spcPct val="110000"/>
              </a:lnSpc>
            </a:pPr>
            <a:r>
              <a:rPr lang="en-US" altLang="ja-JP" sz="1200" dirty="0"/>
              <a:t>Technology</a:t>
            </a:r>
            <a:r>
              <a:rPr lang="ja-JP" altLang="en-US" sz="1200" dirty="0"/>
              <a:t>　</a:t>
            </a:r>
            <a:r>
              <a:rPr lang="en-US" altLang="ja-JP" sz="1200" dirty="0"/>
              <a:t>8.03</a:t>
            </a:r>
            <a:r>
              <a:rPr lang="ja-JP" altLang="en-US" sz="1200" dirty="0"/>
              <a:t>％</a:t>
            </a:r>
            <a:endParaRPr lang="en-US" altLang="ja-JP" sz="1200" dirty="0"/>
          </a:p>
          <a:p>
            <a:pPr>
              <a:lnSpc>
                <a:spcPct val="110000"/>
              </a:lnSpc>
            </a:pPr>
            <a:r>
              <a:rPr lang="en-US" altLang="ja-JP" sz="1200" dirty="0"/>
              <a:t>Geology</a:t>
            </a:r>
            <a:r>
              <a:rPr lang="ja-JP" altLang="en-US" sz="1200" dirty="0"/>
              <a:t>　</a:t>
            </a:r>
            <a:r>
              <a:rPr lang="en-US" altLang="ja-JP" sz="1200" dirty="0"/>
              <a:t>8.02</a:t>
            </a:r>
            <a:r>
              <a:rPr lang="ja-JP" altLang="en-US" sz="1200" dirty="0"/>
              <a:t>％</a:t>
            </a:r>
            <a:endParaRPr lang="en-US" altLang="ja-JP" sz="1200" dirty="0"/>
          </a:p>
          <a:p>
            <a:pPr>
              <a:lnSpc>
                <a:spcPct val="110000"/>
              </a:lnSpc>
            </a:pPr>
            <a:r>
              <a:rPr lang="en-US" altLang="ja-JP" sz="1200" dirty="0"/>
              <a:t>Botany</a:t>
            </a:r>
            <a:r>
              <a:rPr lang="ja-JP" altLang="en-US" sz="1200" dirty="0"/>
              <a:t>　</a:t>
            </a:r>
            <a:r>
              <a:rPr lang="en-US" altLang="ja-JP" sz="1200" dirty="0"/>
              <a:t>7.48</a:t>
            </a:r>
            <a:r>
              <a:rPr lang="ja-JP" altLang="en-US" sz="1200" dirty="0"/>
              <a:t>％</a:t>
            </a:r>
            <a:endParaRPr lang="en-US" altLang="ja-JP" sz="1200" dirty="0"/>
          </a:p>
          <a:p>
            <a:pPr>
              <a:lnSpc>
                <a:spcPct val="110000"/>
              </a:lnSpc>
            </a:pPr>
            <a:r>
              <a:rPr lang="en-US" altLang="ja-JP" sz="1200" dirty="0"/>
              <a:t>Astronomy</a:t>
            </a:r>
            <a:r>
              <a:rPr lang="ja-JP" altLang="en-US" sz="1200" dirty="0"/>
              <a:t>　</a:t>
            </a:r>
            <a:r>
              <a:rPr lang="en-US" altLang="ja-JP" sz="1200" dirty="0"/>
              <a:t>5.66</a:t>
            </a:r>
            <a:r>
              <a:rPr lang="ja-JP" altLang="en-US" sz="1200" dirty="0"/>
              <a:t>％　　</a:t>
            </a:r>
            <a:endParaRPr lang="en-US" altLang="ja-JP" sz="1200" dirty="0"/>
          </a:p>
          <a:p>
            <a:pPr>
              <a:lnSpc>
                <a:spcPct val="110000"/>
              </a:lnSpc>
            </a:pPr>
            <a:r>
              <a:rPr lang="en-US" altLang="ja-JP" sz="1200" dirty="0"/>
              <a:t>Zoology</a:t>
            </a:r>
            <a:r>
              <a:rPr lang="ja-JP" altLang="en-US" sz="1200" dirty="0"/>
              <a:t>　</a:t>
            </a:r>
            <a:r>
              <a:rPr lang="en-US" altLang="ja-JP" sz="1200" dirty="0"/>
              <a:t>6.84</a:t>
            </a:r>
            <a:r>
              <a:rPr lang="ja-JP" altLang="en-US" sz="1200" dirty="0"/>
              <a:t>％</a:t>
            </a:r>
            <a:endParaRPr lang="en-US" altLang="ja-JP" sz="1200" dirty="0"/>
          </a:p>
          <a:p>
            <a:pPr>
              <a:lnSpc>
                <a:spcPct val="110000"/>
              </a:lnSpc>
            </a:pPr>
            <a:r>
              <a:rPr lang="en-US" altLang="ja-JP" sz="1200" dirty="0"/>
              <a:t>Geography</a:t>
            </a:r>
            <a:r>
              <a:rPr lang="ja-JP" altLang="en-US" sz="1200" dirty="0"/>
              <a:t>　</a:t>
            </a:r>
            <a:r>
              <a:rPr lang="en-US" altLang="ja-JP" sz="1200" dirty="0"/>
              <a:t>9.01</a:t>
            </a:r>
            <a:r>
              <a:rPr lang="ja-JP" altLang="en-US" sz="1200" dirty="0"/>
              <a:t>％</a:t>
            </a:r>
            <a:endParaRPr lang="en-US" altLang="ja-JP" sz="1200" dirty="0"/>
          </a:p>
          <a:p>
            <a:pPr>
              <a:lnSpc>
                <a:spcPct val="110000"/>
              </a:lnSpc>
            </a:pPr>
            <a:r>
              <a:rPr lang="en-US" altLang="ja-JP" sz="1200" dirty="0"/>
              <a:t>Health Sciences</a:t>
            </a:r>
            <a:r>
              <a:rPr lang="ja-JP" altLang="en-US" sz="1200" dirty="0"/>
              <a:t>　</a:t>
            </a:r>
            <a:r>
              <a:rPr lang="en-US" altLang="ja-JP" sz="1200" dirty="0"/>
              <a:t>7.43</a:t>
            </a:r>
            <a:r>
              <a:rPr lang="ja-JP" altLang="en-US" sz="1200" dirty="0"/>
              <a:t>％</a:t>
            </a:r>
            <a:endParaRPr lang="en-US" altLang="ja-JP" sz="1200" dirty="0"/>
          </a:p>
          <a:p>
            <a:pPr>
              <a:lnSpc>
                <a:spcPct val="110000"/>
              </a:lnSpc>
            </a:pPr>
            <a:r>
              <a:rPr lang="en-US" altLang="ja-JP" sz="1200" dirty="0"/>
              <a:t>Agriculture</a:t>
            </a:r>
            <a:r>
              <a:rPr lang="ja-JP" altLang="en-US" sz="1200" dirty="0"/>
              <a:t>　</a:t>
            </a:r>
            <a:r>
              <a:rPr lang="en-US" altLang="ja-JP" sz="1200" dirty="0"/>
              <a:t>7.94</a:t>
            </a:r>
            <a:r>
              <a:rPr lang="ja-JP" altLang="en-US" sz="1200" dirty="0"/>
              <a:t>％</a:t>
            </a:r>
            <a:endParaRPr lang="en-US" altLang="ja-JP" sz="1200" dirty="0"/>
          </a:p>
          <a:p>
            <a:pPr>
              <a:lnSpc>
                <a:spcPct val="110000"/>
              </a:lnSpc>
            </a:pPr>
            <a:r>
              <a:rPr lang="en-US" altLang="ja-JP" sz="1200" dirty="0"/>
              <a:t>Math &amp; Computer Science</a:t>
            </a:r>
            <a:r>
              <a:rPr lang="ja-JP" altLang="en-US" sz="1200" dirty="0"/>
              <a:t>　</a:t>
            </a:r>
            <a:r>
              <a:rPr lang="en-US" altLang="ja-JP" sz="1200" dirty="0"/>
              <a:t>5.90</a:t>
            </a:r>
            <a:r>
              <a:rPr lang="ja-JP" altLang="en-US" sz="1200" dirty="0"/>
              <a:t>％</a:t>
            </a:r>
            <a:endParaRPr lang="en-US" altLang="ja-JP" sz="1200" dirty="0"/>
          </a:p>
          <a:p>
            <a:pPr>
              <a:lnSpc>
                <a:spcPct val="110000"/>
              </a:lnSpc>
            </a:pPr>
            <a:r>
              <a:rPr lang="en-US" altLang="ja-JP" sz="1200" dirty="0"/>
              <a:t>General Science</a:t>
            </a:r>
            <a:r>
              <a:rPr lang="ja-JP" altLang="en-US" sz="1200" dirty="0"/>
              <a:t>　</a:t>
            </a:r>
            <a:r>
              <a:rPr lang="en-US" altLang="ja-JP" sz="1200" dirty="0"/>
              <a:t>8.25</a:t>
            </a:r>
            <a:r>
              <a:rPr lang="ja-JP" altLang="en-US" sz="1200" dirty="0"/>
              <a:t>％</a:t>
            </a:r>
            <a:endParaRPr lang="en-US" altLang="ja-JP" sz="1200" dirty="0"/>
          </a:p>
        </p:txBody>
      </p:sp>
      <p:sp>
        <p:nvSpPr>
          <p:cNvPr id="11" name="コンテンツ プレースホルダー 2">
            <a:extLst>
              <a:ext uri="{FF2B5EF4-FFF2-40B4-BE49-F238E27FC236}">
                <a16:creationId xmlns:a16="http://schemas.microsoft.com/office/drawing/2014/main" id="{FF591FA6-7F7C-71A8-F4BA-7B46B9961D1B}"/>
              </a:ext>
            </a:extLst>
          </p:cNvPr>
          <p:cNvSpPr txBox="1">
            <a:spLocks/>
          </p:cNvSpPr>
          <p:nvPr/>
        </p:nvSpPr>
        <p:spPr>
          <a:xfrm>
            <a:off x="8781148" y="4952158"/>
            <a:ext cx="3041658" cy="1062276"/>
          </a:xfrm>
          <a:prstGeom prst="rect">
            <a:avLst/>
          </a:prstGeom>
        </p:spPr>
        <p:txBody>
          <a:bodyPr vert="horz" lIns="91440" tIns="90000" rIns="91440" bIns="9000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ja-JP" sz="1200" dirty="0">
                <a:latin typeface="+mn-ea"/>
              </a:rPr>
              <a:t>“</a:t>
            </a:r>
            <a:r>
              <a:rPr lang="en-US" altLang="ja-JP" sz="1200" dirty="0">
                <a:latin typeface="+mn-ea"/>
              </a:rPr>
              <a:t>Library Journal</a:t>
            </a:r>
            <a:r>
              <a:rPr lang="ja-JP" altLang="ja-JP" sz="1200" dirty="0">
                <a:latin typeface="+mn-ea"/>
              </a:rPr>
              <a:t>”に掲載された“</a:t>
            </a:r>
            <a:r>
              <a:rPr lang="en-US" altLang="ja-JP" sz="1200" dirty="0">
                <a:latin typeface="+mn-ea"/>
              </a:rPr>
              <a:t>Periodicals Price Survey</a:t>
            </a:r>
            <a:r>
              <a:rPr lang="ja-JP" altLang="ja-JP" sz="1200" dirty="0">
                <a:latin typeface="+mn-ea"/>
              </a:rPr>
              <a:t>”を基に</a:t>
            </a:r>
            <a:r>
              <a:rPr lang="en-US" altLang="ja-JP" sz="1200" dirty="0">
                <a:latin typeface="+mn-ea"/>
              </a:rPr>
              <a:t>JUSTICE</a:t>
            </a:r>
            <a:r>
              <a:rPr lang="ja-JP" altLang="ja-JP" sz="1200" dirty="0">
                <a:latin typeface="+mn-ea"/>
              </a:rPr>
              <a:t>事務局が作成</a:t>
            </a:r>
            <a:r>
              <a:rPr lang="ja-JP" altLang="en-US" sz="1200" dirty="0">
                <a:latin typeface="+mn-ea"/>
              </a:rPr>
              <a:t>。調査年度によって母数が異なるため、値は参考値。</a:t>
            </a:r>
          </a:p>
          <a:p>
            <a:endParaRPr lang="ja-JP" altLang="en-US" sz="1200" dirty="0">
              <a:latin typeface="+mn-ea"/>
            </a:endParaRPr>
          </a:p>
        </p:txBody>
      </p:sp>
      <p:sp>
        <p:nvSpPr>
          <p:cNvPr id="34" name="テキスト ボックス 5">
            <a:extLst>
              <a:ext uri="{FF2B5EF4-FFF2-40B4-BE49-F238E27FC236}">
                <a16:creationId xmlns:a16="http://schemas.microsoft.com/office/drawing/2014/main" id="{9999929A-EBF8-4F52-9221-72F2C46DF3F5}"/>
              </a:ext>
            </a:extLst>
          </p:cNvPr>
          <p:cNvSpPr txBox="1"/>
          <p:nvPr/>
        </p:nvSpPr>
        <p:spPr>
          <a:xfrm>
            <a:off x="2213929" y="2160438"/>
            <a:ext cx="1975399" cy="523220"/>
          </a:xfrm>
          <a:prstGeom prst="rect">
            <a:avLst/>
          </a:prstGeom>
          <a:solidFill>
            <a:schemeClr val="bg1"/>
          </a:solidFill>
          <a:ln w="15875">
            <a:solidFill>
              <a:schemeClr val="tx1"/>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400" b="1" dirty="0">
                <a:latin typeface="+mn-lt"/>
                <a:ea typeface="メイリオ" panose="020B0604030504040204" pitchFamily="50" charset="-128"/>
                <a:cs typeface="メイリオ" panose="020B0604030504040204" pitchFamily="50" charset="-128"/>
              </a:rPr>
              <a:t>自然科学分野平均</a:t>
            </a:r>
            <a:endParaRPr kumimoji="1" lang="en-US" altLang="ja-JP" sz="1400" b="1" dirty="0">
              <a:latin typeface="+mn-lt"/>
              <a:ea typeface="メイリオ" panose="020B0604030504040204" pitchFamily="50" charset="-128"/>
              <a:cs typeface="メイリオ" panose="020B0604030504040204" pitchFamily="50" charset="-128"/>
            </a:endParaRPr>
          </a:p>
          <a:p>
            <a:r>
              <a:rPr lang="en-US" altLang="ja-JP" sz="1400" b="1" dirty="0">
                <a:ea typeface="メイリオ" panose="020B0604030504040204" pitchFamily="50" charset="-128"/>
                <a:cs typeface="メイリオ" panose="020B0604030504040204" pitchFamily="50" charset="-128"/>
              </a:rPr>
              <a:t>7.57</a:t>
            </a:r>
            <a:r>
              <a:rPr kumimoji="1" lang="en-US" altLang="ja-JP" sz="1400" b="1" dirty="0">
                <a:latin typeface="+mn-lt"/>
                <a:ea typeface="メイリオ" panose="020B0604030504040204" pitchFamily="50" charset="-128"/>
                <a:cs typeface="メイリオ" panose="020B0604030504040204" pitchFamily="50" charset="-128"/>
              </a:rPr>
              <a:t>%</a:t>
            </a:r>
            <a:r>
              <a:rPr kumimoji="1" lang="ja-JP" altLang="en-US" sz="1400" b="1" dirty="0">
                <a:latin typeface="+mn-lt"/>
                <a:ea typeface="メイリオ" panose="020B0604030504040204" pitchFamily="50" charset="-128"/>
                <a:cs typeface="メイリオ" panose="020B0604030504040204" pitchFamily="50" charset="-128"/>
              </a:rPr>
              <a:t> </a:t>
            </a:r>
            <a:r>
              <a:rPr kumimoji="1" lang="en-US" altLang="ja-JP" sz="1400" b="1" baseline="0" dirty="0">
                <a:latin typeface="+mn-lt"/>
                <a:ea typeface="メイリオ" panose="020B0604030504040204" pitchFamily="50" charset="-128"/>
                <a:cs typeface="メイリオ" panose="020B0604030504040204" pitchFamily="50" charset="-128"/>
              </a:rPr>
              <a:t> </a:t>
            </a:r>
            <a:r>
              <a:rPr kumimoji="1" lang="en-US" altLang="ja-JP" sz="1400" b="1" dirty="0">
                <a:latin typeface="+mn-lt"/>
                <a:ea typeface="メイリオ" panose="020B0604030504040204" pitchFamily="50" charset="-128"/>
                <a:cs typeface="メイリオ" panose="020B0604030504040204" pitchFamily="50" charset="-128"/>
              </a:rPr>
              <a:t>(35</a:t>
            </a:r>
            <a:r>
              <a:rPr kumimoji="1" lang="ja-JP" altLang="en-US" sz="1400" b="1" dirty="0">
                <a:latin typeface="+mn-lt"/>
                <a:ea typeface="メイリオ" panose="020B0604030504040204" pitchFamily="50" charset="-128"/>
                <a:cs typeface="メイリオ" panose="020B0604030504040204" pitchFamily="50" charset="-128"/>
              </a:rPr>
              <a:t>年間</a:t>
            </a:r>
            <a:r>
              <a:rPr kumimoji="1" lang="en-US" altLang="ja-JP" sz="1400" b="1" dirty="0">
                <a:latin typeface="+mn-lt"/>
                <a:ea typeface="メイリオ" panose="020B0604030504040204" pitchFamily="50" charset="-128"/>
                <a:cs typeface="メイリオ" panose="020B0604030504040204" pitchFamily="50" charset="-128"/>
              </a:rPr>
              <a:t>)</a:t>
            </a:r>
          </a:p>
        </p:txBody>
      </p:sp>
      <p:sp>
        <p:nvSpPr>
          <p:cNvPr id="12" name="コンテンツ プレースホルダー 2">
            <a:extLst>
              <a:ext uri="{FF2B5EF4-FFF2-40B4-BE49-F238E27FC236}">
                <a16:creationId xmlns:a16="http://schemas.microsoft.com/office/drawing/2014/main" id="{09B6FD1D-0188-A0D1-D7AD-4AA9F6D7D379}"/>
              </a:ext>
            </a:extLst>
          </p:cNvPr>
          <p:cNvSpPr txBox="1">
            <a:spLocks/>
          </p:cNvSpPr>
          <p:nvPr/>
        </p:nvSpPr>
        <p:spPr>
          <a:xfrm>
            <a:off x="7194119" y="973807"/>
            <a:ext cx="3395248" cy="422132"/>
          </a:xfrm>
          <a:prstGeom prst="rect">
            <a:avLst/>
          </a:prstGeom>
          <a:solidFill>
            <a:schemeClr val="accent1">
              <a:lumMod val="40000"/>
              <a:lumOff val="60000"/>
            </a:schemeClr>
          </a:solidFill>
        </p:spPr>
        <p:txBody>
          <a:bodyPr vert="horz" lIns="91440" tIns="90000" rIns="91440" bIns="90000" rtlCol="0">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1800" dirty="0"/>
              <a:t>冊子の平均値上がり率は約８％</a:t>
            </a:r>
          </a:p>
        </p:txBody>
      </p:sp>
      <p:sp>
        <p:nvSpPr>
          <p:cNvPr id="13" name="テキスト プレースホルダー 5">
            <a:extLst>
              <a:ext uri="{FF2B5EF4-FFF2-40B4-BE49-F238E27FC236}">
                <a16:creationId xmlns:a16="http://schemas.microsoft.com/office/drawing/2014/main" id="{41533F3F-D22A-EAF2-8C7E-289CDE186D01}"/>
              </a:ext>
            </a:extLst>
          </p:cNvPr>
          <p:cNvSpPr txBox="1">
            <a:spLocks/>
          </p:cNvSpPr>
          <p:nvPr/>
        </p:nvSpPr>
        <p:spPr>
          <a:xfrm>
            <a:off x="838200" y="202223"/>
            <a:ext cx="5403850" cy="478814"/>
          </a:xfrm>
          <a:prstGeom prst="rect">
            <a:avLst/>
          </a:prstGeom>
        </p:spPr>
        <p:txBody>
          <a:bodyPr vert="horz" lIns="91440" tIns="90000" rIns="91440" bIns="90000" rtlCol="0">
            <a:noAutofit/>
          </a:bodyPr>
          <a:lstStyle>
            <a:lvl1pPr marL="0" indent="0" algn="l" defTabSz="914400" rtl="0" eaLnBrk="1" latinLnBrk="0" hangingPunct="1">
              <a:lnSpc>
                <a:spcPct val="11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600" dirty="0">
                <a:latin typeface="+mj-ea"/>
              </a:rPr>
              <a:t>2. </a:t>
            </a:r>
            <a:r>
              <a:rPr lang="ja-JP" altLang="en-US" sz="1600" dirty="0">
                <a:latin typeface="+mj-ea"/>
              </a:rPr>
              <a:t>統計　</a:t>
            </a:r>
            <a:r>
              <a:rPr lang="ja-JP" altLang="en-US" sz="1600" dirty="0"/>
              <a:t>日本の学術雑誌購読の現状</a:t>
            </a:r>
            <a:endParaRPr lang="en-US" altLang="ja-JP" sz="1600" dirty="0"/>
          </a:p>
        </p:txBody>
      </p:sp>
      <p:sp>
        <p:nvSpPr>
          <p:cNvPr id="15" name="タイトル 14">
            <a:extLst>
              <a:ext uri="{FF2B5EF4-FFF2-40B4-BE49-F238E27FC236}">
                <a16:creationId xmlns:a16="http://schemas.microsoft.com/office/drawing/2014/main" id="{0739438C-FCBD-7CA9-B9A9-367AFC896EE5}"/>
              </a:ext>
            </a:extLst>
          </p:cNvPr>
          <p:cNvSpPr>
            <a:spLocks noGrp="1"/>
          </p:cNvSpPr>
          <p:nvPr>
            <p:ph type="title"/>
          </p:nvPr>
        </p:nvSpPr>
        <p:spPr/>
        <p:txBody>
          <a:bodyPr/>
          <a:lstStyle/>
          <a:p>
            <a:r>
              <a:rPr lang="en-US" altLang="ja-JP" dirty="0">
                <a:latin typeface="+mj-ea"/>
              </a:rPr>
              <a:t>2-3. </a:t>
            </a:r>
            <a:r>
              <a:rPr lang="ja-JP" altLang="en-US" dirty="0">
                <a:latin typeface="+mj-ea"/>
              </a:rPr>
              <a:t>価格上昇率の推移（冊子）</a:t>
            </a:r>
            <a:endParaRPr lang="ja-JP" altLang="en-US" dirty="0"/>
          </a:p>
        </p:txBody>
      </p:sp>
      <p:sp>
        <p:nvSpPr>
          <p:cNvPr id="2" name="正方形/長方形 1">
            <a:extLst>
              <a:ext uri="{FF2B5EF4-FFF2-40B4-BE49-F238E27FC236}">
                <a16:creationId xmlns:a16="http://schemas.microsoft.com/office/drawing/2014/main" id="{7F884D49-A313-61CA-14B5-D42173B6934B}"/>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3577370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00000000-0008-0000-0300-000002000000}"/>
              </a:ext>
            </a:extLst>
          </p:cNvPr>
          <p:cNvGraphicFramePr>
            <a:graphicFrameLocks/>
          </p:cNvGraphicFramePr>
          <p:nvPr/>
        </p:nvGraphicFramePr>
        <p:xfrm>
          <a:off x="848633" y="1568939"/>
          <a:ext cx="7320280" cy="4943621"/>
        </p:xfrm>
        <a:graphic>
          <a:graphicData uri="http://schemas.openxmlformats.org/drawingml/2006/chart">
            <c:chart xmlns:c="http://schemas.openxmlformats.org/drawingml/2006/chart" xmlns:r="http://schemas.openxmlformats.org/officeDocument/2006/relationships" r:id="rId3"/>
          </a:graphicData>
        </a:graphic>
      </p:graphicFrame>
      <p:sp>
        <p:nvSpPr>
          <p:cNvPr id="11" name="コンテンツ プレースホルダー 2">
            <a:extLst>
              <a:ext uri="{FF2B5EF4-FFF2-40B4-BE49-F238E27FC236}">
                <a16:creationId xmlns:a16="http://schemas.microsoft.com/office/drawing/2014/main" id="{F22385DB-37DC-41E9-A811-1D35BA29ED91}"/>
              </a:ext>
            </a:extLst>
          </p:cNvPr>
          <p:cNvSpPr txBox="1">
            <a:spLocks/>
          </p:cNvSpPr>
          <p:nvPr/>
        </p:nvSpPr>
        <p:spPr>
          <a:xfrm>
            <a:off x="838200" y="1107240"/>
            <a:ext cx="4726858" cy="543939"/>
          </a:xfrm>
          <a:prstGeom prst="rect">
            <a:avLst/>
          </a:prstGeom>
        </p:spPr>
        <p:txBody>
          <a:bodyPr vert="horz" lIns="91440" tIns="90000" rIns="91440" bIns="9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t>人文社会科学系の学術雑誌（冊子）の価格推移</a:t>
            </a:r>
          </a:p>
          <a:p>
            <a:pPr marL="0" indent="0">
              <a:buFont typeface="Arial" panose="020B0604020202020204" pitchFamily="34" charset="0"/>
              <a:buNone/>
            </a:pPr>
            <a:endParaRPr lang="ja-JP" altLang="en-US" sz="1600" dirty="0"/>
          </a:p>
          <a:p>
            <a:endParaRPr lang="ja-JP" altLang="en-US" sz="1600" dirty="0"/>
          </a:p>
        </p:txBody>
      </p:sp>
      <p:sp>
        <p:nvSpPr>
          <p:cNvPr id="7" name="テキスト ボックス 6">
            <a:extLst>
              <a:ext uri="{FF2B5EF4-FFF2-40B4-BE49-F238E27FC236}">
                <a16:creationId xmlns:a16="http://schemas.microsoft.com/office/drawing/2014/main" id="{FA1611FF-E741-CD8E-4CA6-B8F0A6543014}"/>
              </a:ext>
            </a:extLst>
          </p:cNvPr>
          <p:cNvSpPr txBox="1"/>
          <p:nvPr/>
        </p:nvSpPr>
        <p:spPr>
          <a:xfrm>
            <a:off x="8610600" y="1568939"/>
            <a:ext cx="3395248" cy="3720121"/>
          </a:xfrm>
          <a:prstGeom prst="rect">
            <a:avLst/>
          </a:prstGeom>
          <a:noFill/>
        </p:spPr>
        <p:txBody>
          <a:bodyPr wrap="square" rtlCol="0">
            <a:spAutoFit/>
          </a:bodyPr>
          <a:lstStyle/>
          <a:p>
            <a:pPr>
              <a:lnSpc>
                <a:spcPct val="110000"/>
              </a:lnSpc>
            </a:pPr>
            <a:r>
              <a:rPr lang="ja-JP" altLang="en-US" sz="1200" b="1" dirty="0"/>
              <a:t>毎年の平均値上げ率</a:t>
            </a:r>
            <a:endParaRPr lang="en-US" altLang="ja-JP" sz="1200" b="1" dirty="0"/>
          </a:p>
          <a:p>
            <a:pPr>
              <a:lnSpc>
                <a:spcPct val="110000"/>
              </a:lnSpc>
            </a:pPr>
            <a:r>
              <a:rPr lang="en-US" altLang="ja-JP" sz="1200" dirty="0"/>
              <a:t>Business &amp; Economics</a:t>
            </a:r>
            <a:r>
              <a:rPr lang="ja-JP" altLang="en-US" sz="1200" dirty="0"/>
              <a:t>　</a:t>
            </a:r>
            <a:r>
              <a:rPr lang="en-US" altLang="ja-JP" sz="1200" dirty="0"/>
              <a:t>9.06%</a:t>
            </a:r>
          </a:p>
          <a:p>
            <a:pPr>
              <a:lnSpc>
                <a:spcPct val="110000"/>
              </a:lnSpc>
            </a:pPr>
            <a:r>
              <a:rPr lang="en-US" altLang="ja-JP" sz="1200" dirty="0"/>
              <a:t>Education</a:t>
            </a:r>
            <a:r>
              <a:rPr lang="ja-JP" altLang="en-US" sz="1200" dirty="0"/>
              <a:t>　</a:t>
            </a:r>
            <a:r>
              <a:rPr lang="en-US" altLang="ja-JP" sz="1200" dirty="0"/>
              <a:t>9.21</a:t>
            </a:r>
            <a:r>
              <a:rPr lang="ja-JP" altLang="en-US" sz="1200" dirty="0"/>
              <a:t>％</a:t>
            </a:r>
            <a:endParaRPr lang="en-US" altLang="ja-JP" sz="1200" dirty="0"/>
          </a:p>
          <a:p>
            <a:pPr>
              <a:lnSpc>
                <a:spcPct val="110000"/>
              </a:lnSpc>
            </a:pPr>
            <a:r>
              <a:rPr lang="en-US" altLang="ja-JP" sz="1200" dirty="0"/>
              <a:t>Psychology</a:t>
            </a:r>
            <a:r>
              <a:rPr lang="ja-JP" altLang="en-US" sz="1200" dirty="0"/>
              <a:t>　</a:t>
            </a:r>
            <a:r>
              <a:rPr lang="en-US" altLang="ja-JP" sz="1200" dirty="0"/>
              <a:t>8.22</a:t>
            </a:r>
            <a:r>
              <a:rPr lang="ja-JP" altLang="en-US" sz="1200" dirty="0"/>
              <a:t>％</a:t>
            </a:r>
            <a:endParaRPr lang="en-US" altLang="ja-JP" sz="1200" dirty="0"/>
          </a:p>
          <a:p>
            <a:pPr>
              <a:lnSpc>
                <a:spcPct val="110000"/>
              </a:lnSpc>
            </a:pPr>
            <a:r>
              <a:rPr lang="en-US" altLang="ja-JP" sz="1200" dirty="0"/>
              <a:t>Sociology</a:t>
            </a:r>
            <a:r>
              <a:rPr lang="ja-JP" altLang="en-US" sz="1200" dirty="0"/>
              <a:t>　</a:t>
            </a:r>
            <a:r>
              <a:rPr lang="en-US" altLang="ja-JP" sz="1200" dirty="0"/>
              <a:t>8.42</a:t>
            </a:r>
            <a:r>
              <a:rPr lang="ja-JP" altLang="en-US" sz="1200" dirty="0"/>
              <a:t>％</a:t>
            </a:r>
            <a:endParaRPr lang="en-US" altLang="ja-JP" sz="1200" dirty="0"/>
          </a:p>
          <a:p>
            <a:pPr>
              <a:lnSpc>
                <a:spcPct val="110000"/>
              </a:lnSpc>
            </a:pPr>
            <a:r>
              <a:rPr lang="en-US" altLang="ja-JP" sz="1200" dirty="0"/>
              <a:t>Military &amp; Naval Science</a:t>
            </a:r>
            <a:r>
              <a:rPr lang="ja-JP" altLang="en-US" sz="1200" dirty="0"/>
              <a:t>　</a:t>
            </a:r>
            <a:r>
              <a:rPr lang="en-US" altLang="ja-JP" sz="1200" dirty="0"/>
              <a:t>9.19</a:t>
            </a:r>
            <a:r>
              <a:rPr lang="ja-JP" altLang="en-US" sz="1200" dirty="0"/>
              <a:t>％</a:t>
            </a:r>
            <a:endParaRPr lang="en-US" altLang="ja-JP" sz="1200" dirty="0"/>
          </a:p>
          <a:p>
            <a:pPr>
              <a:lnSpc>
                <a:spcPct val="110000"/>
              </a:lnSpc>
            </a:pPr>
            <a:r>
              <a:rPr lang="en-US" altLang="ja-JP" sz="1200" dirty="0"/>
              <a:t>Social Sciences</a:t>
            </a:r>
            <a:r>
              <a:rPr lang="ja-JP" altLang="en-US" sz="1200" dirty="0"/>
              <a:t>　</a:t>
            </a:r>
            <a:r>
              <a:rPr lang="en-US" altLang="ja-JP" sz="1200" dirty="0"/>
              <a:t>5.00</a:t>
            </a:r>
            <a:r>
              <a:rPr lang="ja-JP" altLang="en-US" sz="1200" dirty="0"/>
              <a:t>％</a:t>
            </a:r>
            <a:endParaRPr lang="en-US" altLang="ja-JP" sz="1200" dirty="0"/>
          </a:p>
          <a:p>
            <a:pPr>
              <a:lnSpc>
                <a:spcPct val="110000"/>
              </a:lnSpc>
            </a:pPr>
            <a:r>
              <a:rPr lang="en-US" altLang="ja-JP" sz="1200" dirty="0"/>
              <a:t>Political Science</a:t>
            </a:r>
            <a:r>
              <a:rPr lang="ja-JP" altLang="en-US" sz="1200" dirty="0"/>
              <a:t>　</a:t>
            </a:r>
            <a:r>
              <a:rPr lang="en-US" altLang="ja-JP" sz="1200" dirty="0"/>
              <a:t>8.98</a:t>
            </a:r>
            <a:r>
              <a:rPr lang="ja-JP" altLang="en-US" sz="1200" dirty="0"/>
              <a:t>％</a:t>
            </a:r>
            <a:endParaRPr lang="en-US" altLang="ja-JP" sz="1200" dirty="0"/>
          </a:p>
          <a:p>
            <a:pPr>
              <a:lnSpc>
                <a:spcPct val="110000"/>
              </a:lnSpc>
            </a:pPr>
            <a:r>
              <a:rPr lang="en-US" altLang="ja-JP" sz="1200" dirty="0"/>
              <a:t>Recreation</a:t>
            </a:r>
            <a:r>
              <a:rPr lang="ja-JP" altLang="en-US" sz="1200" dirty="0"/>
              <a:t>　</a:t>
            </a:r>
            <a:r>
              <a:rPr lang="en-US" altLang="ja-JP" sz="1200" dirty="0"/>
              <a:t>10.34</a:t>
            </a:r>
            <a:r>
              <a:rPr lang="ja-JP" altLang="en-US" sz="1200" dirty="0"/>
              <a:t>％</a:t>
            </a:r>
            <a:endParaRPr lang="en-US" altLang="ja-JP" sz="1200" dirty="0"/>
          </a:p>
          <a:p>
            <a:pPr>
              <a:lnSpc>
                <a:spcPct val="110000"/>
              </a:lnSpc>
            </a:pPr>
            <a:r>
              <a:rPr lang="en-US" altLang="ja-JP" sz="1200" dirty="0"/>
              <a:t>Library Science</a:t>
            </a:r>
            <a:r>
              <a:rPr lang="ja-JP" altLang="en-US" sz="1200" dirty="0"/>
              <a:t>　</a:t>
            </a:r>
            <a:r>
              <a:rPr lang="en-US" altLang="ja-JP" sz="1200" dirty="0"/>
              <a:t>7.73</a:t>
            </a:r>
            <a:r>
              <a:rPr lang="ja-JP" altLang="en-US" sz="1200" dirty="0"/>
              <a:t>％</a:t>
            </a:r>
            <a:endParaRPr lang="en-US" altLang="ja-JP" sz="1200" dirty="0"/>
          </a:p>
          <a:p>
            <a:pPr>
              <a:lnSpc>
                <a:spcPct val="110000"/>
              </a:lnSpc>
            </a:pPr>
            <a:r>
              <a:rPr lang="en-US" altLang="ja-JP" sz="1200" dirty="0"/>
              <a:t>Anthropology</a:t>
            </a:r>
            <a:r>
              <a:rPr lang="ja-JP" altLang="en-US" sz="1200" dirty="0"/>
              <a:t>　</a:t>
            </a:r>
            <a:r>
              <a:rPr lang="en-US" altLang="ja-JP" sz="1200" dirty="0"/>
              <a:t>5.61</a:t>
            </a:r>
            <a:r>
              <a:rPr lang="ja-JP" altLang="en-US" sz="1200" dirty="0"/>
              <a:t>％</a:t>
            </a:r>
            <a:endParaRPr lang="en-US" altLang="ja-JP" sz="1200" dirty="0"/>
          </a:p>
          <a:p>
            <a:pPr>
              <a:lnSpc>
                <a:spcPct val="110000"/>
              </a:lnSpc>
            </a:pPr>
            <a:r>
              <a:rPr lang="en-US" altLang="ja-JP" sz="1200" dirty="0"/>
              <a:t>History</a:t>
            </a:r>
            <a:r>
              <a:rPr lang="ja-JP" altLang="en-US" sz="1200" dirty="0"/>
              <a:t>　</a:t>
            </a:r>
            <a:r>
              <a:rPr lang="en-US" altLang="ja-JP" sz="1200" dirty="0"/>
              <a:t>7.65</a:t>
            </a:r>
            <a:r>
              <a:rPr lang="ja-JP" altLang="en-US" sz="1200" dirty="0"/>
              <a:t>％</a:t>
            </a:r>
            <a:endParaRPr lang="en-US" altLang="ja-JP" sz="1200" dirty="0"/>
          </a:p>
          <a:p>
            <a:pPr>
              <a:lnSpc>
                <a:spcPct val="110000"/>
              </a:lnSpc>
            </a:pPr>
            <a:r>
              <a:rPr lang="en-US" altLang="ja-JP" sz="1200" dirty="0"/>
              <a:t>Law</a:t>
            </a:r>
            <a:r>
              <a:rPr lang="ja-JP" altLang="en-US" sz="1200" dirty="0"/>
              <a:t>　</a:t>
            </a:r>
            <a:r>
              <a:rPr lang="en-US" altLang="ja-JP" sz="1200" dirty="0"/>
              <a:t>7.32</a:t>
            </a:r>
            <a:r>
              <a:rPr lang="ja-JP" altLang="en-US" sz="1200" dirty="0"/>
              <a:t>％</a:t>
            </a:r>
            <a:endParaRPr lang="en-US" altLang="ja-JP" sz="1200" dirty="0"/>
          </a:p>
          <a:p>
            <a:pPr>
              <a:lnSpc>
                <a:spcPct val="110000"/>
              </a:lnSpc>
            </a:pPr>
            <a:r>
              <a:rPr lang="en-US" altLang="ja-JP" sz="1200" dirty="0"/>
              <a:t>Arts &amp; Architecture</a:t>
            </a:r>
            <a:r>
              <a:rPr lang="ja-JP" altLang="en-US" sz="1200" dirty="0"/>
              <a:t>　</a:t>
            </a:r>
            <a:r>
              <a:rPr lang="en-US" altLang="ja-JP" sz="1200" dirty="0"/>
              <a:t>6.66</a:t>
            </a:r>
            <a:r>
              <a:rPr lang="ja-JP" altLang="en-US" sz="1200" dirty="0"/>
              <a:t>％</a:t>
            </a:r>
            <a:endParaRPr lang="en-US" altLang="ja-JP" sz="1200" dirty="0"/>
          </a:p>
          <a:p>
            <a:pPr>
              <a:lnSpc>
                <a:spcPct val="110000"/>
              </a:lnSpc>
            </a:pPr>
            <a:r>
              <a:rPr lang="en-US" altLang="ja-JP" sz="1200" dirty="0"/>
              <a:t>Language &amp; Literature</a:t>
            </a:r>
            <a:r>
              <a:rPr lang="ja-JP" altLang="en-US" sz="1200" dirty="0"/>
              <a:t>　</a:t>
            </a:r>
            <a:r>
              <a:rPr lang="en-US" altLang="ja-JP" sz="1200" dirty="0"/>
              <a:t>7.51</a:t>
            </a:r>
            <a:r>
              <a:rPr lang="ja-JP" altLang="en-US" sz="1200" dirty="0"/>
              <a:t>％</a:t>
            </a:r>
            <a:endParaRPr lang="en-US" altLang="ja-JP" sz="1200" dirty="0"/>
          </a:p>
          <a:p>
            <a:pPr>
              <a:lnSpc>
                <a:spcPct val="110000"/>
              </a:lnSpc>
            </a:pPr>
            <a:r>
              <a:rPr lang="en-US" altLang="ja-JP" sz="1200" dirty="0"/>
              <a:t>Philosophy &amp; Religion</a:t>
            </a:r>
            <a:r>
              <a:rPr lang="ja-JP" altLang="en-US" sz="1200" dirty="0"/>
              <a:t>　</a:t>
            </a:r>
            <a:r>
              <a:rPr lang="en-US" altLang="ja-JP" sz="1200" dirty="0"/>
              <a:t>6.63</a:t>
            </a:r>
            <a:r>
              <a:rPr lang="ja-JP" altLang="en-US" sz="1200" dirty="0"/>
              <a:t>％</a:t>
            </a:r>
            <a:endParaRPr lang="en-US" altLang="ja-JP" sz="1200" dirty="0"/>
          </a:p>
          <a:p>
            <a:pPr>
              <a:lnSpc>
                <a:spcPct val="110000"/>
              </a:lnSpc>
            </a:pPr>
            <a:r>
              <a:rPr lang="en-US" altLang="ja-JP" sz="1200" dirty="0"/>
              <a:t>Music</a:t>
            </a:r>
            <a:r>
              <a:rPr lang="ja-JP" altLang="en-US" sz="1200" dirty="0"/>
              <a:t>　</a:t>
            </a:r>
            <a:r>
              <a:rPr lang="en-US" altLang="ja-JP" sz="1200" dirty="0"/>
              <a:t>7.61</a:t>
            </a:r>
            <a:r>
              <a:rPr lang="ja-JP" altLang="en-US" sz="1200" dirty="0"/>
              <a:t>％</a:t>
            </a:r>
            <a:endParaRPr lang="en-US" altLang="ja-JP" sz="1200" dirty="0"/>
          </a:p>
          <a:p>
            <a:pPr>
              <a:lnSpc>
                <a:spcPct val="110000"/>
              </a:lnSpc>
            </a:pPr>
            <a:r>
              <a:rPr lang="en-US" altLang="ja-JP" sz="1200" dirty="0"/>
              <a:t>General Works</a:t>
            </a:r>
            <a:r>
              <a:rPr lang="ja-JP" altLang="en-US" sz="1200" dirty="0"/>
              <a:t>　</a:t>
            </a:r>
            <a:r>
              <a:rPr lang="en-US" altLang="ja-JP" sz="1200" dirty="0"/>
              <a:t>5.73</a:t>
            </a:r>
            <a:r>
              <a:rPr lang="ja-JP" altLang="en-US" sz="1200" dirty="0"/>
              <a:t>％</a:t>
            </a:r>
            <a:endParaRPr lang="en-US" altLang="ja-JP" sz="1200" dirty="0"/>
          </a:p>
        </p:txBody>
      </p:sp>
      <p:sp>
        <p:nvSpPr>
          <p:cNvPr id="35" name="コンテンツ プレースホルダー 2">
            <a:extLst>
              <a:ext uri="{FF2B5EF4-FFF2-40B4-BE49-F238E27FC236}">
                <a16:creationId xmlns:a16="http://schemas.microsoft.com/office/drawing/2014/main" id="{C55C3091-F698-B18F-E188-D4CF5412522F}"/>
              </a:ext>
            </a:extLst>
          </p:cNvPr>
          <p:cNvSpPr txBox="1">
            <a:spLocks/>
          </p:cNvSpPr>
          <p:nvPr/>
        </p:nvSpPr>
        <p:spPr>
          <a:xfrm>
            <a:off x="7194119" y="973807"/>
            <a:ext cx="3395248" cy="422132"/>
          </a:xfrm>
          <a:prstGeom prst="rect">
            <a:avLst/>
          </a:prstGeom>
          <a:solidFill>
            <a:schemeClr val="accent1">
              <a:lumMod val="40000"/>
              <a:lumOff val="60000"/>
            </a:schemeClr>
          </a:solidFill>
        </p:spPr>
        <p:txBody>
          <a:bodyPr vert="horz" lIns="91440" tIns="90000" rIns="91440" bIns="90000" rtlCol="0">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1800" dirty="0"/>
              <a:t>冊子の平均値上がり率は約８％</a:t>
            </a:r>
          </a:p>
        </p:txBody>
      </p:sp>
      <p:sp>
        <p:nvSpPr>
          <p:cNvPr id="3" name="コンテンツ プレースホルダー 2">
            <a:extLst>
              <a:ext uri="{FF2B5EF4-FFF2-40B4-BE49-F238E27FC236}">
                <a16:creationId xmlns:a16="http://schemas.microsoft.com/office/drawing/2014/main" id="{5473C118-DB71-5581-0A37-D6C2BDFF1701}"/>
              </a:ext>
            </a:extLst>
          </p:cNvPr>
          <p:cNvSpPr txBox="1">
            <a:spLocks/>
          </p:cNvSpPr>
          <p:nvPr/>
        </p:nvSpPr>
        <p:spPr>
          <a:xfrm>
            <a:off x="8610600" y="5294074"/>
            <a:ext cx="3041658" cy="1062276"/>
          </a:xfrm>
          <a:prstGeom prst="rect">
            <a:avLst/>
          </a:prstGeom>
        </p:spPr>
        <p:txBody>
          <a:bodyPr vert="horz" lIns="91440" tIns="90000" rIns="91440" bIns="9000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ja-JP" sz="1200" dirty="0">
                <a:latin typeface="+mn-ea"/>
              </a:rPr>
              <a:t>“</a:t>
            </a:r>
            <a:r>
              <a:rPr lang="en-US" altLang="ja-JP" sz="1200" dirty="0">
                <a:latin typeface="+mn-ea"/>
              </a:rPr>
              <a:t>Library Journal</a:t>
            </a:r>
            <a:r>
              <a:rPr lang="ja-JP" altLang="ja-JP" sz="1200" dirty="0">
                <a:latin typeface="+mn-ea"/>
              </a:rPr>
              <a:t>”に掲載された“</a:t>
            </a:r>
            <a:r>
              <a:rPr lang="en-US" altLang="ja-JP" sz="1200" dirty="0">
                <a:latin typeface="+mn-ea"/>
              </a:rPr>
              <a:t>Periodicals Price Survey</a:t>
            </a:r>
            <a:r>
              <a:rPr lang="ja-JP" altLang="ja-JP" sz="1200" dirty="0">
                <a:latin typeface="+mn-ea"/>
              </a:rPr>
              <a:t>”を基に</a:t>
            </a:r>
            <a:r>
              <a:rPr lang="en-US" altLang="ja-JP" sz="1200" dirty="0">
                <a:latin typeface="+mn-ea"/>
              </a:rPr>
              <a:t>JUSTICE</a:t>
            </a:r>
            <a:r>
              <a:rPr lang="ja-JP" altLang="ja-JP" sz="1200" dirty="0">
                <a:latin typeface="+mn-ea"/>
              </a:rPr>
              <a:t>事務局が作成</a:t>
            </a:r>
            <a:r>
              <a:rPr lang="ja-JP" altLang="en-US" sz="1200" dirty="0">
                <a:latin typeface="+mn-ea"/>
              </a:rPr>
              <a:t>。調査年度によって母数が異なるため、値は参考値。</a:t>
            </a:r>
          </a:p>
          <a:p>
            <a:endParaRPr lang="ja-JP" altLang="en-US" sz="1200" dirty="0">
              <a:latin typeface="+mn-ea"/>
            </a:endParaRPr>
          </a:p>
        </p:txBody>
      </p:sp>
      <p:sp>
        <p:nvSpPr>
          <p:cNvPr id="18" name="タイトル 17">
            <a:extLst>
              <a:ext uri="{FF2B5EF4-FFF2-40B4-BE49-F238E27FC236}">
                <a16:creationId xmlns:a16="http://schemas.microsoft.com/office/drawing/2014/main" id="{C92C6C90-A851-93B8-CD93-14509E9318A1}"/>
              </a:ext>
            </a:extLst>
          </p:cNvPr>
          <p:cNvSpPr>
            <a:spLocks noGrp="1"/>
          </p:cNvSpPr>
          <p:nvPr>
            <p:ph type="title"/>
          </p:nvPr>
        </p:nvSpPr>
        <p:spPr/>
        <p:txBody>
          <a:bodyPr/>
          <a:lstStyle/>
          <a:p>
            <a:r>
              <a:rPr lang="en-US" altLang="ja-JP" dirty="0">
                <a:latin typeface="+mj-ea"/>
              </a:rPr>
              <a:t>2-3. </a:t>
            </a:r>
            <a:r>
              <a:rPr lang="ja-JP" altLang="en-US" dirty="0">
                <a:latin typeface="+mj-ea"/>
              </a:rPr>
              <a:t>価格上昇率の推移（冊子）</a:t>
            </a:r>
            <a:endParaRPr lang="ja-JP" altLang="en-US" dirty="0"/>
          </a:p>
        </p:txBody>
      </p:sp>
      <p:sp>
        <p:nvSpPr>
          <p:cNvPr id="14" name="テキスト ボックス 5">
            <a:extLst>
              <a:ext uri="{FF2B5EF4-FFF2-40B4-BE49-F238E27FC236}">
                <a16:creationId xmlns:a16="http://schemas.microsoft.com/office/drawing/2014/main" id="{617FC3A2-2B18-4B3C-9669-E5E513728F7B}"/>
              </a:ext>
            </a:extLst>
          </p:cNvPr>
          <p:cNvSpPr txBox="1"/>
          <p:nvPr/>
        </p:nvSpPr>
        <p:spPr>
          <a:xfrm>
            <a:off x="2156416" y="2142957"/>
            <a:ext cx="2090426" cy="523220"/>
          </a:xfrm>
          <a:prstGeom prst="rect">
            <a:avLst/>
          </a:prstGeom>
          <a:solidFill>
            <a:schemeClr val="bg1"/>
          </a:solidFill>
          <a:ln w="15875">
            <a:solidFill>
              <a:schemeClr val="tx1"/>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400" b="1" dirty="0"/>
              <a:t>人文社会科学分野平均 </a:t>
            </a:r>
            <a:endParaRPr kumimoji="1" lang="en-US" altLang="ja-JP" sz="1400" b="1" dirty="0"/>
          </a:p>
          <a:p>
            <a:r>
              <a:rPr kumimoji="1" lang="en-US" altLang="ja-JP" sz="1400" b="1" dirty="0"/>
              <a:t>8.41%</a:t>
            </a:r>
            <a:r>
              <a:rPr kumimoji="1" lang="ja-JP" altLang="en-US" sz="1400" b="1" dirty="0"/>
              <a:t>  </a:t>
            </a:r>
            <a:r>
              <a:rPr kumimoji="1" lang="en-US" altLang="ja-JP" sz="1400" b="1" dirty="0"/>
              <a:t>(35</a:t>
            </a:r>
            <a:r>
              <a:rPr kumimoji="1" lang="ja-JP" altLang="en-US" sz="1400" b="1" dirty="0"/>
              <a:t>年間</a:t>
            </a:r>
            <a:r>
              <a:rPr kumimoji="1" lang="en-US" altLang="ja-JP" sz="1400" b="1" dirty="0"/>
              <a:t>)</a:t>
            </a:r>
          </a:p>
        </p:txBody>
      </p:sp>
      <p:sp>
        <p:nvSpPr>
          <p:cNvPr id="2" name="正方形/長方形 1">
            <a:extLst>
              <a:ext uri="{FF2B5EF4-FFF2-40B4-BE49-F238E27FC236}">
                <a16:creationId xmlns:a16="http://schemas.microsoft.com/office/drawing/2014/main" id="{2B0FF56B-4286-2FDD-94DC-F0AC0E3898EC}"/>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
        <p:nvSpPr>
          <p:cNvPr id="4" name="テキスト プレースホルダー 5">
            <a:extLst>
              <a:ext uri="{FF2B5EF4-FFF2-40B4-BE49-F238E27FC236}">
                <a16:creationId xmlns:a16="http://schemas.microsoft.com/office/drawing/2014/main" id="{07862525-7925-638B-DD13-ABE0340FE2CB}"/>
              </a:ext>
            </a:extLst>
          </p:cNvPr>
          <p:cNvSpPr txBox="1">
            <a:spLocks/>
          </p:cNvSpPr>
          <p:nvPr/>
        </p:nvSpPr>
        <p:spPr>
          <a:xfrm>
            <a:off x="838200" y="202223"/>
            <a:ext cx="5403850" cy="478814"/>
          </a:xfrm>
          <a:prstGeom prst="rect">
            <a:avLst/>
          </a:prstGeom>
        </p:spPr>
        <p:txBody>
          <a:bodyPr vert="horz" lIns="91440" tIns="90000" rIns="91440" bIns="90000" rtlCol="0">
            <a:noAutofit/>
          </a:bodyPr>
          <a:lstStyle>
            <a:lvl1pPr marL="0" indent="0" algn="l" defTabSz="914400" rtl="0" eaLnBrk="1" latinLnBrk="0" hangingPunct="1">
              <a:lnSpc>
                <a:spcPct val="11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600" dirty="0">
                <a:latin typeface="+mj-ea"/>
              </a:rPr>
              <a:t>2. </a:t>
            </a:r>
            <a:r>
              <a:rPr lang="ja-JP" altLang="en-US" sz="1600" dirty="0">
                <a:latin typeface="+mj-ea"/>
              </a:rPr>
              <a:t>統計　</a:t>
            </a:r>
            <a:r>
              <a:rPr lang="ja-JP" altLang="en-US" sz="1600" dirty="0"/>
              <a:t>日本の学術雑誌購読の現状</a:t>
            </a:r>
            <a:endParaRPr lang="en-US" altLang="ja-JP" sz="1600" dirty="0"/>
          </a:p>
        </p:txBody>
      </p:sp>
    </p:spTree>
    <p:extLst>
      <p:ext uri="{BB962C8B-B14F-4D97-AF65-F5344CB8AC3E}">
        <p14:creationId xmlns:p14="http://schemas.microsoft.com/office/powerpoint/2010/main" val="2379870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7C7CB5D-CF82-4444-911A-54DE052BD55C}"/>
              </a:ext>
            </a:extLst>
          </p:cNvPr>
          <p:cNvSpPr>
            <a:spLocks noGrp="1"/>
          </p:cNvSpPr>
          <p:nvPr>
            <p:ph idx="1"/>
          </p:nvPr>
        </p:nvSpPr>
        <p:spPr>
          <a:xfrm>
            <a:off x="838200" y="1212268"/>
            <a:ext cx="4089400" cy="455349"/>
          </a:xfrm>
        </p:spPr>
        <p:txBody>
          <a:bodyPr>
            <a:normAutofit/>
          </a:bodyPr>
          <a:lstStyle/>
          <a:p>
            <a:pPr marL="0" indent="0">
              <a:buNone/>
            </a:pPr>
            <a:r>
              <a:rPr kumimoji="1" lang="ja-JP" altLang="en-US" sz="1600" dirty="0"/>
              <a:t>自然科学系の学術雑誌（電子）の価格推移</a:t>
            </a:r>
          </a:p>
        </p:txBody>
      </p:sp>
      <p:sp>
        <p:nvSpPr>
          <p:cNvPr id="11" name="コンテンツ プレースホルダー 2">
            <a:extLst>
              <a:ext uri="{FF2B5EF4-FFF2-40B4-BE49-F238E27FC236}">
                <a16:creationId xmlns:a16="http://schemas.microsoft.com/office/drawing/2014/main" id="{FB4D025E-32A8-4CDD-BAF4-29250FAF123F}"/>
              </a:ext>
            </a:extLst>
          </p:cNvPr>
          <p:cNvSpPr txBox="1">
            <a:spLocks/>
          </p:cNvSpPr>
          <p:nvPr/>
        </p:nvSpPr>
        <p:spPr>
          <a:xfrm>
            <a:off x="1433918" y="4808036"/>
            <a:ext cx="4127500" cy="439262"/>
          </a:xfrm>
          <a:prstGeom prst="rect">
            <a:avLst/>
          </a:prstGeom>
        </p:spPr>
        <p:txBody>
          <a:bodyPr vert="horz" lIns="91440" tIns="90000" rIns="91440" bIns="9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1600" dirty="0"/>
          </a:p>
        </p:txBody>
      </p:sp>
      <p:sp>
        <p:nvSpPr>
          <p:cNvPr id="41" name="テキスト ボックス 40">
            <a:extLst>
              <a:ext uri="{FF2B5EF4-FFF2-40B4-BE49-F238E27FC236}">
                <a16:creationId xmlns:a16="http://schemas.microsoft.com/office/drawing/2014/main" id="{8899005B-8A9A-AEB1-C21A-5D76536B423F}"/>
              </a:ext>
            </a:extLst>
          </p:cNvPr>
          <p:cNvSpPr txBox="1"/>
          <p:nvPr/>
        </p:nvSpPr>
        <p:spPr>
          <a:xfrm>
            <a:off x="8697193" y="1639566"/>
            <a:ext cx="3494807" cy="3313856"/>
          </a:xfrm>
          <a:prstGeom prst="rect">
            <a:avLst/>
          </a:prstGeom>
          <a:noFill/>
        </p:spPr>
        <p:txBody>
          <a:bodyPr wrap="square" rtlCol="0">
            <a:spAutoFit/>
          </a:bodyPr>
          <a:lstStyle/>
          <a:p>
            <a:pPr>
              <a:lnSpc>
                <a:spcPct val="110000"/>
              </a:lnSpc>
            </a:pPr>
            <a:r>
              <a:rPr lang="ja-JP" altLang="en-US" sz="1200" b="1" dirty="0"/>
              <a:t>毎年の平均値上げ率</a:t>
            </a:r>
            <a:endParaRPr lang="en-US" altLang="ja-JP" sz="1200" b="1" dirty="0"/>
          </a:p>
          <a:p>
            <a:pPr>
              <a:lnSpc>
                <a:spcPct val="110000"/>
              </a:lnSpc>
            </a:pPr>
            <a:r>
              <a:rPr lang="en-US" altLang="ja-JP" sz="1200" dirty="0"/>
              <a:t>Chemistry</a:t>
            </a:r>
            <a:r>
              <a:rPr lang="ja-JP" altLang="en-US" sz="1200" dirty="0"/>
              <a:t>　</a:t>
            </a:r>
            <a:r>
              <a:rPr lang="en-US" altLang="ja-JP" sz="1200" dirty="0"/>
              <a:t>4.52</a:t>
            </a:r>
            <a:r>
              <a:rPr lang="ja-JP" altLang="en-US" sz="1200" dirty="0"/>
              <a:t>％</a:t>
            </a:r>
            <a:endParaRPr lang="en-US" altLang="ja-JP" sz="1200" dirty="0"/>
          </a:p>
          <a:p>
            <a:pPr>
              <a:lnSpc>
                <a:spcPct val="110000"/>
              </a:lnSpc>
            </a:pPr>
            <a:r>
              <a:rPr lang="en-US" altLang="ja-JP" sz="1200" dirty="0"/>
              <a:t>Physics</a:t>
            </a:r>
            <a:r>
              <a:rPr lang="ja-JP" altLang="en-US" sz="1200" dirty="0"/>
              <a:t>　</a:t>
            </a:r>
            <a:r>
              <a:rPr lang="en-US" altLang="ja-JP" sz="1200" dirty="0"/>
              <a:t>4.12</a:t>
            </a:r>
            <a:r>
              <a:rPr lang="ja-JP" altLang="en-US" sz="1200" dirty="0"/>
              <a:t>％</a:t>
            </a:r>
            <a:endParaRPr lang="en-US" altLang="ja-JP" sz="1200" dirty="0"/>
          </a:p>
          <a:p>
            <a:pPr>
              <a:lnSpc>
                <a:spcPct val="110000"/>
              </a:lnSpc>
            </a:pPr>
            <a:r>
              <a:rPr lang="en-US" altLang="ja-JP" sz="1200" dirty="0"/>
              <a:t>Biology</a:t>
            </a:r>
            <a:r>
              <a:rPr lang="ja-JP" altLang="en-US" sz="1200" dirty="0"/>
              <a:t>　</a:t>
            </a:r>
            <a:r>
              <a:rPr lang="en-US" altLang="ja-JP" sz="1200" dirty="0"/>
              <a:t>4.59</a:t>
            </a:r>
            <a:r>
              <a:rPr lang="ja-JP" altLang="en-US" sz="1200" dirty="0"/>
              <a:t>％</a:t>
            </a:r>
            <a:endParaRPr lang="en-US" altLang="ja-JP" sz="1200" dirty="0"/>
          </a:p>
          <a:p>
            <a:pPr>
              <a:lnSpc>
                <a:spcPct val="110000"/>
              </a:lnSpc>
            </a:pPr>
            <a:r>
              <a:rPr lang="en-US" altLang="ja-JP" sz="1200" dirty="0"/>
              <a:t>Food Science</a:t>
            </a:r>
            <a:r>
              <a:rPr lang="ja-JP" altLang="en-US" sz="1200" dirty="0"/>
              <a:t>　</a:t>
            </a:r>
            <a:r>
              <a:rPr lang="en-US" altLang="ja-JP" sz="1200" dirty="0"/>
              <a:t>8.24</a:t>
            </a:r>
            <a:r>
              <a:rPr lang="ja-JP" altLang="en-US" sz="1200" dirty="0"/>
              <a:t>％</a:t>
            </a:r>
            <a:endParaRPr lang="en-US" altLang="ja-JP" sz="1200" dirty="0"/>
          </a:p>
          <a:p>
            <a:pPr>
              <a:lnSpc>
                <a:spcPct val="110000"/>
              </a:lnSpc>
            </a:pPr>
            <a:r>
              <a:rPr lang="en-US" altLang="ja-JP" sz="1200" dirty="0"/>
              <a:t>Zoology</a:t>
            </a:r>
            <a:r>
              <a:rPr lang="ja-JP" altLang="en-US" sz="1200" dirty="0"/>
              <a:t>　</a:t>
            </a:r>
            <a:r>
              <a:rPr lang="en-US" altLang="ja-JP" sz="1200" dirty="0"/>
              <a:t>4.16</a:t>
            </a:r>
            <a:r>
              <a:rPr lang="ja-JP" altLang="en-US" sz="1200" dirty="0"/>
              <a:t>％</a:t>
            </a:r>
            <a:endParaRPr lang="en-US" altLang="ja-JP" sz="1200" dirty="0"/>
          </a:p>
          <a:p>
            <a:pPr>
              <a:lnSpc>
                <a:spcPct val="110000"/>
              </a:lnSpc>
            </a:pPr>
            <a:r>
              <a:rPr lang="en-US" altLang="ja-JP" sz="1200" dirty="0"/>
              <a:t>Engineering</a:t>
            </a:r>
            <a:r>
              <a:rPr lang="ja-JP" altLang="en-US" sz="1200" dirty="0"/>
              <a:t>　</a:t>
            </a:r>
            <a:r>
              <a:rPr lang="en-US" altLang="ja-JP" sz="1200" dirty="0"/>
              <a:t>3.49</a:t>
            </a:r>
            <a:r>
              <a:rPr lang="ja-JP" altLang="en-US" sz="1200" dirty="0"/>
              <a:t>％</a:t>
            </a:r>
            <a:endParaRPr lang="en-US" altLang="ja-JP" sz="1200" dirty="0"/>
          </a:p>
          <a:p>
            <a:pPr>
              <a:lnSpc>
                <a:spcPct val="110000"/>
              </a:lnSpc>
            </a:pPr>
            <a:r>
              <a:rPr lang="en-US" altLang="ja-JP" sz="1200" dirty="0"/>
              <a:t>Technology</a:t>
            </a:r>
            <a:r>
              <a:rPr lang="ja-JP" altLang="en-US" sz="1200" dirty="0"/>
              <a:t>　</a:t>
            </a:r>
            <a:r>
              <a:rPr lang="en-US" altLang="ja-JP" sz="1200" dirty="0"/>
              <a:t>6.64</a:t>
            </a:r>
            <a:r>
              <a:rPr lang="ja-JP" altLang="en-US" sz="1200" dirty="0"/>
              <a:t>％</a:t>
            </a:r>
            <a:endParaRPr lang="en-US" altLang="ja-JP" sz="1200" dirty="0"/>
          </a:p>
          <a:p>
            <a:pPr>
              <a:lnSpc>
                <a:spcPct val="110000"/>
              </a:lnSpc>
            </a:pPr>
            <a:r>
              <a:rPr lang="en-US" altLang="ja-JP" sz="1200" dirty="0"/>
              <a:t>Botany</a:t>
            </a:r>
            <a:r>
              <a:rPr lang="ja-JP" altLang="en-US" sz="1200" dirty="0"/>
              <a:t>　</a:t>
            </a:r>
            <a:r>
              <a:rPr lang="en-US" altLang="ja-JP" sz="1200" dirty="0"/>
              <a:t>3.50</a:t>
            </a:r>
            <a:r>
              <a:rPr lang="ja-JP" altLang="en-US" sz="1200" dirty="0"/>
              <a:t>％</a:t>
            </a:r>
            <a:endParaRPr lang="en-US" altLang="ja-JP" sz="1200" dirty="0"/>
          </a:p>
          <a:p>
            <a:pPr>
              <a:lnSpc>
                <a:spcPct val="110000"/>
              </a:lnSpc>
            </a:pPr>
            <a:r>
              <a:rPr lang="en-US" altLang="ja-JP" sz="1200" dirty="0"/>
              <a:t>Health Sciences</a:t>
            </a:r>
            <a:r>
              <a:rPr lang="ja-JP" altLang="en-US" sz="1200" dirty="0"/>
              <a:t>　</a:t>
            </a:r>
            <a:r>
              <a:rPr lang="en-US" altLang="ja-JP" sz="1200" dirty="0"/>
              <a:t>3.21</a:t>
            </a:r>
            <a:r>
              <a:rPr lang="ja-JP" altLang="en-US" sz="1200" dirty="0"/>
              <a:t>％</a:t>
            </a:r>
            <a:endParaRPr lang="en-US" altLang="ja-JP" sz="1200" dirty="0"/>
          </a:p>
          <a:p>
            <a:pPr>
              <a:lnSpc>
                <a:spcPct val="110000"/>
              </a:lnSpc>
            </a:pPr>
            <a:r>
              <a:rPr lang="en-US" altLang="ja-JP" sz="1200" dirty="0"/>
              <a:t>Astronomy</a:t>
            </a:r>
            <a:r>
              <a:rPr lang="ja-JP" altLang="en-US" sz="1200" dirty="0"/>
              <a:t>　</a:t>
            </a:r>
            <a:r>
              <a:rPr lang="en-US" altLang="ja-JP" sz="1200" dirty="0"/>
              <a:t>-2.05</a:t>
            </a:r>
            <a:r>
              <a:rPr lang="ja-JP" altLang="en-US" sz="1200" dirty="0"/>
              <a:t>％　　</a:t>
            </a:r>
            <a:endParaRPr lang="en-US" altLang="ja-JP" sz="1200" dirty="0"/>
          </a:p>
          <a:p>
            <a:pPr>
              <a:lnSpc>
                <a:spcPct val="110000"/>
              </a:lnSpc>
            </a:pPr>
            <a:r>
              <a:rPr lang="en-US" altLang="ja-JP" sz="1200" dirty="0"/>
              <a:t>Math &amp; Computer Science</a:t>
            </a:r>
            <a:r>
              <a:rPr lang="ja-JP" altLang="en-US" sz="1200" dirty="0"/>
              <a:t>　</a:t>
            </a:r>
            <a:r>
              <a:rPr lang="en-US" altLang="ja-JP" sz="1200" dirty="0"/>
              <a:t>3.71</a:t>
            </a:r>
            <a:r>
              <a:rPr lang="ja-JP" altLang="en-US" sz="1200" dirty="0"/>
              <a:t>％</a:t>
            </a:r>
            <a:endParaRPr lang="en-US" altLang="ja-JP" sz="1200" dirty="0"/>
          </a:p>
          <a:p>
            <a:pPr>
              <a:lnSpc>
                <a:spcPct val="110000"/>
              </a:lnSpc>
            </a:pPr>
            <a:r>
              <a:rPr lang="en-US" altLang="ja-JP" sz="1200" dirty="0"/>
              <a:t>Geography</a:t>
            </a:r>
            <a:r>
              <a:rPr lang="ja-JP" altLang="en-US" sz="1200" dirty="0"/>
              <a:t>　</a:t>
            </a:r>
            <a:r>
              <a:rPr lang="en-US" altLang="ja-JP" sz="1200" dirty="0"/>
              <a:t>6.01</a:t>
            </a:r>
            <a:r>
              <a:rPr lang="ja-JP" altLang="en-US" sz="1200" dirty="0"/>
              <a:t>％</a:t>
            </a:r>
          </a:p>
          <a:p>
            <a:pPr>
              <a:lnSpc>
                <a:spcPct val="110000"/>
              </a:lnSpc>
            </a:pPr>
            <a:r>
              <a:rPr lang="en-US" altLang="ja-JP" sz="1200" dirty="0"/>
              <a:t>General Science</a:t>
            </a:r>
            <a:r>
              <a:rPr lang="ja-JP" altLang="en-US" sz="1200" dirty="0"/>
              <a:t>　</a:t>
            </a:r>
            <a:r>
              <a:rPr lang="en-US" altLang="ja-JP" sz="1200" dirty="0"/>
              <a:t>2.77</a:t>
            </a:r>
            <a:r>
              <a:rPr lang="ja-JP" altLang="en-US" sz="1200" dirty="0"/>
              <a:t>％</a:t>
            </a:r>
            <a:endParaRPr lang="en-US" altLang="ja-JP" sz="1200" dirty="0"/>
          </a:p>
          <a:p>
            <a:pPr>
              <a:lnSpc>
                <a:spcPct val="110000"/>
              </a:lnSpc>
            </a:pPr>
            <a:r>
              <a:rPr lang="en-US" altLang="ja-JP" sz="1200" dirty="0"/>
              <a:t>Agriculture</a:t>
            </a:r>
            <a:r>
              <a:rPr lang="ja-JP" altLang="en-US" sz="1200" dirty="0"/>
              <a:t>　</a:t>
            </a:r>
            <a:r>
              <a:rPr lang="en-US" altLang="ja-JP" sz="1200" dirty="0"/>
              <a:t>2.47</a:t>
            </a:r>
            <a:r>
              <a:rPr lang="ja-JP" altLang="en-US" sz="1200" dirty="0"/>
              <a:t>％</a:t>
            </a:r>
            <a:endParaRPr lang="en-US" altLang="ja-JP" sz="1200" dirty="0"/>
          </a:p>
          <a:p>
            <a:pPr>
              <a:lnSpc>
                <a:spcPct val="110000"/>
              </a:lnSpc>
            </a:pPr>
            <a:r>
              <a:rPr lang="en-US" altLang="ja-JP" sz="1200" dirty="0"/>
              <a:t>Geology</a:t>
            </a:r>
            <a:r>
              <a:rPr lang="ja-JP" altLang="en-US" sz="1200" dirty="0"/>
              <a:t>　</a:t>
            </a:r>
            <a:r>
              <a:rPr lang="en-US" altLang="ja-JP" sz="1200" dirty="0"/>
              <a:t>0.79</a:t>
            </a:r>
            <a:r>
              <a:rPr lang="ja-JP" altLang="en-US" sz="1200" dirty="0"/>
              <a:t>％</a:t>
            </a:r>
            <a:endParaRPr lang="en-US" altLang="ja-JP" sz="1200" dirty="0"/>
          </a:p>
        </p:txBody>
      </p:sp>
      <p:sp>
        <p:nvSpPr>
          <p:cNvPr id="6" name="コンテンツ プレースホルダー 2">
            <a:extLst>
              <a:ext uri="{FF2B5EF4-FFF2-40B4-BE49-F238E27FC236}">
                <a16:creationId xmlns:a16="http://schemas.microsoft.com/office/drawing/2014/main" id="{20A89FFD-AA59-6AE7-C7DA-8891F446AAE9}"/>
              </a:ext>
            </a:extLst>
          </p:cNvPr>
          <p:cNvSpPr txBox="1">
            <a:spLocks/>
          </p:cNvSpPr>
          <p:nvPr/>
        </p:nvSpPr>
        <p:spPr>
          <a:xfrm>
            <a:off x="8764155" y="5051651"/>
            <a:ext cx="3041658" cy="1062276"/>
          </a:xfrm>
          <a:prstGeom prst="rect">
            <a:avLst/>
          </a:prstGeom>
        </p:spPr>
        <p:txBody>
          <a:bodyPr vert="horz" lIns="91440" tIns="90000" rIns="91440" bIns="9000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ja-JP" sz="1200" dirty="0">
                <a:latin typeface="+mn-ea"/>
              </a:rPr>
              <a:t>“</a:t>
            </a:r>
            <a:r>
              <a:rPr lang="en-US" altLang="ja-JP" sz="1200" dirty="0">
                <a:latin typeface="+mn-ea"/>
              </a:rPr>
              <a:t>Library Journal</a:t>
            </a:r>
            <a:r>
              <a:rPr lang="ja-JP" altLang="ja-JP" sz="1200" dirty="0">
                <a:latin typeface="+mn-ea"/>
              </a:rPr>
              <a:t>”に掲載された“</a:t>
            </a:r>
            <a:r>
              <a:rPr lang="en-US" altLang="ja-JP" sz="1200" dirty="0">
                <a:latin typeface="+mn-ea"/>
              </a:rPr>
              <a:t>Periodicals Price Survey</a:t>
            </a:r>
            <a:r>
              <a:rPr lang="ja-JP" altLang="ja-JP" sz="1200" dirty="0">
                <a:latin typeface="+mn-ea"/>
              </a:rPr>
              <a:t>”を基に</a:t>
            </a:r>
            <a:r>
              <a:rPr lang="en-US" altLang="ja-JP" sz="1200" dirty="0">
                <a:latin typeface="+mn-ea"/>
              </a:rPr>
              <a:t>JUSTICE</a:t>
            </a:r>
            <a:r>
              <a:rPr lang="ja-JP" altLang="ja-JP" sz="1200" dirty="0">
                <a:latin typeface="+mn-ea"/>
              </a:rPr>
              <a:t>事務局が作成</a:t>
            </a:r>
            <a:r>
              <a:rPr lang="ja-JP" altLang="en-US" sz="1200" dirty="0">
                <a:latin typeface="+mn-ea"/>
              </a:rPr>
              <a:t>。調査年度によって母数が異なるため、値は参考値。</a:t>
            </a:r>
          </a:p>
          <a:p>
            <a:endParaRPr lang="ja-JP" altLang="en-US" sz="1200" dirty="0">
              <a:latin typeface="+mn-ea"/>
            </a:endParaRPr>
          </a:p>
        </p:txBody>
      </p:sp>
      <p:sp>
        <p:nvSpPr>
          <p:cNvPr id="8" name="タイトル 7">
            <a:extLst>
              <a:ext uri="{FF2B5EF4-FFF2-40B4-BE49-F238E27FC236}">
                <a16:creationId xmlns:a16="http://schemas.microsoft.com/office/drawing/2014/main" id="{780D9F67-EC6E-165F-0018-198A6F75EB02}"/>
              </a:ext>
            </a:extLst>
          </p:cNvPr>
          <p:cNvSpPr>
            <a:spLocks noGrp="1"/>
          </p:cNvSpPr>
          <p:nvPr>
            <p:ph type="title"/>
          </p:nvPr>
        </p:nvSpPr>
        <p:spPr/>
        <p:txBody>
          <a:bodyPr/>
          <a:lstStyle/>
          <a:p>
            <a:r>
              <a:rPr kumimoji="1" lang="en-US" altLang="ja-JP" dirty="0"/>
              <a:t>2-4. </a:t>
            </a:r>
            <a:r>
              <a:rPr kumimoji="1" lang="ja-JP" altLang="en-US" dirty="0"/>
              <a:t>価格上昇率の推移（電子）</a:t>
            </a:r>
            <a:endParaRPr lang="ja-JP" altLang="en-US" dirty="0"/>
          </a:p>
        </p:txBody>
      </p:sp>
      <p:sp useBgFill="1">
        <p:nvSpPr>
          <p:cNvPr id="40" name="テキスト ボックス 39">
            <a:extLst>
              <a:ext uri="{FF2B5EF4-FFF2-40B4-BE49-F238E27FC236}">
                <a16:creationId xmlns:a16="http://schemas.microsoft.com/office/drawing/2014/main" id="{1B699921-91BC-C84F-7309-496A82727EA9}"/>
              </a:ext>
            </a:extLst>
          </p:cNvPr>
          <p:cNvSpPr txBox="1"/>
          <p:nvPr/>
        </p:nvSpPr>
        <p:spPr>
          <a:xfrm>
            <a:off x="2089788" y="2089363"/>
            <a:ext cx="1809289" cy="532903"/>
          </a:xfrm>
          <a:prstGeom prst="rect">
            <a:avLst/>
          </a:prstGeom>
          <a:ln w="19050">
            <a:solidFill>
              <a:schemeClr val="tx1"/>
            </a:solidFill>
          </a:ln>
        </p:spPr>
        <p:txBody>
          <a:bodyPr wrap="square" rtlCol="0">
            <a:spAutoFit/>
          </a:bodyPr>
          <a:lstStyle/>
          <a:p>
            <a:pPr algn="ctr">
              <a:lnSpc>
                <a:spcPct val="110000"/>
              </a:lnSpc>
            </a:pPr>
            <a:r>
              <a:rPr kumimoji="1" lang="ja-JP" altLang="en-US" sz="1400" b="1" dirty="0"/>
              <a:t>自然科学分野平均</a:t>
            </a:r>
            <a:endParaRPr kumimoji="1" lang="en-US" altLang="ja-JP" sz="1400" b="1" dirty="0"/>
          </a:p>
          <a:p>
            <a:pPr algn="ctr">
              <a:lnSpc>
                <a:spcPct val="110000"/>
              </a:lnSpc>
            </a:pPr>
            <a:r>
              <a:rPr lang="en-US" altLang="ja-JP" sz="1400" b="1" dirty="0"/>
              <a:t>3.75</a:t>
            </a:r>
            <a:r>
              <a:rPr lang="ja-JP" altLang="en-US" sz="1400" b="1" dirty="0"/>
              <a:t>％（</a:t>
            </a:r>
            <a:r>
              <a:rPr lang="en-US" altLang="ja-JP" sz="1400" b="1" dirty="0"/>
              <a:t>13</a:t>
            </a:r>
            <a:r>
              <a:rPr lang="ja-JP" altLang="en-US" sz="1400" b="1" dirty="0"/>
              <a:t>年間）</a:t>
            </a:r>
            <a:endParaRPr kumimoji="1" lang="ja-JP" altLang="en-US" sz="1400" b="1" dirty="0"/>
          </a:p>
        </p:txBody>
      </p:sp>
      <p:graphicFrame>
        <p:nvGraphicFramePr>
          <p:cNvPr id="12" name="グラフ 11">
            <a:extLst>
              <a:ext uri="{FF2B5EF4-FFF2-40B4-BE49-F238E27FC236}">
                <a16:creationId xmlns:a16="http://schemas.microsoft.com/office/drawing/2014/main" id="{00000000-0008-0000-0000-000002000000}"/>
              </a:ext>
            </a:extLst>
          </p:cNvPr>
          <p:cNvGraphicFramePr>
            <a:graphicFrameLocks noChangeAspect="1"/>
          </p:cNvGraphicFramePr>
          <p:nvPr/>
        </p:nvGraphicFramePr>
        <p:xfrm>
          <a:off x="838201" y="1785494"/>
          <a:ext cx="7655560" cy="4452746"/>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a:extLst>
              <a:ext uri="{FF2B5EF4-FFF2-40B4-BE49-F238E27FC236}">
                <a16:creationId xmlns:a16="http://schemas.microsoft.com/office/drawing/2014/main" id="{7C7F7B8D-1072-17DC-F718-58313BC3AC2F}"/>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
        <p:nvSpPr>
          <p:cNvPr id="4" name="コンテンツ プレースホルダー 2">
            <a:extLst>
              <a:ext uri="{FF2B5EF4-FFF2-40B4-BE49-F238E27FC236}">
                <a16:creationId xmlns:a16="http://schemas.microsoft.com/office/drawing/2014/main" id="{984DC90E-871B-D6B5-94EB-C238E8FDC2BA}"/>
              </a:ext>
            </a:extLst>
          </p:cNvPr>
          <p:cNvSpPr txBox="1">
            <a:spLocks/>
          </p:cNvSpPr>
          <p:nvPr/>
        </p:nvSpPr>
        <p:spPr>
          <a:xfrm>
            <a:off x="7097186" y="997257"/>
            <a:ext cx="3673412" cy="391627"/>
          </a:xfrm>
          <a:prstGeom prst="rect">
            <a:avLst/>
          </a:prstGeom>
          <a:solidFill>
            <a:schemeClr val="accent1">
              <a:lumMod val="40000"/>
              <a:lumOff val="60000"/>
            </a:schemeClr>
          </a:solidFill>
        </p:spPr>
        <p:txBody>
          <a:bodyPr vert="horz" lIns="91440" tIns="90000" rIns="91440" bIns="9000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1700" dirty="0"/>
              <a:t>電子の平均値上がり率は４～６％</a:t>
            </a:r>
          </a:p>
        </p:txBody>
      </p:sp>
      <p:sp>
        <p:nvSpPr>
          <p:cNvPr id="7" name="テキスト プレースホルダー 5">
            <a:extLst>
              <a:ext uri="{FF2B5EF4-FFF2-40B4-BE49-F238E27FC236}">
                <a16:creationId xmlns:a16="http://schemas.microsoft.com/office/drawing/2014/main" id="{A71BB4FC-EF10-EC35-2B92-3E8E04E96564}"/>
              </a:ext>
            </a:extLst>
          </p:cNvPr>
          <p:cNvSpPr txBox="1">
            <a:spLocks/>
          </p:cNvSpPr>
          <p:nvPr/>
        </p:nvSpPr>
        <p:spPr>
          <a:xfrm>
            <a:off x="838200" y="202223"/>
            <a:ext cx="5403850" cy="478814"/>
          </a:xfrm>
          <a:prstGeom prst="rect">
            <a:avLst/>
          </a:prstGeom>
        </p:spPr>
        <p:txBody>
          <a:bodyPr vert="horz" lIns="91440" tIns="90000" rIns="91440" bIns="90000" rtlCol="0">
            <a:noAutofit/>
          </a:bodyPr>
          <a:lstStyle>
            <a:lvl1pPr marL="0" indent="0" algn="l" defTabSz="914400" rtl="0" eaLnBrk="1" latinLnBrk="0" hangingPunct="1">
              <a:lnSpc>
                <a:spcPct val="11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600" dirty="0">
                <a:latin typeface="+mj-ea"/>
              </a:rPr>
              <a:t>2. </a:t>
            </a:r>
            <a:r>
              <a:rPr lang="ja-JP" altLang="en-US" sz="1600" dirty="0">
                <a:latin typeface="+mj-ea"/>
              </a:rPr>
              <a:t>統計　</a:t>
            </a:r>
            <a:r>
              <a:rPr lang="ja-JP" altLang="en-US" sz="1600" dirty="0"/>
              <a:t>日本の学術雑誌購読の現状</a:t>
            </a:r>
            <a:endParaRPr lang="en-US" altLang="ja-JP" sz="1600" dirty="0"/>
          </a:p>
        </p:txBody>
      </p:sp>
    </p:spTree>
    <p:extLst>
      <p:ext uri="{BB962C8B-B14F-4D97-AF65-F5344CB8AC3E}">
        <p14:creationId xmlns:p14="http://schemas.microsoft.com/office/powerpoint/2010/main" val="4053445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827E1788-F6CA-4185-801B-33C1FDF23CA1}"/>
              </a:ext>
            </a:extLst>
          </p:cNvPr>
          <p:cNvSpPr txBox="1">
            <a:spLocks/>
          </p:cNvSpPr>
          <p:nvPr/>
        </p:nvSpPr>
        <p:spPr>
          <a:xfrm>
            <a:off x="838200" y="1161210"/>
            <a:ext cx="4256616" cy="455349"/>
          </a:xfrm>
          <a:prstGeom prst="rect">
            <a:avLst/>
          </a:prstGeom>
        </p:spPr>
        <p:txBody>
          <a:bodyPr vert="horz" lIns="91440" tIns="90000" rIns="91440" bIns="9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a:t>人文社会科学系の学術雑誌（電子）の価格推移</a:t>
            </a:r>
          </a:p>
        </p:txBody>
      </p:sp>
      <p:sp>
        <p:nvSpPr>
          <p:cNvPr id="11" name="コンテンツ プレースホルダー 2">
            <a:extLst>
              <a:ext uri="{FF2B5EF4-FFF2-40B4-BE49-F238E27FC236}">
                <a16:creationId xmlns:a16="http://schemas.microsoft.com/office/drawing/2014/main" id="{FB4D025E-32A8-4CDD-BAF4-29250FAF123F}"/>
              </a:ext>
            </a:extLst>
          </p:cNvPr>
          <p:cNvSpPr txBox="1">
            <a:spLocks/>
          </p:cNvSpPr>
          <p:nvPr/>
        </p:nvSpPr>
        <p:spPr>
          <a:xfrm>
            <a:off x="1540933" y="5445673"/>
            <a:ext cx="4127500" cy="455349"/>
          </a:xfrm>
          <a:prstGeom prst="rect">
            <a:avLst/>
          </a:prstGeom>
        </p:spPr>
        <p:txBody>
          <a:bodyPr vert="horz" lIns="91440" tIns="90000" rIns="91440" bIns="9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1600" dirty="0"/>
          </a:p>
        </p:txBody>
      </p:sp>
      <p:sp>
        <p:nvSpPr>
          <p:cNvPr id="12" name="コンテンツ プレースホルダー 2">
            <a:extLst>
              <a:ext uri="{FF2B5EF4-FFF2-40B4-BE49-F238E27FC236}">
                <a16:creationId xmlns:a16="http://schemas.microsoft.com/office/drawing/2014/main" id="{EA9C058E-9145-4266-A8EF-E0EED9224792}"/>
              </a:ext>
            </a:extLst>
          </p:cNvPr>
          <p:cNvSpPr txBox="1">
            <a:spLocks/>
          </p:cNvSpPr>
          <p:nvPr/>
        </p:nvSpPr>
        <p:spPr>
          <a:xfrm>
            <a:off x="7097186" y="997257"/>
            <a:ext cx="3673412" cy="391627"/>
          </a:xfrm>
          <a:prstGeom prst="rect">
            <a:avLst/>
          </a:prstGeom>
          <a:solidFill>
            <a:schemeClr val="accent1">
              <a:lumMod val="40000"/>
              <a:lumOff val="60000"/>
            </a:schemeClr>
          </a:solidFill>
        </p:spPr>
        <p:txBody>
          <a:bodyPr vert="horz" lIns="91440" tIns="90000" rIns="91440" bIns="9000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1700" dirty="0"/>
              <a:t>電子の平均値上がり率は４～６％</a:t>
            </a:r>
          </a:p>
        </p:txBody>
      </p:sp>
      <p:sp>
        <p:nvSpPr>
          <p:cNvPr id="3" name="テキスト ボックス 2">
            <a:extLst>
              <a:ext uri="{FF2B5EF4-FFF2-40B4-BE49-F238E27FC236}">
                <a16:creationId xmlns:a16="http://schemas.microsoft.com/office/drawing/2014/main" id="{B4A44163-6A7F-623D-6E37-DD56F573CBFC}"/>
              </a:ext>
            </a:extLst>
          </p:cNvPr>
          <p:cNvSpPr txBox="1"/>
          <p:nvPr/>
        </p:nvSpPr>
        <p:spPr>
          <a:xfrm>
            <a:off x="8491097" y="1540462"/>
            <a:ext cx="3395248" cy="3720121"/>
          </a:xfrm>
          <a:prstGeom prst="rect">
            <a:avLst/>
          </a:prstGeom>
          <a:noFill/>
        </p:spPr>
        <p:txBody>
          <a:bodyPr wrap="square" rtlCol="0">
            <a:spAutoFit/>
          </a:bodyPr>
          <a:lstStyle/>
          <a:p>
            <a:pPr>
              <a:lnSpc>
                <a:spcPct val="110000"/>
              </a:lnSpc>
            </a:pPr>
            <a:r>
              <a:rPr lang="ja-JP" altLang="en-US" sz="1200" b="1" dirty="0"/>
              <a:t>毎年の平均値上げ率</a:t>
            </a:r>
            <a:endParaRPr lang="en-US" altLang="ja-JP" sz="1200" b="1" dirty="0"/>
          </a:p>
          <a:p>
            <a:pPr>
              <a:lnSpc>
                <a:spcPct val="110000"/>
              </a:lnSpc>
            </a:pPr>
            <a:r>
              <a:rPr lang="en-US" altLang="ja-JP" sz="1200" dirty="0"/>
              <a:t>Business &amp; Economics</a:t>
            </a:r>
            <a:r>
              <a:rPr lang="ja-JP" altLang="en-US" sz="1200" dirty="0"/>
              <a:t>　</a:t>
            </a:r>
            <a:r>
              <a:rPr lang="en-US" altLang="ja-JP" sz="1200" dirty="0"/>
              <a:t>9.42%</a:t>
            </a:r>
          </a:p>
          <a:p>
            <a:pPr>
              <a:lnSpc>
                <a:spcPct val="110000"/>
              </a:lnSpc>
            </a:pPr>
            <a:r>
              <a:rPr lang="en-US" altLang="ja-JP" sz="1200" dirty="0"/>
              <a:t>Military &amp; Naval Science</a:t>
            </a:r>
            <a:r>
              <a:rPr lang="ja-JP" altLang="en-US" sz="1200" dirty="0"/>
              <a:t>　</a:t>
            </a:r>
            <a:r>
              <a:rPr lang="en-US" altLang="ja-JP" sz="1200" dirty="0"/>
              <a:t>4.71</a:t>
            </a:r>
            <a:r>
              <a:rPr lang="ja-JP" altLang="en-US" sz="1200" dirty="0"/>
              <a:t>％</a:t>
            </a:r>
            <a:endParaRPr lang="en-US" altLang="ja-JP" sz="1200" dirty="0"/>
          </a:p>
          <a:p>
            <a:pPr>
              <a:lnSpc>
                <a:spcPct val="110000"/>
              </a:lnSpc>
            </a:pPr>
            <a:r>
              <a:rPr lang="en-US" altLang="ja-JP" sz="1200" dirty="0"/>
              <a:t>Education</a:t>
            </a:r>
            <a:r>
              <a:rPr lang="ja-JP" altLang="en-US" sz="1200" dirty="0"/>
              <a:t>　</a:t>
            </a:r>
            <a:r>
              <a:rPr lang="en-US" altLang="ja-JP" sz="1200" dirty="0"/>
              <a:t>6.16</a:t>
            </a:r>
            <a:r>
              <a:rPr lang="ja-JP" altLang="en-US" sz="1200" dirty="0"/>
              <a:t>％</a:t>
            </a:r>
            <a:endParaRPr lang="en-US" altLang="ja-JP" sz="1200" dirty="0"/>
          </a:p>
          <a:p>
            <a:pPr>
              <a:lnSpc>
                <a:spcPct val="110000"/>
              </a:lnSpc>
            </a:pPr>
            <a:r>
              <a:rPr lang="en-US" altLang="ja-JP" sz="1200" dirty="0"/>
              <a:t>Psychology</a:t>
            </a:r>
            <a:r>
              <a:rPr lang="ja-JP" altLang="en-US" sz="1200" dirty="0"/>
              <a:t>　</a:t>
            </a:r>
            <a:r>
              <a:rPr lang="en-US" altLang="ja-JP" sz="1200" dirty="0"/>
              <a:t>4.26</a:t>
            </a:r>
            <a:r>
              <a:rPr lang="ja-JP" altLang="en-US" sz="1200" dirty="0"/>
              <a:t>％</a:t>
            </a:r>
            <a:endParaRPr lang="en-US" altLang="ja-JP" sz="1200" dirty="0"/>
          </a:p>
          <a:p>
            <a:pPr>
              <a:lnSpc>
                <a:spcPct val="110000"/>
              </a:lnSpc>
            </a:pPr>
            <a:r>
              <a:rPr lang="en-US" altLang="ja-JP" sz="1200" dirty="0"/>
              <a:t>Sociology</a:t>
            </a:r>
            <a:r>
              <a:rPr lang="ja-JP" altLang="en-US" sz="1200" dirty="0"/>
              <a:t>　</a:t>
            </a:r>
            <a:r>
              <a:rPr lang="en-US" altLang="ja-JP" sz="1200" dirty="0"/>
              <a:t>4.90</a:t>
            </a:r>
            <a:r>
              <a:rPr lang="ja-JP" altLang="en-US" sz="1200" dirty="0"/>
              <a:t>％</a:t>
            </a:r>
            <a:endParaRPr lang="en-US" altLang="ja-JP" sz="1200" dirty="0"/>
          </a:p>
          <a:p>
            <a:pPr>
              <a:lnSpc>
                <a:spcPct val="110000"/>
              </a:lnSpc>
            </a:pPr>
            <a:r>
              <a:rPr lang="en-US" altLang="ja-JP" sz="1200" dirty="0"/>
              <a:t>Social Sciences</a:t>
            </a:r>
            <a:r>
              <a:rPr lang="ja-JP" altLang="en-US" sz="1200" dirty="0"/>
              <a:t>　</a:t>
            </a:r>
            <a:r>
              <a:rPr lang="en-US" altLang="ja-JP" sz="1200" dirty="0"/>
              <a:t>3.78</a:t>
            </a:r>
            <a:r>
              <a:rPr lang="ja-JP" altLang="en-US" sz="1200" dirty="0"/>
              <a:t>％</a:t>
            </a:r>
            <a:endParaRPr lang="en-US" altLang="ja-JP" sz="1200" dirty="0"/>
          </a:p>
          <a:p>
            <a:pPr>
              <a:lnSpc>
                <a:spcPct val="110000"/>
              </a:lnSpc>
            </a:pPr>
            <a:r>
              <a:rPr lang="en-US" altLang="ja-JP" sz="1200" dirty="0"/>
              <a:t>Political Science</a:t>
            </a:r>
            <a:r>
              <a:rPr lang="ja-JP" altLang="en-US" sz="1200" dirty="0"/>
              <a:t>　</a:t>
            </a:r>
            <a:r>
              <a:rPr lang="en-US" altLang="ja-JP" sz="1200" dirty="0"/>
              <a:t>4.95</a:t>
            </a:r>
            <a:r>
              <a:rPr lang="ja-JP" altLang="en-US" sz="1200" dirty="0"/>
              <a:t>％</a:t>
            </a:r>
            <a:endParaRPr lang="en-US" altLang="ja-JP" sz="1200" dirty="0"/>
          </a:p>
          <a:p>
            <a:pPr>
              <a:lnSpc>
                <a:spcPct val="110000"/>
              </a:lnSpc>
            </a:pPr>
            <a:r>
              <a:rPr lang="en-US" altLang="ja-JP" sz="1200" dirty="0"/>
              <a:t>Recreation</a:t>
            </a:r>
            <a:r>
              <a:rPr lang="ja-JP" altLang="en-US" sz="1200" dirty="0"/>
              <a:t>　</a:t>
            </a:r>
            <a:r>
              <a:rPr lang="en-US" altLang="ja-JP" sz="1200" dirty="0"/>
              <a:t>6.02</a:t>
            </a:r>
            <a:r>
              <a:rPr lang="ja-JP" altLang="en-US" sz="1200" dirty="0"/>
              <a:t>％</a:t>
            </a:r>
            <a:endParaRPr lang="en-US" altLang="ja-JP" sz="1200" dirty="0"/>
          </a:p>
          <a:p>
            <a:pPr>
              <a:lnSpc>
                <a:spcPct val="110000"/>
              </a:lnSpc>
            </a:pPr>
            <a:r>
              <a:rPr lang="en-US" altLang="ja-JP" sz="1200" dirty="0"/>
              <a:t>Library Science</a:t>
            </a:r>
            <a:r>
              <a:rPr lang="ja-JP" altLang="en-US" sz="1200" dirty="0"/>
              <a:t>　</a:t>
            </a:r>
            <a:r>
              <a:rPr lang="en-US" altLang="ja-JP" sz="1200" dirty="0"/>
              <a:t>3.92</a:t>
            </a:r>
            <a:r>
              <a:rPr lang="ja-JP" altLang="en-US" sz="1200" dirty="0"/>
              <a:t>％</a:t>
            </a:r>
            <a:endParaRPr lang="en-US" altLang="ja-JP" sz="1200" dirty="0"/>
          </a:p>
          <a:p>
            <a:pPr>
              <a:lnSpc>
                <a:spcPct val="110000"/>
              </a:lnSpc>
            </a:pPr>
            <a:r>
              <a:rPr lang="en-US" altLang="ja-JP" sz="1200" dirty="0"/>
              <a:t>Anthropology</a:t>
            </a:r>
            <a:r>
              <a:rPr lang="ja-JP" altLang="en-US" sz="1200" dirty="0"/>
              <a:t>　</a:t>
            </a:r>
            <a:r>
              <a:rPr lang="en-US" altLang="ja-JP" sz="1200" dirty="0"/>
              <a:t>1.49</a:t>
            </a:r>
            <a:r>
              <a:rPr lang="ja-JP" altLang="en-US" sz="1200" dirty="0"/>
              <a:t>％</a:t>
            </a:r>
            <a:endParaRPr lang="en-US" altLang="ja-JP" sz="1200" dirty="0"/>
          </a:p>
          <a:p>
            <a:pPr>
              <a:lnSpc>
                <a:spcPct val="110000"/>
              </a:lnSpc>
            </a:pPr>
            <a:r>
              <a:rPr lang="en-US" altLang="ja-JP" sz="1200" dirty="0"/>
              <a:t>Law</a:t>
            </a:r>
            <a:r>
              <a:rPr lang="ja-JP" altLang="en-US" sz="1200" dirty="0"/>
              <a:t>　</a:t>
            </a:r>
            <a:r>
              <a:rPr lang="en-US" altLang="ja-JP" sz="1200" dirty="0"/>
              <a:t>0.33</a:t>
            </a:r>
            <a:r>
              <a:rPr lang="ja-JP" altLang="en-US" sz="1200" dirty="0"/>
              <a:t>％</a:t>
            </a:r>
            <a:endParaRPr lang="en-US" altLang="ja-JP" sz="1200" dirty="0"/>
          </a:p>
          <a:p>
            <a:pPr>
              <a:lnSpc>
                <a:spcPct val="110000"/>
              </a:lnSpc>
            </a:pPr>
            <a:r>
              <a:rPr lang="en-US" altLang="ja-JP" sz="1200" dirty="0"/>
              <a:t>Arts &amp; Architecture</a:t>
            </a:r>
            <a:r>
              <a:rPr lang="ja-JP" altLang="en-US" sz="1200" dirty="0"/>
              <a:t>　</a:t>
            </a:r>
            <a:r>
              <a:rPr lang="en-US" altLang="ja-JP" sz="1200" dirty="0"/>
              <a:t>1.18</a:t>
            </a:r>
            <a:r>
              <a:rPr lang="ja-JP" altLang="en-US" sz="1200" dirty="0"/>
              <a:t>％</a:t>
            </a:r>
            <a:endParaRPr lang="en-US" altLang="ja-JP" sz="1200" dirty="0"/>
          </a:p>
          <a:p>
            <a:pPr>
              <a:lnSpc>
                <a:spcPct val="110000"/>
              </a:lnSpc>
            </a:pPr>
            <a:r>
              <a:rPr lang="en-US" altLang="ja-JP" sz="1200" dirty="0"/>
              <a:t>History</a:t>
            </a:r>
            <a:r>
              <a:rPr lang="ja-JP" altLang="en-US" sz="1200" dirty="0"/>
              <a:t>　</a:t>
            </a:r>
            <a:r>
              <a:rPr lang="en-US" altLang="ja-JP" sz="1200" dirty="0"/>
              <a:t>3.78</a:t>
            </a:r>
            <a:r>
              <a:rPr lang="ja-JP" altLang="en-US" sz="1200" dirty="0"/>
              <a:t>％</a:t>
            </a:r>
            <a:endParaRPr lang="en-US" altLang="ja-JP" sz="1200" dirty="0"/>
          </a:p>
          <a:p>
            <a:pPr>
              <a:lnSpc>
                <a:spcPct val="110000"/>
              </a:lnSpc>
            </a:pPr>
            <a:r>
              <a:rPr lang="en-US" altLang="ja-JP" sz="1200" dirty="0"/>
              <a:t>General Works</a:t>
            </a:r>
            <a:r>
              <a:rPr lang="ja-JP" altLang="en-US" sz="1200" dirty="0"/>
              <a:t>　</a:t>
            </a:r>
            <a:r>
              <a:rPr lang="en-US" altLang="ja-JP" sz="1200" dirty="0"/>
              <a:t>-4.31</a:t>
            </a:r>
            <a:r>
              <a:rPr lang="ja-JP" altLang="en-US" sz="1200" dirty="0"/>
              <a:t>％</a:t>
            </a:r>
            <a:endParaRPr lang="en-US" altLang="ja-JP" sz="1200" dirty="0"/>
          </a:p>
          <a:p>
            <a:pPr>
              <a:lnSpc>
                <a:spcPct val="110000"/>
              </a:lnSpc>
            </a:pPr>
            <a:r>
              <a:rPr lang="en-US" altLang="ja-JP" sz="1200" dirty="0"/>
              <a:t>Philosophy &amp; Religion</a:t>
            </a:r>
            <a:r>
              <a:rPr lang="ja-JP" altLang="en-US" sz="1200" dirty="0"/>
              <a:t>　</a:t>
            </a:r>
            <a:r>
              <a:rPr lang="en-US" altLang="ja-JP" sz="1200" dirty="0"/>
              <a:t>1.91</a:t>
            </a:r>
            <a:r>
              <a:rPr lang="ja-JP" altLang="en-US" sz="1200" dirty="0"/>
              <a:t>％</a:t>
            </a:r>
            <a:endParaRPr lang="en-US" altLang="ja-JP" sz="1200" dirty="0"/>
          </a:p>
          <a:p>
            <a:pPr>
              <a:lnSpc>
                <a:spcPct val="110000"/>
              </a:lnSpc>
            </a:pPr>
            <a:r>
              <a:rPr lang="en-US" altLang="ja-JP" sz="1200" dirty="0"/>
              <a:t>Language &amp; Literature</a:t>
            </a:r>
            <a:r>
              <a:rPr lang="ja-JP" altLang="en-US" sz="1200" dirty="0"/>
              <a:t>　</a:t>
            </a:r>
            <a:r>
              <a:rPr lang="en-US" altLang="ja-JP" sz="1200" dirty="0"/>
              <a:t>2.82</a:t>
            </a:r>
            <a:r>
              <a:rPr lang="ja-JP" altLang="en-US" sz="1200" dirty="0"/>
              <a:t>％</a:t>
            </a:r>
            <a:endParaRPr lang="en-US" altLang="ja-JP" sz="1200" dirty="0"/>
          </a:p>
          <a:p>
            <a:pPr>
              <a:lnSpc>
                <a:spcPct val="110000"/>
              </a:lnSpc>
            </a:pPr>
            <a:r>
              <a:rPr lang="en-US" altLang="ja-JP" sz="1200" dirty="0"/>
              <a:t>Music</a:t>
            </a:r>
            <a:r>
              <a:rPr lang="ja-JP" altLang="en-US" sz="1200" dirty="0"/>
              <a:t>　</a:t>
            </a:r>
            <a:r>
              <a:rPr lang="en-US" altLang="ja-JP" sz="1200" dirty="0"/>
              <a:t>2.65</a:t>
            </a:r>
            <a:r>
              <a:rPr lang="ja-JP" altLang="en-US" sz="1200" dirty="0"/>
              <a:t>％</a:t>
            </a:r>
            <a:endParaRPr lang="en-US" altLang="ja-JP" sz="1200" dirty="0"/>
          </a:p>
        </p:txBody>
      </p:sp>
      <p:sp>
        <p:nvSpPr>
          <p:cNvPr id="6" name="コンテンツ プレースホルダー 2">
            <a:extLst>
              <a:ext uri="{FF2B5EF4-FFF2-40B4-BE49-F238E27FC236}">
                <a16:creationId xmlns:a16="http://schemas.microsoft.com/office/drawing/2014/main" id="{6A532E7D-FF78-2929-4EEB-1190274E1C1F}"/>
              </a:ext>
            </a:extLst>
          </p:cNvPr>
          <p:cNvSpPr txBox="1">
            <a:spLocks/>
          </p:cNvSpPr>
          <p:nvPr/>
        </p:nvSpPr>
        <p:spPr>
          <a:xfrm>
            <a:off x="8461371" y="5260583"/>
            <a:ext cx="3041658" cy="1062276"/>
          </a:xfrm>
          <a:prstGeom prst="rect">
            <a:avLst/>
          </a:prstGeom>
        </p:spPr>
        <p:txBody>
          <a:bodyPr vert="horz" lIns="91440" tIns="90000" rIns="91440" bIns="9000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ja-JP" sz="1200" dirty="0">
                <a:latin typeface="+mn-ea"/>
              </a:rPr>
              <a:t>“</a:t>
            </a:r>
            <a:r>
              <a:rPr lang="en-US" altLang="ja-JP" sz="1200" dirty="0">
                <a:latin typeface="+mn-ea"/>
              </a:rPr>
              <a:t>Library Journal</a:t>
            </a:r>
            <a:r>
              <a:rPr lang="ja-JP" altLang="ja-JP" sz="1200" dirty="0">
                <a:latin typeface="+mn-ea"/>
              </a:rPr>
              <a:t>”に掲載された“</a:t>
            </a:r>
            <a:r>
              <a:rPr lang="en-US" altLang="ja-JP" sz="1200" dirty="0">
                <a:latin typeface="+mn-ea"/>
              </a:rPr>
              <a:t>Periodicals Price Survey</a:t>
            </a:r>
            <a:r>
              <a:rPr lang="ja-JP" altLang="ja-JP" sz="1200" dirty="0">
                <a:latin typeface="+mn-ea"/>
              </a:rPr>
              <a:t>”を基に</a:t>
            </a:r>
            <a:r>
              <a:rPr lang="en-US" altLang="ja-JP" sz="1200" dirty="0">
                <a:latin typeface="+mn-ea"/>
              </a:rPr>
              <a:t>JUSTICE</a:t>
            </a:r>
            <a:r>
              <a:rPr lang="ja-JP" altLang="ja-JP" sz="1200" dirty="0">
                <a:latin typeface="+mn-ea"/>
              </a:rPr>
              <a:t>事務局が作成</a:t>
            </a:r>
            <a:r>
              <a:rPr lang="ja-JP" altLang="en-US" sz="1200" dirty="0">
                <a:latin typeface="+mn-ea"/>
              </a:rPr>
              <a:t>。調査年度によって母数が異なるため、値は参考値。</a:t>
            </a:r>
          </a:p>
          <a:p>
            <a:endParaRPr lang="ja-JP" altLang="en-US" sz="1200" dirty="0">
              <a:latin typeface="+mn-ea"/>
            </a:endParaRPr>
          </a:p>
        </p:txBody>
      </p:sp>
      <p:graphicFrame>
        <p:nvGraphicFramePr>
          <p:cNvPr id="10" name="グラフ 9">
            <a:extLst>
              <a:ext uri="{FF2B5EF4-FFF2-40B4-BE49-F238E27FC236}">
                <a16:creationId xmlns:a16="http://schemas.microsoft.com/office/drawing/2014/main" id="{00000000-0008-0000-0100-000002000000}"/>
              </a:ext>
            </a:extLst>
          </p:cNvPr>
          <p:cNvGraphicFramePr>
            <a:graphicFrameLocks/>
          </p:cNvGraphicFramePr>
          <p:nvPr/>
        </p:nvGraphicFramePr>
        <p:xfrm>
          <a:off x="688971" y="1660370"/>
          <a:ext cx="7693029" cy="4770909"/>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
            <a:extLst>
              <a:ext uri="{FF2B5EF4-FFF2-40B4-BE49-F238E27FC236}">
                <a16:creationId xmlns:a16="http://schemas.microsoft.com/office/drawing/2014/main" id="{0341124E-5856-4688-B623-4A035E2F1E71}"/>
              </a:ext>
            </a:extLst>
          </p:cNvPr>
          <p:cNvSpPr txBox="1"/>
          <p:nvPr/>
        </p:nvSpPr>
        <p:spPr>
          <a:xfrm>
            <a:off x="1710749" y="2218400"/>
            <a:ext cx="2166503" cy="532903"/>
          </a:xfrm>
          <a:prstGeom prst="rect">
            <a:avLst/>
          </a:prstGeom>
          <a:solidFill>
            <a:schemeClr val="bg1"/>
          </a:solidFill>
          <a:ln w="19050">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10000"/>
              </a:lnSpc>
            </a:pPr>
            <a:r>
              <a:rPr kumimoji="1" lang="ja-JP" altLang="en-US" sz="1400" b="1" dirty="0"/>
              <a:t>人文社会科学分野平均</a:t>
            </a:r>
            <a:endParaRPr kumimoji="1" lang="en-US" altLang="ja-JP" sz="1400" b="1" dirty="0"/>
          </a:p>
          <a:p>
            <a:pPr algn="ctr">
              <a:lnSpc>
                <a:spcPct val="110000"/>
              </a:lnSpc>
            </a:pPr>
            <a:r>
              <a:rPr lang="en-US" altLang="ja-JP" sz="1400" b="1" dirty="0"/>
              <a:t>4.28</a:t>
            </a:r>
            <a:r>
              <a:rPr lang="ja-JP" altLang="en-US" sz="1400" b="1" dirty="0"/>
              <a:t>％（</a:t>
            </a:r>
            <a:r>
              <a:rPr lang="en-US" altLang="ja-JP" sz="1400" b="1" dirty="0"/>
              <a:t>13</a:t>
            </a:r>
            <a:r>
              <a:rPr lang="ja-JP" altLang="en-US" sz="1400" b="1" dirty="0"/>
              <a:t>年間）</a:t>
            </a:r>
            <a:endParaRPr kumimoji="1" lang="ja-JP" altLang="en-US" sz="1400" b="1" dirty="0"/>
          </a:p>
        </p:txBody>
      </p:sp>
      <p:sp>
        <p:nvSpPr>
          <p:cNvPr id="4" name="正方形/長方形 3">
            <a:extLst>
              <a:ext uri="{FF2B5EF4-FFF2-40B4-BE49-F238E27FC236}">
                <a16:creationId xmlns:a16="http://schemas.microsoft.com/office/drawing/2014/main" id="{C0706304-EC50-4E7B-29C5-B150071E1377}"/>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
        <p:nvSpPr>
          <p:cNvPr id="8" name="テキスト プレースホルダー 5">
            <a:extLst>
              <a:ext uri="{FF2B5EF4-FFF2-40B4-BE49-F238E27FC236}">
                <a16:creationId xmlns:a16="http://schemas.microsoft.com/office/drawing/2014/main" id="{7ED2C26F-631D-1157-B1D5-6388D040A0D7}"/>
              </a:ext>
            </a:extLst>
          </p:cNvPr>
          <p:cNvSpPr txBox="1">
            <a:spLocks/>
          </p:cNvSpPr>
          <p:nvPr/>
        </p:nvSpPr>
        <p:spPr>
          <a:xfrm>
            <a:off x="838200" y="202223"/>
            <a:ext cx="5403850" cy="478814"/>
          </a:xfrm>
          <a:prstGeom prst="rect">
            <a:avLst/>
          </a:prstGeom>
        </p:spPr>
        <p:txBody>
          <a:bodyPr vert="horz" lIns="91440" tIns="90000" rIns="91440" bIns="90000" rtlCol="0">
            <a:noAutofit/>
          </a:bodyPr>
          <a:lstStyle>
            <a:lvl1pPr marL="0" indent="0" algn="l" defTabSz="914400" rtl="0" eaLnBrk="1" latinLnBrk="0" hangingPunct="1">
              <a:lnSpc>
                <a:spcPct val="11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600" dirty="0">
                <a:latin typeface="+mj-ea"/>
              </a:rPr>
              <a:t>2. </a:t>
            </a:r>
            <a:r>
              <a:rPr lang="ja-JP" altLang="en-US" sz="1600" dirty="0">
                <a:latin typeface="+mj-ea"/>
              </a:rPr>
              <a:t>統計　</a:t>
            </a:r>
            <a:r>
              <a:rPr lang="ja-JP" altLang="en-US" sz="1600" dirty="0"/>
              <a:t>日本の学術雑誌購読の現状</a:t>
            </a:r>
            <a:endParaRPr lang="en-US" altLang="ja-JP" sz="1600" dirty="0"/>
          </a:p>
        </p:txBody>
      </p:sp>
      <p:sp>
        <p:nvSpPr>
          <p:cNvPr id="18" name="タイトル 17">
            <a:extLst>
              <a:ext uri="{FF2B5EF4-FFF2-40B4-BE49-F238E27FC236}">
                <a16:creationId xmlns:a16="http://schemas.microsoft.com/office/drawing/2014/main" id="{3CD3A9F0-A991-2FB4-0F34-A0272D93ECA2}"/>
              </a:ext>
            </a:extLst>
          </p:cNvPr>
          <p:cNvSpPr>
            <a:spLocks noGrp="1"/>
          </p:cNvSpPr>
          <p:nvPr>
            <p:ph type="title"/>
          </p:nvPr>
        </p:nvSpPr>
        <p:spPr/>
        <p:txBody>
          <a:bodyPr/>
          <a:lstStyle/>
          <a:p>
            <a:r>
              <a:rPr kumimoji="1" lang="en-US" altLang="ja-JP" dirty="0"/>
              <a:t>2-4. </a:t>
            </a:r>
            <a:r>
              <a:rPr kumimoji="1" lang="ja-JP" altLang="en-US" dirty="0"/>
              <a:t>価格上昇率の推移（電子）</a:t>
            </a:r>
            <a:endParaRPr lang="ja-JP" altLang="en-US" dirty="0"/>
          </a:p>
        </p:txBody>
      </p:sp>
    </p:spTree>
    <p:extLst>
      <p:ext uri="{BB962C8B-B14F-4D97-AF65-F5344CB8AC3E}">
        <p14:creationId xmlns:p14="http://schemas.microsoft.com/office/powerpoint/2010/main" val="280656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A10C384-B6C0-4EDB-A8B2-C5A417D251B0}"/>
              </a:ext>
            </a:extLst>
          </p:cNvPr>
          <p:cNvSpPr>
            <a:spLocks noGrp="1"/>
          </p:cNvSpPr>
          <p:nvPr>
            <p:ph idx="1"/>
          </p:nvPr>
        </p:nvSpPr>
        <p:spPr>
          <a:xfrm>
            <a:off x="3460859" y="6243384"/>
            <a:ext cx="7429341" cy="450166"/>
          </a:xfrm>
        </p:spPr>
        <p:txBody>
          <a:bodyPr>
            <a:normAutofit/>
          </a:bodyPr>
          <a:lstStyle/>
          <a:p>
            <a:pPr marL="0" indent="0">
              <a:buNone/>
            </a:pPr>
            <a:r>
              <a:rPr lang="en-US" altLang="ja-JP" sz="1600" dirty="0"/>
              <a:t>※</a:t>
            </a:r>
            <a:r>
              <a:rPr lang="ja-JP" altLang="en-US" sz="1600" dirty="0"/>
              <a:t>代理店の見積額は直近数週間程度の為替レートにより算出されることが多い。</a:t>
            </a:r>
          </a:p>
          <a:p>
            <a:endParaRPr lang="ja-JP" altLang="en-US" sz="1600" dirty="0">
              <a:solidFill>
                <a:srgbClr val="FF0000"/>
              </a:solidFill>
            </a:endParaRPr>
          </a:p>
          <a:p>
            <a:endParaRPr kumimoji="1" lang="ja-JP" altLang="en-US" sz="1600" dirty="0"/>
          </a:p>
        </p:txBody>
      </p:sp>
      <p:sp>
        <p:nvSpPr>
          <p:cNvPr id="15" name="テキスト ボックス 14">
            <a:extLst>
              <a:ext uri="{FF2B5EF4-FFF2-40B4-BE49-F238E27FC236}">
                <a16:creationId xmlns:a16="http://schemas.microsoft.com/office/drawing/2014/main" id="{FF9256D7-BECB-465A-9A17-191212A744C8}"/>
              </a:ext>
            </a:extLst>
          </p:cNvPr>
          <p:cNvSpPr txBox="1"/>
          <p:nvPr/>
        </p:nvSpPr>
        <p:spPr>
          <a:xfrm>
            <a:off x="5035875" y="1031177"/>
            <a:ext cx="3177473" cy="325025"/>
          </a:xfrm>
          <a:prstGeom prst="rect">
            <a:avLst/>
          </a:prstGeom>
          <a:noFill/>
        </p:spPr>
        <p:txBody>
          <a:bodyPr wrap="none" rtlCol="0">
            <a:spAutoFit/>
          </a:bodyPr>
          <a:lstStyle/>
          <a:p>
            <a:pPr algn="l">
              <a:lnSpc>
                <a:spcPct val="110000"/>
              </a:lnSpc>
            </a:pPr>
            <a:r>
              <a:rPr lang="ja-JP" altLang="en-US" sz="1600" dirty="0"/>
              <a:t>外国為替レートの推移（各年の値）</a:t>
            </a:r>
            <a:endParaRPr kumimoji="1" lang="ja-JP" altLang="en-US" sz="1600" dirty="0"/>
          </a:p>
        </p:txBody>
      </p:sp>
      <p:sp>
        <p:nvSpPr>
          <p:cNvPr id="16" name="テキスト ボックス 15">
            <a:extLst>
              <a:ext uri="{FF2B5EF4-FFF2-40B4-BE49-F238E27FC236}">
                <a16:creationId xmlns:a16="http://schemas.microsoft.com/office/drawing/2014/main" id="{3AB1FD6C-F80A-4FAF-90FB-5FF9950C12FB}"/>
              </a:ext>
            </a:extLst>
          </p:cNvPr>
          <p:cNvSpPr txBox="1"/>
          <p:nvPr/>
        </p:nvSpPr>
        <p:spPr>
          <a:xfrm>
            <a:off x="8115300" y="1030309"/>
            <a:ext cx="4076700" cy="312650"/>
          </a:xfrm>
          <a:prstGeom prst="rect">
            <a:avLst/>
          </a:prstGeom>
          <a:noFill/>
        </p:spPr>
        <p:txBody>
          <a:bodyPr wrap="square" rtlCol="0">
            <a:spAutoFit/>
          </a:bodyPr>
          <a:lstStyle/>
          <a:p>
            <a:pPr>
              <a:lnSpc>
                <a:spcPct val="110000"/>
              </a:lnSpc>
            </a:pPr>
            <a:r>
              <a:rPr lang="ja-JP" altLang="en-US" sz="700" dirty="0"/>
              <a:t>「三菱</a:t>
            </a:r>
            <a:r>
              <a:rPr lang="en-US" altLang="ja-JP" sz="700" dirty="0"/>
              <a:t>UFJ</a:t>
            </a:r>
            <a:r>
              <a:rPr lang="ja-JP" altLang="en-US" sz="700" dirty="0"/>
              <a:t>銀行」公表の“</a:t>
            </a:r>
            <a:r>
              <a:rPr lang="en-US" altLang="ja-JP" sz="700" dirty="0"/>
              <a:t>TTS”(Telegraphic Transfer Selling) </a:t>
            </a:r>
            <a:r>
              <a:rPr lang="ja-JP" altLang="en-US" sz="700" dirty="0"/>
              <a:t>による、各年の範囲と平均値</a:t>
            </a:r>
            <a:r>
              <a:rPr lang="en-US" altLang="ja-JP" sz="700" dirty="0"/>
              <a:t>〔JUSTICE</a:t>
            </a:r>
            <a:r>
              <a:rPr lang="ja-JP" altLang="en-US" sz="700" dirty="0"/>
              <a:t>事務局作成</a:t>
            </a:r>
            <a:r>
              <a:rPr lang="en-US" altLang="ja-JP" sz="700" dirty="0"/>
              <a:t>〕</a:t>
            </a:r>
            <a:r>
              <a:rPr lang="ja-JP" altLang="en-US" sz="700" dirty="0"/>
              <a:t>　</a:t>
            </a:r>
            <a:r>
              <a:rPr lang="en-US" altLang="ja-JP" sz="700" dirty="0"/>
              <a:t>※</a:t>
            </a:r>
            <a:r>
              <a:rPr lang="ja-JP" altLang="en-US" sz="700" dirty="0"/>
              <a:t>最新年は、</a:t>
            </a:r>
            <a:r>
              <a:rPr lang="en-US" altLang="ja-JP" sz="700" dirty="0"/>
              <a:t>1</a:t>
            </a:r>
            <a:r>
              <a:rPr lang="ja-JP" altLang="en-US" sz="700" dirty="0"/>
              <a:t>月から更新前月までの「最高値」「最安値」「平均値」である</a:t>
            </a:r>
            <a:endParaRPr kumimoji="1" lang="ja-JP" altLang="en-US" sz="700" dirty="0"/>
          </a:p>
        </p:txBody>
      </p:sp>
      <p:grpSp>
        <p:nvGrpSpPr>
          <p:cNvPr id="11" name="グループ化 10">
            <a:extLst>
              <a:ext uri="{FF2B5EF4-FFF2-40B4-BE49-F238E27FC236}">
                <a16:creationId xmlns:a16="http://schemas.microsoft.com/office/drawing/2014/main" id="{D5CD04DF-CD3E-42E7-B1A2-82D4797594AD}"/>
              </a:ext>
            </a:extLst>
          </p:cNvPr>
          <p:cNvGrpSpPr/>
          <p:nvPr/>
        </p:nvGrpSpPr>
        <p:grpSpPr>
          <a:xfrm>
            <a:off x="216904" y="3493083"/>
            <a:ext cx="2245784" cy="3142435"/>
            <a:chOff x="261256" y="3807969"/>
            <a:chExt cx="2039048" cy="2825516"/>
          </a:xfrm>
        </p:grpSpPr>
        <p:sp>
          <p:nvSpPr>
            <p:cNvPr id="6" name="吹き出し: 四角形 5">
              <a:extLst>
                <a:ext uri="{FF2B5EF4-FFF2-40B4-BE49-F238E27FC236}">
                  <a16:creationId xmlns:a16="http://schemas.microsoft.com/office/drawing/2014/main" id="{AEB08878-0328-4F85-B531-11D635D9E2D3}"/>
                </a:ext>
              </a:extLst>
            </p:cNvPr>
            <p:cNvSpPr/>
            <p:nvPr/>
          </p:nvSpPr>
          <p:spPr>
            <a:xfrm>
              <a:off x="261256" y="3807969"/>
              <a:ext cx="2039048" cy="2825516"/>
            </a:xfrm>
            <a:prstGeom prst="wedgeRectCallout">
              <a:avLst>
                <a:gd name="adj1" fmla="val 49819"/>
                <a:gd name="adj2" fmla="val -60398"/>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endParaRPr kumimoji="1" lang="ja-JP" altLang="en-US" sz="2000" dirty="0"/>
            </a:p>
          </p:txBody>
        </p:sp>
        <p:sp>
          <p:nvSpPr>
            <p:cNvPr id="8" name="テキスト ボックス 7">
              <a:extLst>
                <a:ext uri="{FF2B5EF4-FFF2-40B4-BE49-F238E27FC236}">
                  <a16:creationId xmlns:a16="http://schemas.microsoft.com/office/drawing/2014/main" id="{DBA2E2A2-CD01-4027-932C-DF26D058B40D}"/>
                </a:ext>
              </a:extLst>
            </p:cNvPr>
            <p:cNvSpPr txBox="1"/>
            <p:nvPr/>
          </p:nvSpPr>
          <p:spPr>
            <a:xfrm>
              <a:off x="449289" y="3851400"/>
              <a:ext cx="1686222" cy="2631882"/>
            </a:xfrm>
            <a:prstGeom prst="rect">
              <a:avLst/>
            </a:prstGeom>
            <a:noFill/>
          </p:spPr>
          <p:txBody>
            <a:bodyPr wrap="square" rtlCol="0">
              <a:spAutoFit/>
            </a:bodyPr>
            <a:lstStyle/>
            <a:p>
              <a:pPr algn="l">
                <a:lnSpc>
                  <a:spcPct val="110000"/>
                </a:lnSpc>
              </a:pPr>
              <a:r>
                <a:rPr kumimoji="1" lang="ja-JP" altLang="en-US" sz="1600" dirty="0"/>
                <a:t>例えば</a:t>
              </a:r>
              <a:endParaRPr kumimoji="1" lang="en-US" altLang="ja-JP" sz="1600" dirty="0"/>
            </a:p>
            <a:p>
              <a:pPr algn="l">
                <a:lnSpc>
                  <a:spcPct val="110000"/>
                </a:lnSpc>
              </a:pPr>
              <a:r>
                <a:rPr kumimoji="1" lang="ja-JP" altLang="en-US" sz="1600" dirty="0"/>
                <a:t>価格</a:t>
              </a:r>
              <a:r>
                <a:rPr kumimoji="1" lang="en-US" altLang="ja-JP" sz="1600" b="1" dirty="0">
                  <a:solidFill>
                    <a:schemeClr val="accent2"/>
                  </a:solidFill>
                </a:rPr>
                <a:t>5,000</a:t>
              </a:r>
              <a:r>
                <a:rPr kumimoji="1" lang="ja-JP" altLang="en-US" sz="1600" b="1" dirty="0">
                  <a:solidFill>
                    <a:schemeClr val="accent2"/>
                  </a:solidFill>
                </a:rPr>
                <a:t>ドル</a:t>
              </a:r>
              <a:r>
                <a:rPr kumimoji="1" lang="ja-JP" altLang="en-US" sz="1600" dirty="0"/>
                <a:t>の</a:t>
              </a:r>
              <a:endParaRPr kumimoji="1" lang="en-US" altLang="ja-JP" sz="1600" dirty="0"/>
            </a:p>
            <a:p>
              <a:pPr algn="l">
                <a:lnSpc>
                  <a:spcPct val="110000"/>
                </a:lnSpc>
              </a:pPr>
              <a:r>
                <a:rPr lang="ja-JP" altLang="en-US" sz="1600" dirty="0"/>
                <a:t>雑誌購入の場合</a:t>
              </a:r>
              <a:br>
                <a:rPr lang="en-US" altLang="ja-JP" sz="1400" dirty="0"/>
              </a:br>
              <a:endParaRPr lang="en-US" altLang="ja-JP" sz="1400" dirty="0"/>
            </a:p>
            <a:p>
              <a:pPr algn="l">
                <a:lnSpc>
                  <a:spcPct val="110000"/>
                </a:lnSpc>
              </a:pPr>
              <a:r>
                <a:rPr kumimoji="1" lang="en-US" altLang="ja-JP" dirty="0"/>
                <a:t>2013</a:t>
              </a:r>
              <a:r>
                <a:rPr kumimoji="1" lang="ja-JP" altLang="en-US" dirty="0"/>
                <a:t>年頃</a:t>
              </a:r>
              <a:endParaRPr kumimoji="1" lang="en-US" altLang="ja-JP" dirty="0"/>
            </a:p>
            <a:p>
              <a:pPr algn="l">
                <a:lnSpc>
                  <a:spcPct val="110000"/>
                </a:lnSpc>
              </a:pPr>
              <a:r>
                <a:rPr lang="ja-JP" altLang="en-US" dirty="0"/>
                <a:t>　</a:t>
              </a:r>
              <a:r>
                <a:rPr lang="en-US" altLang="ja-JP" dirty="0"/>
                <a:t>1</a:t>
              </a:r>
              <a:r>
                <a:rPr lang="ja-JP" altLang="en-US" dirty="0"/>
                <a:t>ドル</a:t>
              </a:r>
              <a:r>
                <a:rPr lang="en-US" altLang="ja-JP" dirty="0"/>
                <a:t>100</a:t>
              </a:r>
              <a:r>
                <a:rPr lang="ja-JP" altLang="en-US" dirty="0"/>
                <a:t>円　</a:t>
              </a:r>
              <a:endParaRPr lang="en-US" altLang="ja-JP" dirty="0"/>
            </a:p>
            <a:p>
              <a:pPr algn="l">
                <a:lnSpc>
                  <a:spcPct val="110000"/>
                </a:lnSpc>
              </a:pPr>
              <a:r>
                <a:rPr lang="ja-JP" altLang="en-US" dirty="0"/>
                <a:t>　→　</a:t>
              </a:r>
              <a:r>
                <a:rPr lang="en-US" altLang="ja-JP" b="1" dirty="0">
                  <a:solidFill>
                    <a:schemeClr val="accent2"/>
                  </a:solidFill>
                </a:rPr>
                <a:t>50</a:t>
              </a:r>
              <a:r>
                <a:rPr lang="ja-JP" altLang="en-US" b="1" dirty="0">
                  <a:solidFill>
                    <a:schemeClr val="accent2"/>
                  </a:solidFill>
                </a:rPr>
                <a:t>万円</a:t>
              </a:r>
              <a:endParaRPr lang="en-US" altLang="ja-JP" b="1" dirty="0">
                <a:solidFill>
                  <a:schemeClr val="accent2"/>
                </a:solidFill>
              </a:endParaRPr>
            </a:p>
            <a:p>
              <a:pPr algn="l">
                <a:lnSpc>
                  <a:spcPct val="110000"/>
                </a:lnSpc>
              </a:pPr>
              <a:r>
                <a:rPr kumimoji="1" lang="en-US" altLang="ja-JP" dirty="0"/>
                <a:t>2024</a:t>
              </a:r>
              <a:r>
                <a:rPr kumimoji="1" lang="ja-JP" altLang="en-US" dirty="0"/>
                <a:t>年頃</a:t>
              </a:r>
              <a:endParaRPr kumimoji="1" lang="en-US" altLang="ja-JP" dirty="0"/>
            </a:p>
            <a:p>
              <a:pPr algn="l">
                <a:lnSpc>
                  <a:spcPct val="110000"/>
                </a:lnSpc>
              </a:pPr>
              <a:r>
                <a:rPr lang="ja-JP" altLang="en-US" dirty="0"/>
                <a:t>　</a:t>
              </a:r>
              <a:r>
                <a:rPr lang="en-US" altLang="ja-JP" dirty="0"/>
                <a:t>1</a:t>
              </a:r>
              <a:r>
                <a:rPr lang="ja-JP" altLang="en-US" dirty="0"/>
                <a:t>ドル</a:t>
              </a:r>
              <a:r>
                <a:rPr lang="en-US" altLang="ja-JP" dirty="0"/>
                <a:t>150</a:t>
              </a:r>
              <a:r>
                <a:rPr lang="ja-JP" altLang="en-US" dirty="0"/>
                <a:t>円</a:t>
              </a:r>
              <a:endParaRPr lang="en-US" altLang="ja-JP" dirty="0"/>
            </a:p>
            <a:p>
              <a:pPr algn="l">
                <a:lnSpc>
                  <a:spcPct val="110000"/>
                </a:lnSpc>
              </a:pPr>
              <a:r>
                <a:rPr lang="ja-JP" altLang="en-US" dirty="0"/>
                <a:t>　→　</a:t>
              </a:r>
              <a:r>
                <a:rPr lang="en-US" altLang="ja-JP" b="1" dirty="0">
                  <a:solidFill>
                    <a:schemeClr val="accent2"/>
                  </a:solidFill>
                </a:rPr>
                <a:t>75</a:t>
              </a:r>
              <a:r>
                <a:rPr lang="ja-JP" altLang="en-US" b="1" dirty="0">
                  <a:solidFill>
                    <a:schemeClr val="accent2"/>
                  </a:solidFill>
                </a:rPr>
                <a:t>万円！</a:t>
              </a:r>
              <a:endParaRPr kumimoji="1" lang="ja-JP" altLang="en-US" b="1" dirty="0">
                <a:solidFill>
                  <a:schemeClr val="accent2"/>
                </a:solidFill>
              </a:endParaRPr>
            </a:p>
          </p:txBody>
        </p:sp>
      </p:grpSp>
      <p:grpSp>
        <p:nvGrpSpPr>
          <p:cNvPr id="10" name="グループ化 9">
            <a:extLst>
              <a:ext uri="{FF2B5EF4-FFF2-40B4-BE49-F238E27FC236}">
                <a16:creationId xmlns:a16="http://schemas.microsoft.com/office/drawing/2014/main" id="{7D923ED4-90A9-4BBC-8B89-E976140BEEAE}"/>
              </a:ext>
            </a:extLst>
          </p:cNvPr>
          <p:cNvGrpSpPr/>
          <p:nvPr/>
        </p:nvGrpSpPr>
        <p:grpSpPr>
          <a:xfrm>
            <a:off x="216905" y="1512278"/>
            <a:ext cx="2245784" cy="1709092"/>
            <a:chOff x="-130677" y="1508461"/>
            <a:chExt cx="2386830" cy="1709092"/>
          </a:xfrm>
        </p:grpSpPr>
        <p:sp>
          <p:nvSpPr>
            <p:cNvPr id="9" name="正方形/長方形 8">
              <a:extLst>
                <a:ext uri="{FF2B5EF4-FFF2-40B4-BE49-F238E27FC236}">
                  <a16:creationId xmlns:a16="http://schemas.microsoft.com/office/drawing/2014/main" id="{1EA44664-F452-484F-A3C0-8A7C004C6533}"/>
                </a:ext>
              </a:extLst>
            </p:cNvPr>
            <p:cNvSpPr/>
            <p:nvPr/>
          </p:nvSpPr>
          <p:spPr>
            <a:xfrm>
              <a:off x="-130677" y="1508461"/>
              <a:ext cx="2386830" cy="1611987"/>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endParaRPr kumimoji="1" lang="ja-JP" altLang="en-US" sz="2000" dirty="0"/>
            </a:p>
          </p:txBody>
        </p:sp>
        <p:sp>
          <p:nvSpPr>
            <p:cNvPr id="7" name="コンテンツ プレースホルダー 2">
              <a:extLst>
                <a:ext uri="{FF2B5EF4-FFF2-40B4-BE49-F238E27FC236}">
                  <a16:creationId xmlns:a16="http://schemas.microsoft.com/office/drawing/2014/main" id="{C0A7F147-1183-4D69-A1EE-DE508E75A1DF}"/>
                </a:ext>
              </a:extLst>
            </p:cNvPr>
            <p:cNvSpPr txBox="1">
              <a:spLocks/>
            </p:cNvSpPr>
            <p:nvPr/>
          </p:nvSpPr>
          <p:spPr>
            <a:xfrm>
              <a:off x="-130677" y="1605566"/>
              <a:ext cx="2386830" cy="1611987"/>
            </a:xfrm>
            <a:prstGeom prst="rect">
              <a:avLst/>
            </a:prstGeom>
          </p:spPr>
          <p:txBody>
            <a:bodyPr vert="horz" lIns="91440" tIns="90000" rIns="91440" bIns="9000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t>価格が外貨建ての</a:t>
              </a:r>
              <a:br>
                <a:rPr lang="en-US" altLang="ja-JP" sz="1800" dirty="0"/>
              </a:br>
              <a:r>
                <a:rPr lang="ja-JP" altLang="en-US" sz="1800" dirty="0"/>
                <a:t>学術誌は</a:t>
              </a:r>
              <a:br>
                <a:rPr lang="en-US" altLang="ja-JP" sz="1800" dirty="0"/>
              </a:br>
              <a:r>
                <a:rPr lang="ja-JP" altLang="en-US" sz="1800" b="1" dirty="0">
                  <a:solidFill>
                    <a:schemeClr val="accent2"/>
                  </a:solidFill>
                </a:rPr>
                <a:t>為替レートの変動が</a:t>
              </a:r>
              <a:br>
                <a:rPr lang="en-US" altLang="ja-JP" sz="1800" b="1" dirty="0">
                  <a:solidFill>
                    <a:schemeClr val="accent2"/>
                  </a:solidFill>
                </a:rPr>
              </a:br>
              <a:r>
                <a:rPr lang="ja-JP" altLang="en-US" sz="1800" b="1" dirty="0">
                  <a:solidFill>
                    <a:schemeClr val="accent2"/>
                  </a:solidFill>
                </a:rPr>
                <a:t>直接影響する</a:t>
              </a:r>
              <a:r>
                <a:rPr lang="en-US" altLang="ja-JP" sz="1800" b="1" dirty="0">
                  <a:solidFill>
                    <a:schemeClr val="accent2"/>
                  </a:solidFill>
                </a:rPr>
                <a:t>!!</a:t>
              </a:r>
            </a:p>
            <a:p>
              <a:pPr marL="0" indent="0">
                <a:buNone/>
              </a:pPr>
              <a:endParaRPr lang="ja-JP" altLang="en-US" sz="1800" dirty="0">
                <a:solidFill>
                  <a:srgbClr val="FF0000"/>
                </a:solidFill>
              </a:endParaRPr>
            </a:p>
            <a:p>
              <a:pPr marL="0" indent="0">
                <a:buNone/>
              </a:pPr>
              <a:endParaRPr lang="ja-JP" altLang="en-US" sz="1800" dirty="0"/>
            </a:p>
          </p:txBody>
        </p:sp>
      </p:grpSp>
      <p:sp>
        <p:nvSpPr>
          <p:cNvPr id="28" name="テキスト ボックス 27">
            <a:extLst>
              <a:ext uri="{FF2B5EF4-FFF2-40B4-BE49-F238E27FC236}">
                <a16:creationId xmlns:a16="http://schemas.microsoft.com/office/drawing/2014/main" id="{34D47AB4-0DB6-CCD5-23A6-DFA1D0015E09}"/>
              </a:ext>
            </a:extLst>
          </p:cNvPr>
          <p:cNvSpPr txBox="1"/>
          <p:nvPr/>
        </p:nvSpPr>
        <p:spPr>
          <a:xfrm>
            <a:off x="3268043" y="1388873"/>
            <a:ext cx="1507678" cy="276999"/>
          </a:xfrm>
          <a:prstGeom prst="rect">
            <a:avLst/>
          </a:prstGeom>
          <a:noFill/>
        </p:spPr>
        <p:txBody>
          <a:bodyPr wrap="square">
            <a:spAutoFit/>
          </a:bodyPr>
          <a:lstStyle/>
          <a:p>
            <a:pPr algn="ctr" rtl="0">
              <a:defRPr sz="1200" b="1" i="0" u="none" strike="noStrike" kern="1200" baseline="0">
                <a:solidFill>
                  <a:srgbClr val="000000"/>
                </a:solidFill>
                <a:latin typeface="ＭＳ ゴシック" panose="020B0609070205080204" pitchFamily="49" charset="-128"/>
                <a:ea typeface="ＭＳ ゴシック" panose="020B0609070205080204" pitchFamily="49" charset="-128"/>
                <a:cs typeface="+mn-cs"/>
              </a:defRPr>
            </a:pPr>
            <a:r>
              <a:rPr lang="ja-JP" altLang="en-US" sz="1200" dirty="0">
                <a:latin typeface="+mj-ea"/>
                <a:ea typeface="+mj-ea"/>
              </a:rPr>
              <a:t>米ドル（</a:t>
            </a:r>
            <a:r>
              <a:rPr lang="en-US" altLang="ja-JP" sz="1200" dirty="0">
                <a:latin typeface="+mj-ea"/>
                <a:ea typeface="+mj-ea"/>
              </a:rPr>
              <a:t>USD</a:t>
            </a:r>
            <a:r>
              <a:rPr lang="ja-JP" altLang="en-US" sz="1200" dirty="0">
                <a:latin typeface="+mj-ea"/>
                <a:ea typeface="+mj-ea"/>
              </a:rPr>
              <a:t>）</a:t>
            </a:r>
          </a:p>
        </p:txBody>
      </p:sp>
      <p:sp>
        <p:nvSpPr>
          <p:cNvPr id="29" name="テキスト ボックス 28">
            <a:extLst>
              <a:ext uri="{FF2B5EF4-FFF2-40B4-BE49-F238E27FC236}">
                <a16:creationId xmlns:a16="http://schemas.microsoft.com/office/drawing/2014/main" id="{8DE4D76E-E3CC-FF33-F66C-5D599F1851FC}"/>
              </a:ext>
            </a:extLst>
          </p:cNvPr>
          <p:cNvSpPr txBox="1"/>
          <p:nvPr/>
        </p:nvSpPr>
        <p:spPr>
          <a:xfrm>
            <a:off x="6453583" y="1382579"/>
            <a:ext cx="1507678" cy="276999"/>
          </a:xfrm>
          <a:prstGeom prst="rect">
            <a:avLst/>
          </a:prstGeom>
          <a:noFill/>
        </p:spPr>
        <p:txBody>
          <a:bodyPr wrap="square">
            <a:spAutoFit/>
          </a:bodyPr>
          <a:lstStyle/>
          <a:p>
            <a:pPr algn="ctr" rtl="0">
              <a:defRPr sz="1200" b="1" i="0" u="none" strike="noStrike" kern="1200" baseline="0">
                <a:solidFill>
                  <a:srgbClr val="000000"/>
                </a:solidFill>
                <a:latin typeface="+mn-lt"/>
                <a:ea typeface="+mn-ea"/>
                <a:cs typeface="+mn-cs"/>
              </a:defRPr>
            </a:pPr>
            <a:r>
              <a:rPr lang="ja-JP" altLang="en-US" sz="1200" dirty="0">
                <a:latin typeface="+mj-ea"/>
                <a:ea typeface="+mj-ea"/>
              </a:rPr>
              <a:t>ユーロ（</a:t>
            </a:r>
            <a:r>
              <a:rPr lang="en-US" altLang="ja-JP" sz="1200" dirty="0">
                <a:latin typeface="+mj-ea"/>
                <a:ea typeface="+mj-ea"/>
              </a:rPr>
              <a:t>EUR</a:t>
            </a:r>
            <a:r>
              <a:rPr lang="ja-JP" altLang="en-US" sz="1200" dirty="0">
                <a:latin typeface="+mj-ea"/>
                <a:ea typeface="+mj-ea"/>
              </a:rPr>
              <a:t>）</a:t>
            </a:r>
          </a:p>
        </p:txBody>
      </p:sp>
      <p:sp>
        <p:nvSpPr>
          <p:cNvPr id="30" name="テキスト ボックス 29">
            <a:extLst>
              <a:ext uri="{FF2B5EF4-FFF2-40B4-BE49-F238E27FC236}">
                <a16:creationId xmlns:a16="http://schemas.microsoft.com/office/drawing/2014/main" id="{1EBCF48B-AE91-67D1-6D41-CCEA6A636216}"/>
              </a:ext>
            </a:extLst>
          </p:cNvPr>
          <p:cNvSpPr txBox="1"/>
          <p:nvPr/>
        </p:nvSpPr>
        <p:spPr>
          <a:xfrm>
            <a:off x="9766248" y="1373778"/>
            <a:ext cx="1507678" cy="276999"/>
          </a:xfrm>
          <a:prstGeom prst="rect">
            <a:avLst/>
          </a:prstGeom>
          <a:noFill/>
        </p:spPr>
        <p:txBody>
          <a:bodyPr wrap="square">
            <a:spAutoFit/>
          </a:bodyPr>
          <a:lstStyle/>
          <a:p>
            <a:pPr algn="ctr" rtl="0">
              <a:defRPr sz="1200" b="1" i="0" u="none" strike="noStrike" kern="1200" baseline="0">
                <a:solidFill>
                  <a:srgbClr val="000000"/>
                </a:solidFill>
                <a:latin typeface="ＭＳ ゴシック" panose="020B0609070205080204" pitchFamily="49" charset="-128"/>
                <a:ea typeface="ＭＳ ゴシック" panose="020B0609070205080204" pitchFamily="49" charset="-128"/>
                <a:cs typeface="+mn-cs"/>
              </a:defRPr>
            </a:pPr>
            <a:r>
              <a:rPr lang="ja-JP" altLang="en-US" sz="1200" dirty="0">
                <a:latin typeface="+mj-ea"/>
                <a:ea typeface="+mj-ea"/>
              </a:rPr>
              <a:t>英ポンド（</a:t>
            </a:r>
            <a:r>
              <a:rPr lang="en-US" altLang="ja-JP" sz="1200" dirty="0">
                <a:latin typeface="+mj-ea"/>
                <a:ea typeface="+mj-ea"/>
              </a:rPr>
              <a:t>GBP</a:t>
            </a:r>
            <a:r>
              <a:rPr lang="ja-JP" altLang="en-US" sz="1200" dirty="0">
                <a:latin typeface="+mj-ea"/>
                <a:ea typeface="+mj-ea"/>
              </a:rPr>
              <a:t>）</a:t>
            </a:r>
          </a:p>
        </p:txBody>
      </p:sp>
      <p:sp>
        <p:nvSpPr>
          <p:cNvPr id="17" name="タイトル 16">
            <a:extLst>
              <a:ext uri="{FF2B5EF4-FFF2-40B4-BE49-F238E27FC236}">
                <a16:creationId xmlns:a16="http://schemas.microsoft.com/office/drawing/2014/main" id="{18E9F486-E2AF-DDAA-C667-E61955539EBF}"/>
              </a:ext>
            </a:extLst>
          </p:cNvPr>
          <p:cNvSpPr>
            <a:spLocks noGrp="1"/>
          </p:cNvSpPr>
          <p:nvPr>
            <p:ph type="title"/>
          </p:nvPr>
        </p:nvSpPr>
        <p:spPr/>
        <p:txBody>
          <a:bodyPr>
            <a:normAutofit/>
          </a:bodyPr>
          <a:lstStyle/>
          <a:p>
            <a:r>
              <a:rPr lang="en-US" altLang="ja-JP" dirty="0">
                <a:latin typeface="+mj-ea"/>
              </a:rPr>
              <a:t>2-5.</a:t>
            </a:r>
            <a:r>
              <a:rPr lang="ja-JP" altLang="en-US" dirty="0">
                <a:latin typeface="+mj-ea"/>
              </a:rPr>
              <a:t> 為替レートの変遷</a:t>
            </a:r>
            <a:endParaRPr lang="ja-JP" altLang="en-US" dirty="0"/>
          </a:p>
        </p:txBody>
      </p:sp>
      <p:graphicFrame>
        <p:nvGraphicFramePr>
          <p:cNvPr id="23" name="グラフ 22">
            <a:extLst>
              <a:ext uri="{FF2B5EF4-FFF2-40B4-BE49-F238E27FC236}">
                <a16:creationId xmlns:a16="http://schemas.microsoft.com/office/drawing/2014/main" id="{00000000-0008-0000-0000-000002000000}"/>
              </a:ext>
            </a:extLst>
          </p:cNvPr>
          <p:cNvGraphicFramePr>
            <a:graphicFrameLocks/>
          </p:cNvGraphicFramePr>
          <p:nvPr/>
        </p:nvGraphicFramePr>
        <p:xfrm>
          <a:off x="2675649" y="3716304"/>
          <a:ext cx="2943418" cy="25437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a:extLst>
              <a:ext uri="{FF2B5EF4-FFF2-40B4-BE49-F238E27FC236}">
                <a16:creationId xmlns:a16="http://schemas.microsoft.com/office/drawing/2014/main" id="{00000000-0008-0000-0000-000003000000}"/>
              </a:ext>
            </a:extLst>
          </p:cNvPr>
          <p:cNvGraphicFramePr>
            <a:graphicFrameLocks/>
          </p:cNvGraphicFramePr>
          <p:nvPr/>
        </p:nvGraphicFramePr>
        <p:xfrm>
          <a:off x="5659120" y="3730144"/>
          <a:ext cx="3096604" cy="25082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a:extLst>
              <a:ext uri="{FF2B5EF4-FFF2-40B4-BE49-F238E27FC236}">
                <a16:creationId xmlns:a16="http://schemas.microsoft.com/office/drawing/2014/main" id="{00000000-0008-0000-0000-000004000000}"/>
              </a:ext>
            </a:extLst>
          </p:cNvPr>
          <p:cNvGraphicFramePr>
            <a:graphicFrameLocks/>
          </p:cNvGraphicFramePr>
          <p:nvPr/>
        </p:nvGraphicFramePr>
        <p:xfrm>
          <a:off x="8795777" y="3757246"/>
          <a:ext cx="3153082" cy="2441294"/>
        </p:xfrm>
        <a:graphic>
          <a:graphicData uri="http://schemas.openxmlformats.org/drawingml/2006/chart">
            <c:chart xmlns:c="http://schemas.openxmlformats.org/drawingml/2006/chart" xmlns:r="http://schemas.openxmlformats.org/officeDocument/2006/relationships" r:id="rId5"/>
          </a:graphicData>
        </a:graphic>
      </p:graphicFrame>
      <p:pic>
        <p:nvPicPr>
          <p:cNvPr id="5" name="図 4">
            <a:extLst>
              <a:ext uri="{FF2B5EF4-FFF2-40B4-BE49-F238E27FC236}">
                <a16:creationId xmlns:a16="http://schemas.microsoft.com/office/drawing/2014/main" id="{52F340A2-567F-4158-87FB-F6235A6738AC}"/>
              </a:ext>
            </a:extLst>
          </p:cNvPr>
          <p:cNvPicPr>
            <a:picLocks noChangeAspect="1"/>
          </p:cNvPicPr>
          <p:nvPr/>
        </p:nvPicPr>
        <p:blipFill>
          <a:blip r:embed="rId6"/>
          <a:stretch>
            <a:fillRect/>
          </a:stretch>
        </p:blipFill>
        <p:spPr>
          <a:xfrm>
            <a:off x="2900579" y="1708739"/>
            <a:ext cx="8918220" cy="2007565"/>
          </a:xfrm>
          <a:prstGeom prst="rect">
            <a:avLst/>
          </a:prstGeom>
        </p:spPr>
      </p:pic>
      <p:sp>
        <p:nvSpPr>
          <p:cNvPr id="2" name="正方形/長方形 1">
            <a:extLst>
              <a:ext uri="{FF2B5EF4-FFF2-40B4-BE49-F238E27FC236}">
                <a16:creationId xmlns:a16="http://schemas.microsoft.com/office/drawing/2014/main" id="{93AF44B6-EDFF-227D-6312-9B343267EB25}"/>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
        <p:nvSpPr>
          <p:cNvPr id="4" name="テキスト プレースホルダー 5">
            <a:extLst>
              <a:ext uri="{FF2B5EF4-FFF2-40B4-BE49-F238E27FC236}">
                <a16:creationId xmlns:a16="http://schemas.microsoft.com/office/drawing/2014/main" id="{FED45973-A66B-D354-9074-09AD9EE38193}"/>
              </a:ext>
            </a:extLst>
          </p:cNvPr>
          <p:cNvSpPr txBox="1">
            <a:spLocks/>
          </p:cNvSpPr>
          <p:nvPr/>
        </p:nvSpPr>
        <p:spPr>
          <a:xfrm>
            <a:off x="838200" y="202223"/>
            <a:ext cx="5403850" cy="478814"/>
          </a:xfrm>
          <a:prstGeom prst="rect">
            <a:avLst/>
          </a:prstGeom>
        </p:spPr>
        <p:txBody>
          <a:bodyPr vert="horz" lIns="91440" tIns="90000" rIns="91440" bIns="90000" rtlCol="0">
            <a:noAutofit/>
          </a:bodyPr>
          <a:lstStyle>
            <a:lvl1pPr marL="0" indent="0" algn="l" defTabSz="914400" rtl="0" eaLnBrk="1" latinLnBrk="0" hangingPunct="1">
              <a:lnSpc>
                <a:spcPct val="11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600" dirty="0">
                <a:latin typeface="+mj-ea"/>
              </a:rPr>
              <a:t>2. </a:t>
            </a:r>
            <a:r>
              <a:rPr lang="ja-JP" altLang="en-US" sz="1600" dirty="0">
                <a:latin typeface="+mj-ea"/>
              </a:rPr>
              <a:t>統計　</a:t>
            </a:r>
            <a:r>
              <a:rPr lang="ja-JP" altLang="en-US" sz="1600" dirty="0"/>
              <a:t>日本の学術雑誌購読の現状</a:t>
            </a:r>
            <a:endParaRPr lang="en-US" altLang="ja-JP" sz="1600" dirty="0"/>
          </a:p>
        </p:txBody>
      </p:sp>
    </p:spTree>
    <p:extLst>
      <p:ext uri="{BB962C8B-B14F-4D97-AF65-F5344CB8AC3E}">
        <p14:creationId xmlns:p14="http://schemas.microsoft.com/office/powerpoint/2010/main" val="137687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8EC378-6DD9-40A5-9EEF-C4DE633116F4}"/>
              </a:ext>
            </a:extLst>
          </p:cNvPr>
          <p:cNvSpPr>
            <a:spLocks noGrp="1"/>
          </p:cNvSpPr>
          <p:nvPr>
            <p:ph type="title"/>
          </p:nvPr>
        </p:nvSpPr>
        <p:spPr/>
        <p:txBody>
          <a:bodyPr>
            <a:normAutofit/>
          </a:bodyPr>
          <a:lstStyle/>
          <a:p>
            <a:r>
              <a:rPr kumimoji="1" lang="en-US" altLang="ja-JP" dirty="0"/>
              <a:t>2-7. </a:t>
            </a:r>
            <a:r>
              <a:rPr kumimoji="1" lang="ja-JP" altLang="en-US" dirty="0"/>
              <a:t>公表論文数、</a:t>
            </a:r>
            <a:r>
              <a:rPr kumimoji="1" lang="en-US" altLang="ja-JP" dirty="0"/>
              <a:t>OA</a:t>
            </a:r>
            <a:r>
              <a:rPr kumimoji="1" lang="ja-JP" altLang="en-US" dirty="0"/>
              <a:t>論文数の推移</a:t>
            </a:r>
          </a:p>
        </p:txBody>
      </p:sp>
      <p:sp>
        <p:nvSpPr>
          <p:cNvPr id="7" name="テキスト ボックス 6">
            <a:extLst>
              <a:ext uri="{FF2B5EF4-FFF2-40B4-BE49-F238E27FC236}">
                <a16:creationId xmlns:a16="http://schemas.microsoft.com/office/drawing/2014/main" id="{F8748242-8E1E-4E24-BD5C-AAFB2ED6D501}"/>
              </a:ext>
            </a:extLst>
          </p:cNvPr>
          <p:cNvSpPr txBox="1"/>
          <p:nvPr/>
        </p:nvSpPr>
        <p:spPr>
          <a:xfrm>
            <a:off x="1128714" y="1219753"/>
            <a:ext cx="7349080" cy="338554"/>
          </a:xfrm>
          <a:prstGeom prst="rect">
            <a:avLst/>
          </a:prstGeom>
          <a:noFill/>
        </p:spPr>
        <p:txBody>
          <a:bodyPr wrap="square" rtlCol="0">
            <a:spAutoFit/>
          </a:bodyPr>
          <a:lstStyle/>
          <a:p>
            <a:r>
              <a:rPr lang="ja-JP" altLang="en-US" sz="1600" dirty="0"/>
              <a:t>国内機関所属の著者が責任著者となった論文の公表数を</a:t>
            </a:r>
            <a:r>
              <a:rPr lang="en-US" altLang="ja-JP" sz="1600" dirty="0"/>
              <a:t>OA</a:t>
            </a:r>
            <a:r>
              <a:rPr lang="ja-JP" altLang="en-US" sz="1600" dirty="0"/>
              <a:t>種別ごとに集計</a:t>
            </a:r>
            <a:endParaRPr lang="ja-JP" altLang="en-US" sz="16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F4DB38E6-0C3A-40E6-A617-46086E128678}"/>
              </a:ext>
            </a:extLst>
          </p:cNvPr>
          <p:cNvSpPr txBox="1"/>
          <p:nvPr/>
        </p:nvSpPr>
        <p:spPr>
          <a:xfrm>
            <a:off x="3824749" y="6423512"/>
            <a:ext cx="4521961" cy="295915"/>
          </a:xfrm>
          <a:prstGeom prst="rect">
            <a:avLst/>
          </a:prstGeom>
          <a:noFill/>
        </p:spPr>
        <p:txBody>
          <a:bodyPr wrap="square" rtlCol="0">
            <a:spAutoFit/>
          </a:bodyPr>
          <a:lstStyle/>
          <a:p>
            <a:pPr algn="ctr">
              <a:lnSpc>
                <a:spcPct val="110000"/>
              </a:lnSpc>
            </a:pPr>
            <a:r>
              <a:rPr kumimoji="1" lang="ja-JP" altLang="en-US" sz="1400" dirty="0"/>
              <a:t>「論文公表実態調査報告（</a:t>
            </a:r>
            <a:r>
              <a:rPr kumimoji="1" lang="en-US" altLang="ja-JP" sz="1400" dirty="0"/>
              <a:t>2023</a:t>
            </a:r>
            <a:r>
              <a:rPr kumimoji="1" lang="ja-JP" altLang="en-US" sz="1400" dirty="0"/>
              <a:t>年度）」より抜粋</a:t>
            </a:r>
          </a:p>
        </p:txBody>
      </p:sp>
      <p:graphicFrame>
        <p:nvGraphicFramePr>
          <p:cNvPr id="15" name="グラフ 14">
            <a:extLst>
              <a:ext uri="{FF2B5EF4-FFF2-40B4-BE49-F238E27FC236}">
                <a16:creationId xmlns:a16="http://schemas.microsoft.com/office/drawing/2014/main" id="{3CADFE32-747F-4664-BA1B-72B77F07CE56}"/>
              </a:ext>
            </a:extLst>
          </p:cNvPr>
          <p:cNvGraphicFramePr>
            <a:graphicFrameLocks/>
          </p:cNvGraphicFramePr>
          <p:nvPr/>
        </p:nvGraphicFramePr>
        <p:xfrm>
          <a:off x="1017907" y="1588260"/>
          <a:ext cx="10135646" cy="4683517"/>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プレースホルダー 3">
            <a:extLst>
              <a:ext uri="{FF2B5EF4-FFF2-40B4-BE49-F238E27FC236}">
                <a16:creationId xmlns:a16="http://schemas.microsoft.com/office/drawing/2014/main" id="{7A79A395-D4DC-1CCB-5757-44F102CD5018}"/>
              </a:ext>
            </a:extLst>
          </p:cNvPr>
          <p:cNvSpPr>
            <a:spLocks noGrp="1"/>
          </p:cNvSpPr>
          <p:nvPr>
            <p:ph type="body" sz="quarter" idx="13"/>
          </p:nvPr>
        </p:nvSpPr>
        <p:spPr/>
        <p:txBody>
          <a:bodyPr/>
          <a:lstStyle/>
          <a:p>
            <a:r>
              <a:rPr lang="en-US" altLang="ja-JP" sz="1600" dirty="0">
                <a:latin typeface="+mj-ea"/>
              </a:rPr>
              <a:t>2. </a:t>
            </a:r>
            <a:r>
              <a:rPr lang="ja-JP" altLang="en-US" sz="1600" dirty="0">
                <a:latin typeface="+mj-ea"/>
              </a:rPr>
              <a:t>統計　</a:t>
            </a:r>
            <a:r>
              <a:rPr lang="ja-JP" altLang="en-US" sz="1600" dirty="0"/>
              <a:t>日本の学術雑誌購読の現状</a:t>
            </a:r>
            <a:endParaRPr lang="ja-JP" altLang="en-US" dirty="0"/>
          </a:p>
        </p:txBody>
      </p:sp>
      <p:sp>
        <p:nvSpPr>
          <p:cNvPr id="3" name="正方形/長方形 2">
            <a:extLst>
              <a:ext uri="{FF2B5EF4-FFF2-40B4-BE49-F238E27FC236}">
                <a16:creationId xmlns:a16="http://schemas.microsoft.com/office/drawing/2014/main" id="{C69D8616-F2E7-5A4D-5CAC-55C1A4B0AF5D}"/>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
        <p:nvSpPr>
          <p:cNvPr id="10" name="テキスト ボックス 9">
            <a:extLst>
              <a:ext uri="{FF2B5EF4-FFF2-40B4-BE49-F238E27FC236}">
                <a16:creationId xmlns:a16="http://schemas.microsoft.com/office/drawing/2014/main" id="{A09A207A-C255-4B89-AC4B-FBF90DA6E4CE}"/>
              </a:ext>
            </a:extLst>
          </p:cNvPr>
          <p:cNvSpPr txBox="1"/>
          <p:nvPr/>
        </p:nvSpPr>
        <p:spPr>
          <a:xfrm>
            <a:off x="9188148" y="6290324"/>
            <a:ext cx="2038652" cy="438518"/>
          </a:xfrm>
          <a:prstGeom prst="rect">
            <a:avLst/>
          </a:prstGeom>
          <a:noFill/>
          <a:ln w="3175">
            <a:noFill/>
          </a:ln>
        </p:spPr>
        <p:txBody>
          <a:bodyPr wrap="square" rtlCol="0">
            <a:spAutoFit/>
          </a:bodyPr>
          <a:lstStyle/>
          <a:p>
            <a:pPr>
              <a:lnSpc>
                <a:spcPct val="110000"/>
              </a:lnSpc>
            </a:pPr>
            <a:r>
              <a:rPr lang="ja-JP" altLang="en-US" sz="1100" dirty="0"/>
              <a:t>（</a:t>
            </a:r>
            <a:r>
              <a:rPr lang="en-US" altLang="ja-JP" sz="1100" dirty="0"/>
              <a:t>Web of Science</a:t>
            </a:r>
            <a:r>
              <a:rPr lang="ja-JP" altLang="en-US" sz="1100" dirty="0"/>
              <a:t>論文メタデータファイルを基に作成）</a:t>
            </a:r>
            <a:r>
              <a:rPr lang="en-US" altLang="ja-JP" sz="1100" dirty="0"/>
              <a:t> </a:t>
            </a:r>
            <a:endParaRPr kumimoji="1" lang="ja-JP" altLang="en-US" sz="1100" dirty="0"/>
          </a:p>
        </p:txBody>
      </p:sp>
    </p:spTree>
    <p:extLst>
      <p:ext uri="{BB962C8B-B14F-4D97-AF65-F5344CB8AC3E}">
        <p14:creationId xmlns:p14="http://schemas.microsoft.com/office/powerpoint/2010/main" val="3497296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8EC378-6DD9-40A5-9EEF-C4DE633116F4}"/>
              </a:ext>
            </a:extLst>
          </p:cNvPr>
          <p:cNvSpPr>
            <a:spLocks noGrp="1"/>
          </p:cNvSpPr>
          <p:nvPr>
            <p:ph type="title"/>
          </p:nvPr>
        </p:nvSpPr>
        <p:spPr/>
        <p:txBody>
          <a:bodyPr>
            <a:normAutofit/>
          </a:bodyPr>
          <a:lstStyle/>
          <a:p>
            <a:r>
              <a:rPr kumimoji="1" lang="en-US" altLang="ja-JP" dirty="0"/>
              <a:t>2-7. </a:t>
            </a:r>
            <a:r>
              <a:rPr kumimoji="1" lang="ja-JP" altLang="en-US" dirty="0"/>
              <a:t>公表論文数、</a:t>
            </a:r>
            <a:r>
              <a:rPr kumimoji="1" lang="en-US" altLang="ja-JP" dirty="0"/>
              <a:t>OA</a:t>
            </a:r>
            <a:r>
              <a:rPr kumimoji="1" lang="ja-JP" altLang="en-US" dirty="0"/>
              <a:t>論文数の推移</a:t>
            </a:r>
          </a:p>
        </p:txBody>
      </p:sp>
      <p:sp>
        <p:nvSpPr>
          <p:cNvPr id="6" name="テキスト プレースホルダー 5">
            <a:extLst>
              <a:ext uri="{FF2B5EF4-FFF2-40B4-BE49-F238E27FC236}">
                <a16:creationId xmlns:a16="http://schemas.microsoft.com/office/drawing/2014/main" id="{E6D6CF28-CBBD-445E-8F4C-55EA39DF4084}"/>
              </a:ext>
            </a:extLst>
          </p:cNvPr>
          <p:cNvSpPr>
            <a:spLocks noGrp="1"/>
          </p:cNvSpPr>
          <p:nvPr>
            <p:ph type="body" sz="quarter" idx="13"/>
          </p:nvPr>
        </p:nvSpPr>
        <p:spPr/>
        <p:txBody>
          <a:bodyPr>
            <a:normAutofit/>
          </a:bodyPr>
          <a:lstStyle/>
          <a:p>
            <a:r>
              <a:rPr kumimoji="1" lang="en-US" altLang="ja-JP" dirty="0"/>
              <a:t>2. </a:t>
            </a:r>
            <a:r>
              <a:rPr kumimoji="1" lang="ja-JP" altLang="en-US" dirty="0"/>
              <a:t>統計　日本の学術雑誌購読の現状</a:t>
            </a:r>
          </a:p>
        </p:txBody>
      </p:sp>
      <p:sp>
        <p:nvSpPr>
          <p:cNvPr id="7" name="テキスト ボックス 6">
            <a:extLst>
              <a:ext uri="{FF2B5EF4-FFF2-40B4-BE49-F238E27FC236}">
                <a16:creationId xmlns:a16="http://schemas.microsoft.com/office/drawing/2014/main" id="{F8748242-8E1E-4E24-BD5C-AAFB2ED6D501}"/>
              </a:ext>
            </a:extLst>
          </p:cNvPr>
          <p:cNvSpPr txBox="1"/>
          <p:nvPr/>
        </p:nvSpPr>
        <p:spPr>
          <a:xfrm>
            <a:off x="2740378" y="1400454"/>
            <a:ext cx="7626030" cy="338554"/>
          </a:xfrm>
          <a:prstGeom prst="rect">
            <a:avLst/>
          </a:prstGeom>
          <a:noFill/>
        </p:spPr>
        <p:txBody>
          <a:bodyPr wrap="square" rtlCol="0">
            <a:spAutoFit/>
          </a:bodyPr>
          <a:lstStyle/>
          <a:p>
            <a:r>
              <a:rPr lang="ja-JP" altLang="en-US" sz="1600" dirty="0"/>
              <a:t>国内機関所属の著者が責任著者となった論文の公表数を</a:t>
            </a:r>
            <a:r>
              <a:rPr lang="en-US" altLang="ja-JP" sz="1600" dirty="0"/>
              <a:t>OA</a:t>
            </a:r>
            <a:r>
              <a:rPr lang="ja-JP" altLang="en-US" sz="1600" dirty="0"/>
              <a:t>種別ごとに集計</a:t>
            </a:r>
            <a:endParaRPr lang="ja-JP" altLang="en-US" sz="1600" dirty="0">
              <a:latin typeface="メイリオ" panose="020B0604030504040204" pitchFamily="50" charset="-128"/>
              <a:ea typeface="メイリオ" panose="020B0604030504040204" pitchFamily="50" charset="-128"/>
            </a:endParaRPr>
          </a:p>
        </p:txBody>
      </p:sp>
      <p:graphicFrame>
        <p:nvGraphicFramePr>
          <p:cNvPr id="8" name="表 7">
            <a:extLst>
              <a:ext uri="{FF2B5EF4-FFF2-40B4-BE49-F238E27FC236}">
                <a16:creationId xmlns:a16="http://schemas.microsoft.com/office/drawing/2014/main" id="{433CF1A6-3D1C-4125-90FF-840FAFB817A9}"/>
              </a:ext>
            </a:extLst>
          </p:cNvPr>
          <p:cNvGraphicFramePr>
            <a:graphicFrameLocks noGrp="1"/>
          </p:cNvGraphicFramePr>
          <p:nvPr/>
        </p:nvGraphicFramePr>
        <p:xfrm>
          <a:off x="491834" y="1837687"/>
          <a:ext cx="10861966" cy="3088408"/>
        </p:xfrm>
        <a:graphic>
          <a:graphicData uri="http://schemas.openxmlformats.org/drawingml/2006/table">
            <a:tbl>
              <a:tblPr firstRow="1" bandRow="1">
                <a:tableStyleId>{912C8C85-51F0-491E-9774-3900AFEF0FD7}</a:tableStyleId>
              </a:tblPr>
              <a:tblGrid>
                <a:gridCol w="1527688">
                  <a:extLst>
                    <a:ext uri="{9D8B030D-6E8A-4147-A177-3AD203B41FA5}">
                      <a16:colId xmlns:a16="http://schemas.microsoft.com/office/drawing/2014/main" val="313914486"/>
                    </a:ext>
                  </a:extLst>
                </a:gridCol>
                <a:gridCol w="826454">
                  <a:extLst>
                    <a:ext uri="{9D8B030D-6E8A-4147-A177-3AD203B41FA5}">
                      <a16:colId xmlns:a16="http://schemas.microsoft.com/office/drawing/2014/main" val="2465925159"/>
                    </a:ext>
                  </a:extLst>
                </a:gridCol>
                <a:gridCol w="888657">
                  <a:extLst>
                    <a:ext uri="{9D8B030D-6E8A-4147-A177-3AD203B41FA5}">
                      <a16:colId xmlns:a16="http://schemas.microsoft.com/office/drawing/2014/main" val="3180357383"/>
                    </a:ext>
                  </a:extLst>
                </a:gridCol>
                <a:gridCol w="860849">
                  <a:extLst>
                    <a:ext uri="{9D8B030D-6E8A-4147-A177-3AD203B41FA5}">
                      <a16:colId xmlns:a16="http://schemas.microsoft.com/office/drawing/2014/main" val="1505393681"/>
                    </a:ext>
                  </a:extLst>
                </a:gridCol>
                <a:gridCol w="880119">
                  <a:extLst>
                    <a:ext uri="{9D8B030D-6E8A-4147-A177-3AD203B41FA5}">
                      <a16:colId xmlns:a16="http://schemas.microsoft.com/office/drawing/2014/main" val="1708181772"/>
                    </a:ext>
                  </a:extLst>
                </a:gridCol>
                <a:gridCol w="815721">
                  <a:extLst>
                    <a:ext uri="{9D8B030D-6E8A-4147-A177-3AD203B41FA5}">
                      <a16:colId xmlns:a16="http://schemas.microsoft.com/office/drawing/2014/main" val="1008970426"/>
                    </a:ext>
                  </a:extLst>
                </a:gridCol>
                <a:gridCol w="858653">
                  <a:extLst>
                    <a:ext uri="{9D8B030D-6E8A-4147-A177-3AD203B41FA5}">
                      <a16:colId xmlns:a16="http://schemas.microsoft.com/office/drawing/2014/main" val="2554680256"/>
                    </a:ext>
                  </a:extLst>
                </a:gridCol>
                <a:gridCol w="880120">
                  <a:extLst>
                    <a:ext uri="{9D8B030D-6E8A-4147-A177-3AD203B41FA5}">
                      <a16:colId xmlns:a16="http://schemas.microsoft.com/office/drawing/2014/main" val="2903991653"/>
                    </a:ext>
                  </a:extLst>
                </a:gridCol>
                <a:gridCol w="858654">
                  <a:extLst>
                    <a:ext uri="{9D8B030D-6E8A-4147-A177-3AD203B41FA5}">
                      <a16:colId xmlns:a16="http://schemas.microsoft.com/office/drawing/2014/main" val="585029094"/>
                    </a:ext>
                  </a:extLst>
                </a:gridCol>
                <a:gridCol w="858653">
                  <a:extLst>
                    <a:ext uri="{9D8B030D-6E8A-4147-A177-3AD203B41FA5}">
                      <a16:colId xmlns:a16="http://schemas.microsoft.com/office/drawing/2014/main" val="4862284"/>
                    </a:ext>
                  </a:extLst>
                </a:gridCol>
                <a:gridCol w="799371">
                  <a:extLst>
                    <a:ext uri="{9D8B030D-6E8A-4147-A177-3AD203B41FA5}">
                      <a16:colId xmlns:a16="http://schemas.microsoft.com/office/drawing/2014/main" val="2155304253"/>
                    </a:ext>
                  </a:extLst>
                </a:gridCol>
                <a:gridCol w="807027">
                  <a:extLst>
                    <a:ext uri="{9D8B030D-6E8A-4147-A177-3AD203B41FA5}">
                      <a16:colId xmlns:a16="http://schemas.microsoft.com/office/drawing/2014/main" val="1531652421"/>
                    </a:ext>
                  </a:extLst>
                </a:gridCol>
              </a:tblGrid>
              <a:tr h="445799">
                <a:tc>
                  <a:txBody>
                    <a:bodyPr/>
                    <a:lstStyle/>
                    <a:p>
                      <a:pPr algn="ctr"/>
                      <a:r>
                        <a:rPr kumimoji="1" lang="en-US" altLang="ja-JP" sz="1400" dirty="0"/>
                        <a:t>OA</a:t>
                      </a:r>
                      <a:r>
                        <a:rPr kumimoji="1" lang="ja-JP" altLang="en-US" sz="1400" dirty="0"/>
                        <a:t>種別</a:t>
                      </a:r>
                    </a:p>
                  </a:txBody>
                  <a:tcPr>
                    <a:lnB w="12700" cap="flat" cmpd="sng" algn="ctr">
                      <a:solidFill>
                        <a:schemeClr val="accent6"/>
                      </a:solidFill>
                      <a:prstDash val="solid"/>
                      <a:round/>
                      <a:headEnd type="none" w="med" len="med"/>
                      <a:tailEnd type="none" w="med" len="med"/>
                    </a:lnB>
                  </a:tcPr>
                </a:tc>
                <a:tc>
                  <a:txBody>
                    <a:bodyPr/>
                    <a:lstStyle/>
                    <a:p>
                      <a:r>
                        <a:rPr kumimoji="1" lang="en-US" altLang="ja-JP" sz="1200" b="0" dirty="0"/>
                        <a:t>2012</a:t>
                      </a:r>
                      <a:r>
                        <a:rPr kumimoji="1" lang="ja-JP" altLang="en-US" sz="1200" b="0" dirty="0"/>
                        <a:t>年</a:t>
                      </a:r>
                      <a:endParaRPr kumimoji="1" lang="en-US" altLang="ja-JP" sz="1200" b="0" dirty="0"/>
                    </a:p>
                  </a:txBody>
                  <a:tcPr>
                    <a:lnB w="12700" cap="flat" cmpd="sng" algn="ctr">
                      <a:solidFill>
                        <a:schemeClr val="accent6"/>
                      </a:solidFill>
                      <a:prstDash val="solid"/>
                      <a:round/>
                      <a:headEnd type="none" w="med" len="med"/>
                      <a:tailEnd type="none" w="med" len="med"/>
                    </a:lnB>
                  </a:tcPr>
                </a:tc>
                <a:tc>
                  <a:txBody>
                    <a:bodyPr/>
                    <a:lstStyle/>
                    <a:p>
                      <a:r>
                        <a:rPr kumimoji="1" lang="en-US" altLang="ja-JP" sz="1200" b="0" dirty="0"/>
                        <a:t>2013</a:t>
                      </a:r>
                      <a:r>
                        <a:rPr kumimoji="1" lang="ja-JP" altLang="en-US" sz="1200" b="0" dirty="0"/>
                        <a:t>年</a:t>
                      </a:r>
                    </a:p>
                  </a:txBody>
                  <a:tcPr>
                    <a:lnB w="12700" cap="flat" cmpd="sng" algn="ctr">
                      <a:solidFill>
                        <a:schemeClr val="accent6"/>
                      </a:solidFill>
                      <a:prstDash val="solid"/>
                      <a:round/>
                      <a:headEnd type="none" w="med" len="med"/>
                      <a:tailEnd type="none" w="med" len="med"/>
                    </a:lnB>
                  </a:tcPr>
                </a:tc>
                <a:tc>
                  <a:txBody>
                    <a:bodyPr/>
                    <a:lstStyle/>
                    <a:p>
                      <a:r>
                        <a:rPr kumimoji="1" lang="en-US" altLang="ja-JP" sz="1200" b="0" dirty="0"/>
                        <a:t>2014</a:t>
                      </a:r>
                      <a:r>
                        <a:rPr kumimoji="1" lang="ja-JP" altLang="en-US" sz="1200" b="0" dirty="0"/>
                        <a:t>年</a:t>
                      </a:r>
                    </a:p>
                  </a:txBody>
                  <a:tcPr>
                    <a:lnB w="12700" cap="flat" cmpd="sng" algn="ctr">
                      <a:solidFill>
                        <a:schemeClr val="accent6"/>
                      </a:solidFill>
                      <a:prstDash val="solid"/>
                      <a:round/>
                      <a:headEnd type="none" w="med" len="med"/>
                      <a:tailEnd type="none" w="med" len="med"/>
                    </a:lnB>
                  </a:tcPr>
                </a:tc>
                <a:tc>
                  <a:txBody>
                    <a:bodyPr/>
                    <a:lstStyle/>
                    <a:p>
                      <a:r>
                        <a:rPr kumimoji="1" lang="en-US" altLang="ja-JP" sz="1200" b="0" dirty="0"/>
                        <a:t>2015</a:t>
                      </a:r>
                      <a:r>
                        <a:rPr kumimoji="1" lang="ja-JP" altLang="en-US" sz="1200" b="0" dirty="0"/>
                        <a:t>年</a:t>
                      </a:r>
                    </a:p>
                  </a:txBody>
                  <a:tcPr>
                    <a:lnB w="12700" cap="flat" cmpd="sng" algn="ctr">
                      <a:solidFill>
                        <a:schemeClr val="accent6"/>
                      </a:solidFill>
                      <a:prstDash val="solid"/>
                      <a:round/>
                      <a:headEnd type="none" w="med" len="med"/>
                      <a:tailEnd type="none" w="med" len="med"/>
                    </a:lnB>
                  </a:tcPr>
                </a:tc>
                <a:tc>
                  <a:txBody>
                    <a:bodyPr/>
                    <a:lstStyle/>
                    <a:p>
                      <a:r>
                        <a:rPr kumimoji="1" lang="en-US" altLang="ja-JP" sz="1200" b="0" dirty="0"/>
                        <a:t>2016</a:t>
                      </a:r>
                      <a:r>
                        <a:rPr kumimoji="1" lang="ja-JP" altLang="en-US" sz="1200" b="0" dirty="0"/>
                        <a:t>年</a:t>
                      </a:r>
                    </a:p>
                  </a:txBody>
                  <a:tcPr>
                    <a:lnB w="12700" cap="flat" cmpd="sng" algn="ctr">
                      <a:solidFill>
                        <a:schemeClr val="accent6"/>
                      </a:solidFill>
                      <a:prstDash val="solid"/>
                      <a:round/>
                      <a:headEnd type="none" w="med" len="med"/>
                      <a:tailEnd type="none" w="med" len="med"/>
                    </a:lnB>
                  </a:tcPr>
                </a:tc>
                <a:tc>
                  <a:txBody>
                    <a:bodyPr/>
                    <a:lstStyle/>
                    <a:p>
                      <a:r>
                        <a:rPr kumimoji="1" lang="en-US" altLang="ja-JP" sz="1200" b="0" dirty="0"/>
                        <a:t>2017</a:t>
                      </a:r>
                      <a:r>
                        <a:rPr kumimoji="1" lang="ja-JP" altLang="en-US" sz="1200" b="0" dirty="0"/>
                        <a:t>年</a:t>
                      </a:r>
                    </a:p>
                  </a:txBody>
                  <a:tcPr>
                    <a:lnB w="12700" cap="flat" cmpd="sng" algn="ctr">
                      <a:solidFill>
                        <a:schemeClr val="accent6"/>
                      </a:solidFill>
                      <a:prstDash val="solid"/>
                      <a:round/>
                      <a:headEnd type="none" w="med" len="med"/>
                      <a:tailEnd type="none" w="med" len="med"/>
                    </a:lnB>
                  </a:tcPr>
                </a:tc>
                <a:tc>
                  <a:txBody>
                    <a:bodyPr/>
                    <a:lstStyle/>
                    <a:p>
                      <a:r>
                        <a:rPr kumimoji="1" lang="en-US" altLang="ja-JP" sz="1200" b="0" dirty="0"/>
                        <a:t>2018</a:t>
                      </a:r>
                      <a:r>
                        <a:rPr kumimoji="1" lang="ja-JP" altLang="en-US" sz="1200" b="0" dirty="0"/>
                        <a:t>年</a:t>
                      </a:r>
                    </a:p>
                  </a:txBody>
                  <a:tcPr>
                    <a:lnB w="12700" cap="flat" cmpd="sng" algn="ctr">
                      <a:solidFill>
                        <a:schemeClr val="accent6"/>
                      </a:solidFill>
                      <a:prstDash val="solid"/>
                      <a:round/>
                      <a:headEnd type="none" w="med" len="med"/>
                      <a:tailEnd type="none" w="med" len="med"/>
                    </a:lnB>
                  </a:tcPr>
                </a:tc>
                <a:tc>
                  <a:txBody>
                    <a:bodyPr/>
                    <a:lstStyle/>
                    <a:p>
                      <a:r>
                        <a:rPr kumimoji="1" lang="en-US" altLang="ja-JP" sz="1200" b="0" dirty="0"/>
                        <a:t>2019</a:t>
                      </a:r>
                      <a:r>
                        <a:rPr kumimoji="1" lang="ja-JP" altLang="en-US" sz="1200" b="0" dirty="0"/>
                        <a:t>年</a:t>
                      </a:r>
                    </a:p>
                  </a:txBody>
                  <a:tcPr>
                    <a:lnB w="12700" cap="flat" cmpd="sng" algn="ctr">
                      <a:solidFill>
                        <a:schemeClr val="accent6"/>
                      </a:solidFill>
                      <a:prstDash val="solid"/>
                      <a:round/>
                      <a:headEnd type="none" w="med" len="med"/>
                      <a:tailEnd type="none" w="med" len="med"/>
                    </a:lnB>
                  </a:tcPr>
                </a:tc>
                <a:tc>
                  <a:txBody>
                    <a:bodyPr/>
                    <a:lstStyle/>
                    <a:p>
                      <a:r>
                        <a:rPr kumimoji="1" lang="en-US" altLang="ja-JP" sz="1200" b="0" dirty="0"/>
                        <a:t>2020</a:t>
                      </a:r>
                      <a:r>
                        <a:rPr kumimoji="1" lang="ja-JP" altLang="en-US" sz="1200" b="0" dirty="0"/>
                        <a:t>年</a:t>
                      </a:r>
                    </a:p>
                  </a:txBody>
                  <a:tcPr>
                    <a:lnB w="12700" cap="flat" cmpd="sng" algn="ctr">
                      <a:solidFill>
                        <a:schemeClr val="accent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t>2021</a:t>
                      </a:r>
                      <a:r>
                        <a:rPr kumimoji="1" lang="ja-JP" altLang="en-US" sz="1200" b="0" dirty="0"/>
                        <a:t>年</a:t>
                      </a:r>
                    </a:p>
                    <a:p>
                      <a:endParaRPr kumimoji="1" lang="ja-JP" altLang="en-US" sz="1200" b="0" dirty="0"/>
                    </a:p>
                  </a:txBody>
                  <a:tcPr>
                    <a:lnB w="12700" cap="flat" cmpd="sng" algn="ctr">
                      <a:solidFill>
                        <a:schemeClr val="accent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t>2022</a:t>
                      </a:r>
                      <a:r>
                        <a:rPr kumimoji="1" lang="ja-JP" altLang="en-US" sz="1200" b="0" dirty="0"/>
                        <a:t>年</a:t>
                      </a:r>
                    </a:p>
                    <a:p>
                      <a:endParaRPr kumimoji="1" lang="ja-JP" altLang="en-US" sz="1200" b="0" dirty="0"/>
                    </a:p>
                  </a:txBody>
                  <a:tcP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079503708"/>
                  </a:ext>
                </a:extLst>
              </a:tr>
              <a:tr h="657802">
                <a:tc>
                  <a:txBody>
                    <a:bodyPr/>
                    <a:lstStyle/>
                    <a:p>
                      <a:pPr algn="l"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フル</a:t>
                      </a:r>
                      <a:r>
                        <a:rPr 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OA</a:t>
                      </a: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論文</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10.0%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12.7%</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16.7%</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21.3%</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23.7%</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27.0%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29.5%</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31.9%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35.7%</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38.3%</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37.1%</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839208701"/>
                  </a:ext>
                </a:extLst>
              </a:tr>
              <a:tr h="657802">
                <a:tc>
                  <a:txBody>
                    <a:bodyPr/>
                    <a:lstStyle/>
                    <a:p>
                      <a:pPr algn="l"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ハイブリッド</a:t>
                      </a: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OA</a:t>
                      </a: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論文</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3.6%</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4.0%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4.4%</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4.1%</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4.6%</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4.9%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5.0%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5.3%</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6.0%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7.0%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7.9%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306523357"/>
                  </a:ext>
                </a:extLst>
              </a:tr>
              <a:tr h="657802">
                <a:tc>
                  <a:txBody>
                    <a:bodyPr/>
                    <a:lstStyle/>
                    <a:p>
                      <a:pPr algn="l"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ブロンズ</a:t>
                      </a: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OA</a:t>
                      </a: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論文</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15.7%</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13.6%</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12.9%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11.2%</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10.6%</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9.3%</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9.1%</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9.6%</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7.5%</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6.3%</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3.9%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814289681"/>
                  </a:ext>
                </a:extLst>
              </a:tr>
              <a:tr h="657802">
                <a:tc>
                  <a:txBody>
                    <a:bodyPr/>
                    <a:lstStyle/>
                    <a:p>
                      <a:pPr algn="l"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非</a:t>
                      </a:r>
                      <a:r>
                        <a:rPr 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OA</a:t>
                      </a: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論文</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70.6%</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69.7%</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66.0%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63.4%</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61.1%</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58.8%</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56.4%</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53.2%</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50.8%</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48.5%</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51.0%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32898560"/>
                  </a:ext>
                </a:extLst>
              </a:tr>
            </a:tbl>
          </a:graphicData>
        </a:graphic>
      </p:graphicFrame>
      <p:sp>
        <p:nvSpPr>
          <p:cNvPr id="10" name="テキスト ボックス 9">
            <a:extLst>
              <a:ext uri="{FF2B5EF4-FFF2-40B4-BE49-F238E27FC236}">
                <a16:creationId xmlns:a16="http://schemas.microsoft.com/office/drawing/2014/main" id="{843AB94B-F153-495F-831E-35E8FE9E33CB}"/>
              </a:ext>
            </a:extLst>
          </p:cNvPr>
          <p:cNvSpPr txBox="1"/>
          <p:nvPr/>
        </p:nvSpPr>
        <p:spPr>
          <a:xfrm>
            <a:off x="1323404" y="5177985"/>
            <a:ext cx="10290846" cy="595869"/>
          </a:xfrm>
          <a:prstGeom prst="rect">
            <a:avLst/>
          </a:prstGeom>
          <a:noFill/>
        </p:spPr>
        <p:txBody>
          <a:bodyPr wrap="square" rtlCol="0">
            <a:spAutoFit/>
          </a:bodyPr>
          <a:lstStyle/>
          <a:p>
            <a:pPr marL="285750" indent="-285750" algn="l">
              <a:lnSpc>
                <a:spcPct val="110000"/>
              </a:lnSpc>
              <a:buFont typeface="Arial" panose="020B0604020202020204" pitchFamily="34" charset="0"/>
              <a:buChar char="•"/>
            </a:pPr>
            <a:r>
              <a:rPr kumimoji="1" lang="ja-JP" altLang="en-US" sz="1600" dirty="0"/>
              <a:t>フル</a:t>
            </a:r>
            <a:r>
              <a:rPr kumimoji="1" lang="en-US" altLang="ja-JP" sz="1600" dirty="0"/>
              <a:t>OA</a:t>
            </a:r>
            <a:r>
              <a:rPr kumimoji="1" lang="ja-JP" altLang="en-US" sz="1600" dirty="0"/>
              <a:t>論文数は</a:t>
            </a:r>
            <a:r>
              <a:rPr kumimoji="1" lang="en-US" altLang="ja-JP" sz="1600" dirty="0"/>
              <a:t>2012</a:t>
            </a:r>
            <a:r>
              <a:rPr kumimoji="1" lang="ja-JP" altLang="en-US" sz="1600" dirty="0"/>
              <a:t>年から</a:t>
            </a:r>
            <a:r>
              <a:rPr kumimoji="1" lang="en-US" altLang="ja-JP" sz="1600" dirty="0"/>
              <a:t>2022</a:t>
            </a:r>
            <a:r>
              <a:rPr kumimoji="1" lang="ja-JP" altLang="en-US" sz="1600" dirty="0"/>
              <a:t>年にかけて</a:t>
            </a:r>
            <a:r>
              <a:rPr kumimoji="1" lang="en-US" altLang="ja-JP" sz="1600" dirty="0"/>
              <a:t>4</a:t>
            </a:r>
            <a:r>
              <a:rPr kumimoji="1" lang="ja-JP" altLang="en-US" sz="1600" dirty="0"/>
              <a:t>倍以上に増加している。</a:t>
            </a:r>
          </a:p>
          <a:p>
            <a:pPr marL="285750" indent="-285750" algn="l">
              <a:lnSpc>
                <a:spcPct val="110000"/>
              </a:lnSpc>
              <a:buFont typeface="Arial" panose="020B0604020202020204" pitchFamily="34" charset="0"/>
              <a:buChar char="•"/>
            </a:pPr>
            <a:r>
              <a:rPr kumimoji="1" lang="ja-JP" altLang="en-US" sz="1600" dirty="0"/>
              <a:t>公表論文数に占める</a:t>
            </a:r>
            <a:r>
              <a:rPr kumimoji="1" lang="en-US" altLang="ja-JP" sz="1600" dirty="0"/>
              <a:t>OA</a:t>
            </a:r>
            <a:r>
              <a:rPr kumimoji="1" lang="ja-JP" altLang="en-US" sz="1600" dirty="0"/>
              <a:t>論文数の割合は</a:t>
            </a:r>
            <a:r>
              <a:rPr kumimoji="1" lang="en-US" altLang="ja-JP" sz="1600" dirty="0"/>
              <a:t>10</a:t>
            </a:r>
            <a:r>
              <a:rPr kumimoji="1" lang="ja-JP" altLang="en-US" sz="1600" dirty="0"/>
              <a:t>年間で上昇している。 </a:t>
            </a:r>
          </a:p>
        </p:txBody>
      </p:sp>
      <p:sp>
        <p:nvSpPr>
          <p:cNvPr id="3" name="正方形/長方形 2">
            <a:extLst>
              <a:ext uri="{FF2B5EF4-FFF2-40B4-BE49-F238E27FC236}">
                <a16:creationId xmlns:a16="http://schemas.microsoft.com/office/drawing/2014/main" id="{21E4D3D7-4026-1C02-0D7C-DF101402AF93}"/>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
        <p:nvSpPr>
          <p:cNvPr id="5" name="テキスト ボックス 4">
            <a:extLst>
              <a:ext uri="{FF2B5EF4-FFF2-40B4-BE49-F238E27FC236}">
                <a16:creationId xmlns:a16="http://schemas.microsoft.com/office/drawing/2014/main" id="{81EC50AF-7222-D6CA-C4EC-356FFC0963AC}"/>
              </a:ext>
            </a:extLst>
          </p:cNvPr>
          <p:cNvSpPr txBox="1"/>
          <p:nvPr/>
        </p:nvSpPr>
        <p:spPr>
          <a:xfrm>
            <a:off x="3717506" y="6359862"/>
            <a:ext cx="5049087" cy="295915"/>
          </a:xfrm>
          <a:prstGeom prst="rect">
            <a:avLst/>
          </a:prstGeom>
          <a:noFill/>
        </p:spPr>
        <p:txBody>
          <a:bodyPr wrap="square" rtlCol="0">
            <a:spAutoFit/>
          </a:bodyPr>
          <a:lstStyle/>
          <a:p>
            <a:pPr algn="ctr">
              <a:lnSpc>
                <a:spcPct val="110000"/>
              </a:lnSpc>
            </a:pPr>
            <a:r>
              <a:rPr kumimoji="1" lang="en-US" altLang="ja-JP" sz="1400" dirty="0"/>
              <a:t>2023</a:t>
            </a:r>
            <a:r>
              <a:rPr kumimoji="1" lang="ja-JP" altLang="en-US" sz="1400" dirty="0"/>
              <a:t>年度論文公表実態調査「図表・数値データ」より抜粋</a:t>
            </a:r>
          </a:p>
        </p:txBody>
      </p:sp>
      <p:sp>
        <p:nvSpPr>
          <p:cNvPr id="13" name="テキスト ボックス 12">
            <a:extLst>
              <a:ext uri="{FF2B5EF4-FFF2-40B4-BE49-F238E27FC236}">
                <a16:creationId xmlns:a16="http://schemas.microsoft.com/office/drawing/2014/main" id="{AA3C2A98-1E5E-4FA1-9AF3-4BEE07FDA494}"/>
              </a:ext>
            </a:extLst>
          </p:cNvPr>
          <p:cNvSpPr txBox="1"/>
          <p:nvPr/>
        </p:nvSpPr>
        <p:spPr>
          <a:xfrm>
            <a:off x="9300544" y="5024774"/>
            <a:ext cx="2131727" cy="438518"/>
          </a:xfrm>
          <a:prstGeom prst="rect">
            <a:avLst/>
          </a:prstGeom>
          <a:noFill/>
          <a:ln w="3175">
            <a:noFill/>
          </a:ln>
        </p:spPr>
        <p:txBody>
          <a:bodyPr wrap="square" rtlCol="0">
            <a:spAutoFit/>
          </a:bodyPr>
          <a:lstStyle/>
          <a:p>
            <a:pPr>
              <a:lnSpc>
                <a:spcPct val="110000"/>
              </a:lnSpc>
            </a:pPr>
            <a:r>
              <a:rPr lang="ja-JP" altLang="en-US" sz="1100" dirty="0"/>
              <a:t>（</a:t>
            </a:r>
            <a:r>
              <a:rPr lang="en-US" altLang="ja-JP" sz="1100" dirty="0"/>
              <a:t>Web of Science</a:t>
            </a:r>
            <a:r>
              <a:rPr lang="ja-JP" altLang="en-US" sz="1100" dirty="0"/>
              <a:t>論文メタデータファイルを基に作成）</a:t>
            </a:r>
            <a:r>
              <a:rPr lang="en-US" altLang="ja-JP" sz="1100" dirty="0"/>
              <a:t> </a:t>
            </a:r>
            <a:endParaRPr kumimoji="1" lang="ja-JP" altLang="en-US" sz="1100" dirty="0"/>
          </a:p>
        </p:txBody>
      </p:sp>
    </p:spTree>
    <p:extLst>
      <p:ext uri="{BB962C8B-B14F-4D97-AF65-F5344CB8AC3E}">
        <p14:creationId xmlns:p14="http://schemas.microsoft.com/office/powerpoint/2010/main" val="3074427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ADCC7-6E12-4244-9D22-79628CA07313}"/>
              </a:ext>
            </a:extLst>
          </p:cNvPr>
          <p:cNvSpPr>
            <a:spLocks noGrp="1"/>
          </p:cNvSpPr>
          <p:nvPr>
            <p:ph type="title"/>
          </p:nvPr>
        </p:nvSpPr>
        <p:spPr>
          <a:xfrm>
            <a:off x="838200" y="663858"/>
            <a:ext cx="10515600" cy="953802"/>
          </a:xfrm>
        </p:spPr>
        <p:txBody>
          <a:bodyPr>
            <a:noAutofit/>
          </a:bodyPr>
          <a:lstStyle/>
          <a:p>
            <a:r>
              <a:rPr lang="en-US" altLang="ja-JP" dirty="0"/>
              <a:t>2</a:t>
            </a:r>
            <a:r>
              <a:rPr lang="en-US" altLang="ja-JP" dirty="0">
                <a:latin typeface="+mj-ea"/>
              </a:rPr>
              <a:t>-</a:t>
            </a:r>
            <a:r>
              <a:rPr lang="en-US" altLang="ja-JP" dirty="0"/>
              <a:t>8. APC</a:t>
            </a:r>
            <a:r>
              <a:rPr lang="ja-JP" altLang="en-US" dirty="0"/>
              <a:t>支払推定額の推移、および各年の内訳</a:t>
            </a:r>
            <a:br>
              <a:rPr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4B5FEABE-E9A0-4B1B-8BC3-F137B92F8B2F}"/>
              </a:ext>
            </a:extLst>
          </p:cNvPr>
          <p:cNvSpPr>
            <a:spLocks noGrp="1"/>
          </p:cNvSpPr>
          <p:nvPr>
            <p:ph idx="1"/>
          </p:nvPr>
        </p:nvSpPr>
        <p:spPr>
          <a:xfrm>
            <a:off x="2831154" y="1821607"/>
            <a:ext cx="5750984" cy="551394"/>
          </a:xfrm>
        </p:spPr>
        <p:txBody>
          <a:bodyPr>
            <a:noAutofit/>
          </a:bodyPr>
          <a:lstStyle/>
          <a:p>
            <a:pPr marL="0" indent="0">
              <a:buNone/>
            </a:pPr>
            <a:r>
              <a:rPr lang="ja-JP" altLang="en-US" sz="1400" dirty="0"/>
              <a:t>国内機関所属の著者が責任著者となった論文の</a:t>
            </a:r>
            <a:br>
              <a:rPr lang="en-US" altLang="ja-JP" sz="1400" dirty="0"/>
            </a:br>
            <a:r>
              <a:rPr lang="en-US" altLang="ja-JP" sz="1400" dirty="0"/>
              <a:t>APC</a:t>
            </a:r>
            <a:r>
              <a:rPr lang="ja-JP" altLang="en-US" sz="1400" dirty="0"/>
              <a:t>支払推定額</a:t>
            </a:r>
            <a:endParaRPr lang="ja-JP" altLang="en-US" sz="1400" dirty="0">
              <a:latin typeface="メイリオ" panose="020B0604030504040204" pitchFamily="50" charset="-128"/>
              <a:ea typeface="メイリオ" panose="020B0604030504040204" pitchFamily="50" charset="-128"/>
            </a:endParaRPr>
          </a:p>
          <a:p>
            <a:endParaRPr kumimoji="1" lang="ja-JP" altLang="en-US" sz="1800" dirty="0"/>
          </a:p>
        </p:txBody>
      </p:sp>
      <p:sp>
        <p:nvSpPr>
          <p:cNvPr id="10" name="テキスト ボックス 9">
            <a:extLst>
              <a:ext uri="{FF2B5EF4-FFF2-40B4-BE49-F238E27FC236}">
                <a16:creationId xmlns:a16="http://schemas.microsoft.com/office/drawing/2014/main" id="{1A62D4D8-222A-4BB7-A7AB-2384D70E9A41}"/>
              </a:ext>
            </a:extLst>
          </p:cNvPr>
          <p:cNvSpPr txBox="1"/>
          <p:nvPr/>
        </p:nvSpPr>
        <p:spPr>
          <a:xfrm>
            <a:off x="1632547" y="5645037"/>
            <a:ext cx="7613053" cy="830997"/>
          </a:xfrm>
          <a:prstGeom prst="rect">
            <a:avLst/>
          </a:prstGeom>
          <a:noFill/>
        </p:spPr>
        <p:txBody>
          <a:bodyPr wrap="square">
            <a:spAutoFit/>
          </a:bodyPr>
          <a:lstStyle/>
          <a:p>
            <a:pPr marL="285750" indent="-285750">
              <a:buFont typeface="Arial" panose="020B0604020202020204" pitchFamily="34" charset="0"/>
              <a:buChar char="•"/>
            </a:pPr>
            <a:r>
              <a:rPr lang="en-US" altLang="ja-JP" sz="1600" dirty="0"/>
              <a:t>APC</a:t>
            </a:r>
            <a:r>
              <a:rPr lang="ja-JP" altLang="en-US" sz="1600" dirty="0"/>
              <a:t>支払推定額（フル</a:t>
            </a:r>
            <a:r>
              <a:rPr lang="en-US" altLang="ja-JP" sz="1600" dirty="0"/>
              <a:t>OA</a:t>
            </a:r>
            <a:r>
              <a:rPr lang="ja-JP" altLang="en-US" sz="1600" dirty="0"/>
              <a:t>論文とハイブリッド</a:t>
            </a:r>
            <a:r>
              <a:rPr lang="en-US" altLang="ja-JP" sz="1600" dirty="0"/>
              <a:t>OA</a:t>
            </a:r>
            <a:r>
              <a:rPr lang="ja-JP" altLang="en-US" sz="1600" dirty="0"/>
              <a:t>論文の合計）は</a:t>
            </a:r>
            <a:r>
              <a:rPr lang="en-US" altLang="ja-JP" sz="1600" dirty="0"/>
              <a:t>2012</a:t>
            </a:r>
            <a:r>
              <a:rPr lang="ja-JP" altLang="en-US" sz="1600" dirty="0"/>
              <a:t>年から</a:t>
            </a:r>
            <a:r>
              <a:rPr lang="en-US" altLang="ja-JP" sz="1600" dirty="0"/>
              <a:t>2022</a:t>
            </a:r>
            <a:r>
              <a:rPr lang="ja-JP" altLang="en-US" sz="1600" dirty="0"/>
              <a:t>年にかけて</a:t>
            </a:r>
            <a:r>
              <a:rPr lang="en-US" altLang="ja-JP" sz="1600" dirty="0"/>
              <a:t>8</a:t>
            </a:r>
            <a:r>
              <a:rPr lang="ja-JP" altLang="en-US" sz="1600" dirty="0"/>
              <a:t>倍以上に増加している。</a:t>
            </a:r>
            <a:endParaRPr lang="en-US" altLang="ja-JP" sz="1600" dirty="0"/>
          </a:p>
          <a:p>
            <a:pPr marL="285750" indent="-285750">
              <a:buFont typeface="Arial" panose="020B0604020202020204" pitchFamily="34" charset="0"/>
              <a:buChar char="•"/>
            </a:pPr>
            <a:r>
              <a:rPr lang="ja-JP" altLang="en-US" sz="1600" dirty="0"/>
              <a:t>金額には、</a:t>
            </a:r>
            <a:r>
              <a:rPr lang="en-US" altLang="ja-JP" sz="1600" dirty="0"/>
              <a:t>APC</a:t>
            </a:r>
            <a:r>
              <a:rPr lang="ja-JP" altLang="en-US" sz="1600" dirty="0"/>
              <a:t>単価の変動や外国為替の変動（円高／円安）の影響がある。</a:t>
            </a:r>
            <a:endParaRPr lang="en-US" altLang="ja-JP" sz="1600" dirty="0"/>
          </a:p>
        </p:txBody>
      </p:sp>
      <p:graphicFrame>
        <p:nvGraphicFramePr>
          <p:cNvPr id="9" name="グラフ 8">
            <a:extLst>
              <a:ext uri="{FF2B5EF4-FFF2-40B4-BE49-F238E27FC236}">
                <a16:creationId xmlns:a16="http://schemas.microsoft.com/office/drawing/2014/main" id="{E0BD236A-61C7-4B8D-A140-97D6CE26A41C}"/>
              </a:ext>
            </a:extLst>
          </p:cNvPr>
          <p:cNvGraphicFramePr>
            <a:graphicFrameLocks/>
          </p:cNvGraphicFramePr>
          <p:nvPr/>
        </p:nvGraphicFramePr>
        <p:xfrm>
          <a:off x="1632547" y="1314099"/>
          <a:ext cx="9467968" cy="4267171"/>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5311A814-FAE5-432F-A90B-BC96FBC70283}"/>
              </a:ext>
            </a:extLst>
          </p:cNvPr>
          <p:cNvSpPr txBox="1"/>
          <p:nvPr/>
        </p:nvSpPr>
        <p:spPr>
          <a:xfrm>
            <a:off x="1038935" y="1308752"/>
            <a:ext cx="646331" cy="266868"/>
          </a:xfrm>
          <a:prstGeom prst="rect">
            <a:avLst/>
          </a:prstGeom>
          <a:noFill/>
        </p:spPr>
        <p:txBody>
          <a:bodyPr wrap="none" rtlCol="0">
            <a:spAutoFit/>
          </a:bodyPr>
          <a:lstStyle/>
          <a:p>
            <a:pPr algn="l">
              <a:lnSpc>
                <a:spcPct val="110000"/>
              </a:lnSpc>
            </a:pPr>
            <a:r>
              <a:rPr kumimoji="1" lang="ja-JP" altLang="en-US" sz="1200" dirty="0"/>
              <a:t>（千円）</a:t>
            </a:r>
          </a:p>
        </p:txBody>
      </p:sp>
      <p:sp>
        <p:nvSpPr>
          <p:cNvPr id="4" name="正方形/長方形 3">
            <a:extLst>
              <a:ext uri="{FF2B5EF4-FFF2-40B4-BE49-F238E27FC236}">
                <a16:creationId xmlns:a16="http://schemas.microsoft.com/office/drawing/2014/main" id="{E393DB8F-1438-5635-0682-49469B58729A}"/>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
        <p:nvSpPr>
          <p:cNvPr id="5" name="テキスト ボックス 4">
            <a:extLst>
              <a:ext uri="{FF2B5EF4-FFF2-40B4-BE49-F238E27FC236}">
                <a16:creationId xmlns:a16="http://schemas.microsoft.com/office/drawing/2014/main" id="{5B5D3304-BE98-4214-EC2B-95CA38478294}"/>
              </a:ext>
            </a:extLst>
          </p:cNvPr>
          <p:cNvSpPr txBox="1"/>
          <p:nvPr/>
        </p:nvSpPr>
        <p:spPr>
          <a:xfrm>
            <a:off x="3835019" y="6476034"/>
            <a:ext cx="4521961" cy="295915"/>
          </a:xfrm>
          <a:prstGeom prst="rect">
            <a:avLst/>
          </a:prstGeom>
          <a:noFill/>
        </p:spPr>
        <p:txBody>
          <a:bodyPr wrap="square" rtlCol="0">
            <a:spAutoFit/>
          </a:bodyPr>
          <a:lstStyle/>
          <a:p>
            <a:pPr algn="ctr">
              <a:lnSpc>
                <a:spcPct val="110000"/>
              </a:lnSpc>
            </a:pPr>
            <a:r>
              <a:rPr kumimoji="1" lang="ja-JP" altLang="en-US" sz="1400" dirty="0"/>
              <a:t>「論文公表実態調査報告（</a:t>
            </a:r>
            <a:r>
              <a:rPr kumimoji="1" lang="en-US" altLang="ja-JP" sz="1400" dirty="0"/>
              <a:t>2023</a:t>
            </a:r>
            <a:r>
              <a:rPr kumimoji="1" lang="ja-JP" altLang="en-US" sz="1400" dirty="0"/>
              <a:t>年度）」より抜粋</a:t>
            </a:r>
          </a:p>
        </p:txBody>
      </p:sp>
      <p:sp>
        <p:nvSpPr>
          <p:cNvPr id="6" name="テキスト プレースホルダー 5">
            <a:extLst>
              <a:ext uri="{FF2B5EF4-FFF2-40B4-BE49-F238E27FC236}">
                <a16:creationId xmlns:a16="http://schemas.microsoft.com/office/drawing/2014/main" id="{4F88E00D-AAC3-3439-E6E6-2D87E8DEB8F9}"/>
              </a:ext>
            </a:extLst>
          </p:cNvPr>
          <p:cNvSpPr txBox="1">
            <a:spLocks/>
          </p:cNvSpPr>
          <p:nvPr/>
        </p:nvSpPr>
        <p:spPr>
          <a:xfrm>
            <a:off x="838200" y="202223"/>
            <a:ext cx="5403850" cy="478814"/>
          </a:xfrm>
          <a:prstGeom prst="rect">
            <a:avLst/>
          </a:prstGeom>
        </p:spPr>
        <p:txBody>
          <a:bodyPr vert="horz" lIns="91440" tIns="90000" rIns="91440" bIns="90000" rtlCol="0">
            <a:normAutofit/>
          </a:bodyPr>
          <a:lstStyle>
            <a:lvl1pPr marL="0" indent="0" algn="l" defTabSz="914400" rtl="0" eaLnBrk="1" latinLnBrk="0" hangingPunct="1">
              <a:lnSpc>
                <a:spcPct val="11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2. </a:t>
            </a:r>
            <a:r>
              <a:rPr lang="ja-JP" altLang="en-US" dirty="0"/>
              <a:t>統計　日本の学術雑誌購読の現状</a:t>
            </a:r>
          </a:p>
        </p:txBody>
      </p:sp>
      <p:sp>
        <p:nvSpPr>
          <p:cNvPr id="12" name="テキスト ボックス 11">
            <a:extLst>
              <a:ext uri="{FF2B5EF4-FFF2-40B4-BE49-F238E27FC236}">
                <a16:creationId xmlns:a16="http://schemas.microsoft.com/office/drawing/2014/main" id="{AD6A9288-28A9-4A71-BCFE-2E0C2021AB4B}"/>
              </a:ext>
            </a:extLst>
          </p:cNvPr>
          <p:cNvSpPr txBox="1"/>
          <p:nvPr/>
        </p:nvSpPr>
        <p:spPr>
          <a:xfrm>
            <a:off x="9378101" y="5598066"/>
            <a:ext cx="2131727" cy="438518"/>
          </a:xfrm>
          <a:prstGeom prst="rect">
            <a:avLst/>
          </a:prstGeom>
          <a:noFill/>
          <a:ln w="3175">
            <a:noFill/>
          </a:ln>
        </p:spPr>
        <p:txBody>
          <a:bodyPr wrap="square" rtlCol="0">
            <a:spAutoFit/>
          </a:bodyPr>
          <a:lstStyle/>
          <a:p>
            <a:pPr>
              <a:lnSpc>
                <a:spcPct val="110000"/>
              </a:lnSpc>
            </a:pPr>
            <a:r>
              <a:rPr lang="ja-JP" altLang="en-US" sz="1100" dirty="0"/>
              <a:t>（</a:t>
            </a:r>
            <a:r>
              <a:rPr lang="en-US" altLang="ja-JP" sz="1100" dirty="0"/>
              <a:t>Web of Science</a:t>
            </a:r>
            <a:r>
              <a:rPr lang="ja-JP" altLang="en-US" sz="1100" dirty="0"/>
              <a:t>論文メタデータファイルを基に作成）</a:t>
            </a:r>
            <a:r>
              <a:rPr lang="en-US" altLang="ja-JP" sz="1100" dirty="0"/>
              <a:t> </a:t>
            </a:r>
            <a:endParaRPr kumimoji="1" lang="ja-JP" altLang="en-US" sz="1100" dirty="0"/>
          </a:p>
        </p:txBody>
      </p:sp>
    </p:spTree>
    <p:extLst>
      <p:ext uri="{BB962C8B-B14F-4D97-AF65-F5344CB8AC3E}">
        <p14:creationId xmlns:p14="http://schemas.microsoft.com/office/powerpoint/2010/main" val="1685859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D58748-0F23-4102-A496-764DC8D06510}"/>
              </a:ext>
            </a:extLst>
          </p:cNvPr>
          <p:cNvSpPr>
            <a:spLocks noGrp="1"/>
          </p:cNvSpPr>
          <p:nvPr>
            <p:ph type="ctrTitle"/>
          </p:nvPr>
        </p:nvSpPr>
        <p:spPr>
          <a:xfrm>
            <a:off x="1524000" y="943693"/>
            <a:ext cx="9144000" cy="1585668"/>
          </a:xfrm>
        </p:spPr>
        <p:txBody>
          <a:bodyPr>
            <a:normAutofit/>
          </a:bodyPr>
          <a:lstStyle/>
          <a:p>
            <a:r>
              <a:rPr lang="en-US" altLang="ja-JP" dirty="0">
                <a:latin typeface="+mj-ea"/>
              </a:rPr>
              <a:t>3.</a:t>
            </a:r>
            <a:r>
              <a:rPr lang="ja-JP" altLang="en-US" dirty="0">
                <a:latin typeface="+mj-ea"/>
              </a:rPr>
              <a:t> </a:t>
            </a:r>
            <a:r>
              <a:rPr lang="en-US" altLang="ja-JP" dirty="0">
                <a:latin typeface="+mj-ea"/>
              </a:rPr>
              <a:t>JUSTICE</a:t>
            </a:r>
            <a:r>
              <a:rPr lang="ja-JP" altLang="en-US" dirty="0">
                <a:latin typeface="+mj-ea"/>
              </a:rPr>
              <a:t>の活動</a:t>
            </a:r>
          </a:p>
        </p:txBody>
      </p:sp>
      <p:sp>
        <p:nvSpPr>
          <p:cNvPr id="6" name="字幕 5">
            <a:extLst>
              <a:ext uri="{FF2B5EF4-FFF2-40B4-BE49-F238E27FC236}">
                <a16:creationId xmlns:a16="http://schemas.microsoft.com/office/drawing/2014/main" id="{EF0CED9E-7E26-B6C6-22E5-4FA0940EA1FF}"/>
              </a:ext>
            </a:extLst>
          </p:cNvPr>
          <p:cNvSpPr>
            <a:spLocks noGrp="1"/>
          </p:cNvSpPr>
          <p:nvPr>
            <p:ph type="subTitle" idx="1"/>
          </p:nvPr>
        </p:nvSpPr>
        <p:spPr>
          <a:xfrm>
            <a:off x="1524000" y="2787162"/>
            <a:ext cx="9144000" cy="3569188"/>
          </a:xfrm>
        </p:spPr>
        <p:txBody>
          <a:bodyPr>
            <a:normAutofit fontScale="92500" lnSpcReduction="10000"/>
          </a:bodyPr>
          <a:lstStyle/>
          <a:p>
            <a:r>
              <a:rPr lang="en-US" altLang="ja-JP" dirty="0"/>
              <a:t>3-1. </a:t>
            </a:r>
            <a:r>
              <a:rPr lang="ja-JP" altLang="en-US" dirty="0"/>
              <a:t>大学図書館コンソーシアム連合（</a:t>
            </a:r>
            <a:r>
              <a:rPr lang="en-US" altLang="ja-JP" dirty="0"/>
              <a:t>JUSTICE</a:t>
            </a:r>
            <a:r>
              <a:rPr lang="ja-JP" altLang="en-US" dirty="0"/>
              <a:t>）</a:t>
            </a:r>
          </a:p>
          <a:p>
            <a:r>
              <a:rPr lang="en-US" altLang="ja-JP" dirty="0"/>
              <a:t>3-2. JUSTICE</a:t>
            </a:r>
            <a:r>
              <a:rPr lang="ja-JP" altLang="en-US" dirty="0"/>
              <a:t>の活動基盤</a:t>
            </a:r>
          </a:p>
          <a:p>
            <a:r>
              <a:rPr lang="en-US" altLang="ja-JP" dirty="0"/>
              <a:t>3-3. JUSTICE</a:t>
            </a:r>
            <a:r>
              <a:rPr lang="ja-JP" altLang="en-US" dirty="0"/>
              <a:t>の諸活動</a:t>
            </a:r>
          </a:p>
          <a:p>
            <a:r>
              <a:rPr lang="en-US" altLang="ja-JP" dirty="0"/>
              <a:t>3-4. JUSTICE</a:t>
            </a:r>
            <a:r>
              <a:rPr lang="ja-JP" altLang="en-US" dirty="0"/>
              <a:t>の交渉・契約の特徴</a:t>
            </a:r>
          </a:p>
          <a:p>
            <a:r>
              <a:rPr lang="en-US" altLang="ja-JP" dirty="0"/>
              <a:t>3-5. JUSTICE</a:t>
            </a:r>
            <a:r>
              <a:rPr lang="ja-JP" altLang="en-US" dirty="0"/>
              <a:t>の効果</a:t>
            </a:r>
          </a:p>
          <a:p>
            <a:r>
              <a:rPr lang="en-US" altLang="ja-JP" dirty="0"/>
              <a:t>3-6. OA2020</a:t>
            </a:r>
            <a:r>
              <a:rPr lang="ja-JP" altLang="en-US" dirty="0"/>
              <a:t>ロードマップの策定</a:t>
            </a:r>
          </a:p>
        </p:txBody>
      </p:sp>
      <p:sp>
        <p:nvSpPr>
          <p:cNvPr id="3" name="正方形/長方形 2">
            <a:extLst>
              <a:ext uri="{FF2B5EF4-FFF2-40B4-BE49-F238E27FC236}">
                <a16:creationId xmlns:a16="http://schemas.microsoft.com/office/drawing/2014/main" id="{674744E0-FBB7-F5D6-0748-AD4C32BC4C5B}"/>
              </a:ext>
            </a:extLst>
          </p:cNvPr>
          <p:cNvSpPr/>
          <p:nvPr/>
        </p:nvSpPr>
        <p:spPr>
          <a:xfrm>
            <a:off x="8657111" y="458226"/>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一部一般公開可</a:t>
            </a:r>
          </a:p>
        </p:txBody>
      </p:sp>
    </p:spTree>
    <p:extLst>
      <p:ext uri="{BB962C8B-B14F-4D97-AF65-F5344CB8AC3E}">
        <p14:creationId xmlns:p14="http://schemas.microsoft.com/office/powerpoint/2010/main" val="1318917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3-1. </a:t>
            </a:r>
            <a:r>
              <a:rPr lang="ja-JP" altLang="en-US" dirty="0"/>
              <a:t>大学図書館コンソーシアム連合（</a:t>
            </a:r>
            <a:r>
              <a:rPr lang="en-US" altLang="ja-JP" dirty="0"/>
              <a:t>JUSTICE</a:t>
            </a:r>
            <a:r>
              <a:rPr lang="ja-JP" altLang="en-US" dirty="0"/>
              <a:t>）</a:t>
            </a:r>
            <a:endParaRPr kumimoji="1" lang="ja-JP" altLang="en-US" dirty="0"/>
          </a:p>
        </p:txBody>
      </p:sp>
      <p:sp>
        <p:nvSpPr>
          <p:cNvPr id="3" name="コンテンツ プレースホルダー 2"/>
          <p:cNvSpPr>
            <a:spLocks noGrp="1"/>
          </p:cNvSpPr>
          <p:nvPr>
            <p:ph idx="1"/>
          </p:nvPr>
        </p:nvSpPr>
        <p:spPr>
          <a:xfrm>
            <a:off x="838200" y="1389185"/>
            <a:ext cx="10515600" cy="691863"/>
          </a:xfrm>
        </p:spPr>
        <p:txBody>
          <a:bodyPr>
            <a:normAutofit fontScale="92500"/>
          </a:bodyPr>
          <a:lstStyle/>
          <a:p>
            <a:pPr marL="0" indent="0">
              <a:buNone/>
            </a:pPr>
            <a:r>
              <a:rPr lang="en-US" altLang="ja-JP" b="1" u="sng" dirty="0">
                <a:solidFill>
                  <a:schemeClr val="accent2"/>
                </a:solidFill>
              </a:rPr>
              <a:t>J</a:t>
            </a:r>
            <a:r>
              <a:rPr lang="en-US" altLang="ja-JP" dirty="0"/>
              <a:t>apan Alliance of </a:t>
            </a:r>
            <a:r>
              <a:rPr lang="en-US" altLang="ja-JP" b="1" u="sng" dirty="0">
                <a:solidFill>
                  <a:schemeClr val="accent2"/>
                </a:solidFill>
              </a:rPr>
              <a:t>U</a:t>
            </a:r>
            <a:r>
              <a:rPr lang="en-US" altLang="ja-JP" dirty="0"/>
              <a:t>niver</a:t>
            </a:r>
            <a:r>
              <a:rPr lang="en-US" altLang="ja-JP" b="1" u="sng" dirty="0">
                <a:solidFill>
                  <a:schemeClr val="accent2"/>
                </a:solidFill>
              </a:rPr>
              <a:t>s</a:t>
            </a:r>
            <a:r>
              <a:rPr lang="en-US" altLang="ja-JP" dirty="0"/>
              <a:t>i</a:t>
            </a:r>
            <a:r>
              <a:rPr lang="en-US" altLang="ja-JP" b="1" u="sng" dirty="0">
                <a:solidFill>
                  <a:schemeClr val="accent2"/>
                </a:solidFill>
              </a:rPr>
              <a:t>t</a:t>
            </a:r>
            <a:r>
              <a:rPr lang="en-US" altLang="ja-JP" dirty="0"/>
              <a:t>y L</a:t>
            </a:r>
            <a:r>
              <a:rPr lang="en-US" altLang="ja-JP" b="1" u="sng" dirty="0">
                <a:solidFill>
                  <a:schemeClr val="accent2"/>
                </a:solidFill>
              </a:rPr>
              <a:t>i</a:t>
            </a:r>
            <a:r>
              <a:rPr lang="en-US" altLang="ja-JP" dirty="0"/>
              <a:t>brary </a:t>
            </a:r>
            <a:r>
              <a:rPr lang="en-US" altLang="ja-JP" b="1" u="sng" dirty="0">
                <a:solidFill>
                  <a:schemeClr val="accent2"/>
                </a:solidFill>
              </a:rPr>
              <a:t>C</a:t>
            </a:r>
            <a:r>
              <a:rPr lang="en-US" altLang="ja-JP" dirty="0"/>
              <a:t>onsortia for </a:t>
            </a:r>
            <a:r>
              <a:rPr lang="en-US" altLang="ja-JP" b="1" u="sng" dirty="0">
                <a:solidFill>
                  <a:schemeClr val="accent2"/>
                </a:solidFill>
              </a:rPr>
              <a:t>E</a:t>
            </a:r>
            <a:r>
              <a:rPr lang="en-US" altLang="ja-JP" dirty="0"/>
              <a:t>-Resources</a:t>
            </a:r>
          </a:p>
        </p:txBody>
      </p:sp>
      <p:sp>
        <p:nvSpPr>
          <p:cNvPr id="5" name="テキスト プレースホルダー 4"/>
          <p:cNvSpPr>
            <a:spLocks noGrp="1"/>
          </p:cNvSpPr>
          <p:nvPr>
            <p:ph type="body" sz="quarter" idx="13"/>
          </p:nvPr>
        </p:nvSpPr>
        <p:spPr/>
        <p:txBody>
          <a:bodyPr>
            <a:normAutofit/>
          </a:bodyPr>
          <a:lstStyle/>
          <a:p>
            <a:r>
              <a:rPr lang="en-US" altLang="ja-JP" dirty="0"/>
              <a:t>3. JUSTICE</a:t>
            </a:r>
            <a:r>
              <a:rPr lang="ja-JP" altLang="en-US" dirty="0"/>
              <a:t>の活動・効果</a:t>
            </a:r>
          </a:p>
          <a:p>
            <a:endParaRPr kumimoji="1" lang="ja-JP" altLang="en-US" dirty="0"/>
          </a:p>
        </p:txBody>
      </p:sp>
      <p:sp>
        <p:nvSpPr>
          <p:cNvPr id="7" name="コンテンツ プレースホルダー 2"/>
          <p:cNvSpPr txBox="1">
            <a:spLocks/>
          </p:cNvSpPr>
          <p:nvPr/>
        </p:nvSpPr>
        <p:spPr>
          <a:xfrm>
            <a:off x="838200" y="2811021"/>
            <a:ext cx="10515600" cy="913254"/>
          </a:xfrm>
          <a:prstGeom prst="rect">
            <a:avLst/>
          </a:prstGeom>
          <a:ln>
            <a:solidFill>
              <a:schemeClr val="accent1"/>
            </a:solidFill>
          </a:ln>
        </p:spPr>
        <p:txBody>
          <a:bodyPr vert="horz" lIns="91440" tIns="90000" rIns="91440" bIns="9000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電子ジャーナル等の電子リソースに係る契約、管理、提供、保存、人材育成等を通じて、学術情報基盤の整備に貢献。</a:t>
            </a:r>
            <a:endParaRPr lang="en-US" altLang="ja-JP" dirty="0"/>
          </a:p>
        </p:txBody>
      </p:sp>
      <p:sp>
        <p:nvSpPr>
          <p:cNvPr id="8" name="コンテンツ プレースホルダー 2"/>
          <p:cNvSpPr txBox="1">
            <a:spLocks/>
          </p:cNvSpPr>
          <p:nvPr/>
        </p:nvSpPr>
        <p:spPr>
          <a:xfrm>
            <a:off x="838200" y="4811634"/>
            <a:ext cx="10515600" cy="1053138"/>
          </a:xfrm>
          <a:prstGeom prst="rect">
            <a:avLst/>
          </a:prstGeom>
          <a:ln>
            <a:solidFill>
              <a:schemeClr val="accent1"/>
            </a:solidFill>
          </a:ln>
        </p:spPr>
        <p:txBody>
          <a:bodyPr vert="horz" lIns="91440" tIns="90000" rIns="91440" bIns="9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latin typeface="+mj-ea"/>
              </a:rPr>
              <a:t>国立・公立・私立大学、大学共同利用機関</a:t>
            </a:r>
            <a:r>
              <a:rPr lang="ja-JP" altLang="en-US" dirty="0">
                <a:solidFill>
                  <a:srgbClr val="000000"/>
                </a:solidFill>
                <a:latin typeface="+mj-ea"/>
                <a:cs typeface="メイリオ" panose="020B0604030504040204" pitchFamily="50" charset="-128"/>
              </a:rPr>
              <a:t>、</a:t>
            </a:r>
            <a:r>
              <a:rPr lang="ja-JP" altLang="en-US" dirty="0">
                <a:latin typeface="+mj-ea"/>
              </a:rPr>
              <a:t>省庁大学校の図書館で構成され</a:t>
            </a:r>
            <a:r>
              <a:rPr lang="ja-JP" altLang="en-US" dirty="0">
                <a:solidFill>
                  <a:srgbClr val="000000"/>
                </a:solidFill>
                <a:latin typeface="+mj-ea"/>
                <a:cs typeface="メイリオ" panose="020B0604030504040204" pitchFamily="50" charset="-128"/>
              </a:rPr>
              <a:t>、</a:t>
            </a:r>
            <a:r>
              <a:rPr lang="ja-JP" altLang="en-US" dirty="0">
                <a:latin typeface="+mj-ea"/>
              </a:rPr>
              <a:t>会員館の自主的な参加・運営によって成り立つコンソーシアム。</a:t>
            </a:r>
          </a:p>
          <a:p>
            <a:pPr marL="0" indent="0">
              <a:buFont typeface="Arial" panose="020B0604020202020204" pitchFamily="34" charset="0"/>
              <a:buNone/>
            </a:pPr>
            <a:endParaRPr lang="ja-JP" altLang="en-US" dirty="0"/>
          </a:p>
        </p:txBody>
      </p:sp>
      <p:sp>
        <p:nvSpPr>
          <p:cNvPr id="9" name="正方形/長方形 8">
            <a:extLst>
              <a:ext uri="{FF2B5EF4-FFF2-40B4-BE49-F238E27FC236}">
                <a16:creationId xmlns:a16="http://schemas.microsoft.com/office/drawing/2014/main" id="{C20CFAB7-2E20-46B5-AECB-D3E5803911A1}"/>
              </a:ext>
            </a:extLst>
          </p:cNvPr>
          <p:cNvSpPr/>
          <p:nvPr/>
        </p:nvSpPr>
        <p:spPr>
          <a:xfrm>
            <a:off x="838200" y="2238591"/>
            <a:ext cx="1461140" cy="5800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lang="ja-JP" altLang="en-US" sz="2400" b="1" dirty="0"/>
              <a:t>目的</a:t>
            </a:r>
            <a:endParaRPr kumimoji="1" lang="ja-JP" altLang="en-US" sz="2400" b="1" dirty="0"/>
          </a:p>
        </p:txBody>
      </p:sp>
      <p:sp>
        <p:nvSpPr>
          <p:cNvPr id="10" name="正方形/長方形 9">
            <a:extLst>
              <a:ext uri="{FF2B5EF4-FFF2-40B4-BE49-F238E27FC236}">
                <a16:creationId xmlns:a16="http://schemas.microsoft.com/office/drawing/2014/main" id="{C20CFAB7-2E20-46B5-AECB-D3E5803911A1}"/>
              </a:ext>
            </a:extLst>
          </p:cNvPr>
          <p:cNvSpPr/>
          <p:nvPr/>
        </p:nvSpPr>
        <p:spPr>
          <a:xfrm>
            <a:off x="838200" y="4231616"/>
            <a:ext cx="1461140" cy="5800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lang="ja-JP" altLang="en-US" sz="2400" b="1" dirty="0"/>
              <a:t>会員</a:t>
            </a:r>
            <a:endParaRPr kumimoji="1" lang="ja-JP" altLang="en-US" sz="2400" b="1" dirty="0"/>
          </a:p>
        </p:txBody>
      </p:sp>
      <p:sp>
        <p:nvSpPr>
          <p:cNvPr id="4" name="正方形/長方形 3">
            <a:extLst>
              <a:ext uri="{FF2B5EF4-FFF2-40B4-BE49-F238E27FC236}">
                <a16:creationId xmlns:a16="http://schemas.microsoft.com/office/drawing/2014/main" id="{CAFEF945-6966-D3CA-0D9D-19455AF0CA7A}"/>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159470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B1DAA24-0BB8-D22E-1145-B2C20722E355}"/>
              </a:ext>
            </a:extLst>
          </p:cNvPr>
          <p:cNvSpPr>
            <a:spLocks noGrp="1"/>
          </p:cNvSpPr>
          <p:nvPr>
            <p:ph type="ctrTitle"/>
          </p:nvPr>
        </p:nvSpPr>
        <p:spPr/>
        <p:txBody>
          <a:bodyPr/>
          <a:lstStyle/>
          <a:p>
            <a:r>
              <a:rPr lang="ja-JP" altLang="en-US" dirty="0"/>
              <a:t>目次　</a:t>
            </a:r>
            <a:r>
              <a:rPr lang="en-US" altLang="ja-JP" dirty="0"/>
              <a:t>Contents</a:t>
            </a:r>
            <a:endParaRPr lang="ja-JP" altLang="en-US" dirty="0"/>
          </a:p>
        </p:txBody>
      </p:sp>
      <p:sp>
        <p:nvSpPr>
          <p:cNvPr id="6" name="字幕 5">
            <a:extLst>
              <a:ext uri="{FF2B5EF4-FFF2-40B4-BE49-F238E27FC236}">
                <a16:creationId xmlns:a16="http://schemas.microsoft.com/office/drawing/2014/main" id="{3ADF7ABF-736B-8228-6E9E-9262FEF9F593}"/>
              </a:ext>
            </a:extLst>
          </p:cNvPr>
          <p:cNvSpPr>
            <a:spLocks noGrp="1"/>
          </p:cNvSpPr>
          <p:nvPr>
            <p:ph type="subTitle" idx="1"/>
          </p:nvPr>
        </p:nvSpPr>
        <p:spPr>
          <a:xfrm>
            <a:off x="1524000" y="2787162"/>
            <a:ext cx="9144000" cy="3569188"/>
          </a:xfrm>
        </p:spPr>
        <p:txBody>
          <a:bodyPr>
            <a:normAutofit fontScale="77500" lnSpcReduction="20000"/>
          </a:bodyPr>
          <a:lstStyle/>
          <a:p>
            <a:pPr marL="457200" indent="-457200" algn="l">
              <a:buFont typeface="+mj-lt"/>
              <a:buAutoNum type="arabicPeriod"/>
            </a:pPr>
            <a:r>
              <a:rPr lang="ja-JP" altLang="en-US" dirty="0"/>
              <a:t>学術雑誌の特殊性</a:t>
            </a:r>
          </a:p>
          <a:p>
            <a:pPr marL="457200" indent="-457200" algn="l">
              <a:buFont typeface="+mj-lt"/>
              <a:buAutoNum type="arabicPeriod"/>
            </a:pPr>
            <a:r>
              <a:rPr lang="ja-JP" altLang="en-US" dirty="0"/>
              <a:t>統計　日本の学術雑誌購読の現状</a:t>
            </a:r>
          </a:p>
          <a:p>
            <a:pPr marL="457200" indent="-457200" algn="l">
              <a:buFont typeface="+mj-lt"/>
              <a:buAutoNum type="arabicPeriod"/>
            </a:pPr>
            <a:r>
              <a:rPr lang="en-US" altLang="ja-JP" dirty="0"/>
              <a:t>JUSTICE</a:t>
            </a:r>
            <a:r>
              <a:rPr lang="ja-JP" altLang="en-US" dirty="0"/>
              <a:t>の活動</a:t>
            </a:r>
          </a:p>
          <a:p>
            <a:pPr marL="457200" indent="-457200" algn="l">
              <a:buFont typeface="+mj-lt"/>
              <a:buAutoNum type="arabicPeriod"/>
            </a:pPr>
            <a:r>
              <a:rPr lang="ja-JP" altLang="en-US" dirty="0"/>
              <a:t>電子資料の高騰に関する各大学の取り組み事例</a:t>
            </a:r>
          </a:p>
          <a:p>
            <a:pPr marL="457200" indent="-457200" algn="l">
              <a:buFont typeface="+mj-lt"/>
              <a:buAutoNum type="arabicPeriod"/>
            </a:pPr>
            <a:r>
              <a:rPr lang="ja-JP" altLang="en-US" dirty="0"/>
              <a:t>政府機関、学術団体等の電子資料に関する提言・見解</a:t>
            </a:r>
          </a:p>
          <a:p>
            <a:pPr marL="457200" indent="-457200" algn="l">
              <a:buFont typeface="+mj-lt"/>
              <a:buAutoNum type="arabicPeriod"/>
            </a:pPr>
            <a:r>
              <a:rPr lang="ja-JP" altLang="en-US" dirty="0"/>
              <a:t>海外の情勢</a:t>
            </a:r>
          </a:p>
          <a:p>
            <a:pPr marL="457200" indent="-457200" algn="l">
              <a:buFont typeface="+mj-lt"/>
              <a:buAutoNum type="arabicPeriod"/>
            </a:pPr>
            <a:r>
              <a:rPr lang="ja-JP" altLang="en-US" dirty="0"/>
              <a:t>その他</a:t>
            </a:r>
          </a:p>
        </p:txBody>
      </p:sp>
      <p:sp>
        <p:nvSpPr>
          <p:cNvPr id="2" name="正方形/長方形 1">
            <a:extLst>
              <a:ext uri="{FF2B5EF4-FFF2-40B4-BE49-F238E27FC236}">
                <a16:creationId xmlns:a16="http://schemas.microsoft.com/office/drawing/2014/main" id="{C86A6769-142A-83F4-5C22-EBDA6BF94076}"/>
              </a:ext>
            </a:extLst>
          </p:cNvPr>
          <p:cNvSpPr/>
          <p:nvPr/>
        </p:nvSpPr>
        <p:spPr>
          <a:xfrm>
            <a:off x="8657111" y="458226"/>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一部一般公開可</a:t>
            </a:r>
          </a:p>
        </p:txBody>
      </p:sp>
    </p:spTree>
    <p:extLst>
      <p:ext uri="{BB962C8B-B14F-4D97-AF65-F5344CB8AC3E}">
        <p14:creationId xmlns:p14="http://schemas.microsoft.com/office/powerpoint/2010/main" val="367432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3-1. </a:t>
            </a:r>
            <a:r>
              <a:rPr lang="ja-JP" altLang="en-US" dirty="0"/>
              <a:t>大学図書館コンソーシアム連合（</a:t>
            </a:r>
            <a:r>
              <a:rPr lang="en-US" altLang="ja-JP" dirty="0"/>
              <a:t>JUSTICE</a:t>
            </a:r>
            <a:r>
              <a:rPr lang="ja-JP" altLang="en-US" dirty="0"/>
              <a:t>）</a:t>
            </a:r>
            <a:endParaRPr kumimoji="1" lang="ja-JP" altLang="en-US" dirty="0"/>
          </a:p>
        </p:txBody>
      </p:sp>
      <p:sp>
        <p:nvSpPr>
          <p:cNvPr id="5" name="テキスト プレースホルダー 4"/>
          <p:cNvSpPr>
            <a:spLocks noGrp="1"/>
          </p:cNvSpPr>
          <p:nvPr>
            <p:ph type="body" sz="quarter" idx="13"/>
          </p:nvPr>
        </p:nvSpPr>
        <p:spPr/>
        <p:txBody>
          <a:bodyPr>
            <a:normAutofit/>
          </a:bodyPr>
          <a:lstStyle/>
          <a:p>
            <a:r>
              <a:rPr lang="en-US" altLang="ja-JP" dirty="0"/>
              <a:t>3. JUSTICE</a:t>
            </a:r>
            <a:r>
              <a:rPr lang="ja-JP" altLang="en-US" dirty="0"/>
              <a:t>の活動・効果</a:t>
            </a:r>
          </a:p>
        </p:txBody>
      </p:sp>
      <p:sp>
        <p:nvSpPr>
          <p:cNvPr id="11" name="正方形/長方形 10">
            <a:extLst>
              <a:ext uri="{FF2B5EF4-FFF2-40B4-BE49-F238E27FC236}">
                <a16:creationId xmlns:a16="http://schemas.microsoft.com/office/drawing/2014/main" id="{C20CFAB7-2E20-46B5-AECB-D3E5803911A1}"/>
              </a:ext>
            </a:extLst>
          </p:cNvPr>
          <p:cNvSpPr/>
          <p:nvPr/>
        </p:nvSpPr>
        <p:spPr>
          <a:xfrm>
            <a:off x="1577331" y="1329406"/>
            <a:ext cx="8510954"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en-US" altLang="ja-JP" sz="2400" b="1" dirty="0"/>
              <a:t>JUSTICE</a:t>
            </a:r>
            <a:r>
              <a:rPr kumimoji="1" lang="ja-JP" altLang="en-US" sz="2400" b="1" dirty="0"/>
              <a:t>の枠組み</a:t>
            </a:r>
          </a:p>
        </p:txBody>
      </p:sp>
      <p:grpSp>
        <p:nvGrpSpPr>
          <p:cNvPr id="12" name="グループ化 11"/>
          <p:cNvGrpSpPr/>
          <p:nvPr/>
        </p:nvGrpSpPr>
        <p:grpSpPr>
          <a:xfrm>
            <a:off x="5718609" y="3437358"/>
            <a:ext cx="6089844" cy="3266567"/>
            <a:chOff x="558179" y="4895296"/>
            <a:chExt cx="6333799" cy="3669461"/>
          </a:xfrm>
        </p:grpSpPr>
        <p:sp>
          <p:nvSpPr>
            <p:cNvPr id="13" name="角丸四角形 12"/>
            <p:cNvSpPr/>
            <p:nvPr/>
          </p:nvSpPr>
          <p:spPr>
            <a:xfrm>
              <a:off x="632377" y="5181769"/>
              <a:ext cx="3271157" cy="2207334"/>
            </a:xfrm>
            <a:prstGeom prst="roundRect">
              <a:avLst/>
            </a:prstGeom>
            <a:solidFill>
              <a:schemeClr val="accent5">
                <a:lumMod val="20000"/>
                <a:lumOff val="80000"/>
              </a:schemeClr>
            </a:solidFill>
            <a:ln w="19050">
              <a:solidFill>
                <a:schemeClr val="accent5">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sz="2800" dirty="0">
                <a:solidFill>
                  <a:srgbClr val="000000"/>
                </a:solidFill>
                <a:ea typeface="メイリオ" panose="020B0604030504040204" pitchFamily="50" charset="-128"/>
                <a:cs typeface="メイリオ" panose="020B0604030504040204" pitchFamily="50" charset="-128"/>
              </a:endParaRPr>
            </a:p>
          </p:txBody>
        </p:sp>
        <p:sp>
          <p:nvSpPr>
            <p:cNvPr id="14" name="角丸四角形 13"/>
            <p:cNvSpPr/>
            <p:nvPr/>
          </p:nvSpPr>
          <p:spPr>
            <a:xfrm>
              <a:off x="558179" y="4941755"/>
              <a:ext cx="6333799" cy="3623002"/>
            </a:xfrm>
            <a:prstGeom prst="roundRect">
              <a:avLst>
                <a:gd name="adj" fmla="val 8762"/>
              </a:avLst>
            </a:prstGeom>
            <a:solidFill>
              <a:schemeClr val="bg1"/>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ja-JP" altLang="en-US" sz="2800" b="1" dirty="0">
                <a:solidFill>
                  <a:schemeClr val="tx1"/>
                </a:solidFill>
                <a:ea typeface="メイリオ" panose="020B0604030504040204" pitchFamily="50" charset="-128"/>
                <a:cs typeface="メイリオ" panose="020B0604030504040204" pitchFamily="50" charset="-128"/>
              </a:endParaRPr>
            </a:p>
          </p:txBody>
        </p:sp>
        <p:sp>
          <p:nvSpPr>
            <p:cNvPr id="15" name="正方形/長方形 14"/>
            <p:cNvSpPr/>
            <p:nvPr/>
          </p:nvSpPr>
          <p:spPr>
            <a:xfrm>
              <a:off x="2872769" y="4895296"/>
              <a:ext cx="2839304" cy="531557"/>
            </a:xfrm>
            <a:prstGeom prst="rect">
              <a:avLst/>
            </a:prstGeom>
          </p:spPr>
          <p:txBody>
            <a:bodyPr wrap="square">
              <a:spAutoFit/>
            </a:bodyPr>
            <a:lstStyle/>
            <a:p>
              <a:r>
                <a:rPr lang="en-US" altLang="ja-JP" sz="2800" b="1" dirty="0">
                  <a:ea typeface="メイリオ" panose="020B0604030504040204" pitchFamily="50" charset="-128"/>
                  <a:cs typeface="メイリオ" panose="020B0604030504040204" pitchFamily="50" charset="-128"/>
                </a:rPr>
                <a:t>JUSTICE</a:t>
              </a:r>
              <a:endParaRPr lang="ja-JP" altLang="en-US" sz="2800" dirty="0"/>
            </a:p>
          </p:txBody>
        </p:sp>
        <p:sp>
          <p:nvSpPr>
            <p:cNvPr id="16" name="角丸四角形 15"/>
            <p:cNvSpPr/>
            <p:nvPr/>
          </p:nvSpPr>
          <p:spPr>
            <a:xfrm>
              <a:off x="919857" y="7931514"/>
              <a:ext cx="2738547" cy="420416"/>
            </a:xfrm>
            <a:prstGeom prst="roundRect">
              <a:avLst/>
            </a:prstGeom>
            <a:solidFill>
              <a:schemeClr val="accent6">
                <a:lumMod val="20000"/>
                <a:lumOff val="80000"/>
              </a:schemeClr>
            </a:solidFill>
            <a:ln w="19050">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600" dirty="0">
                  <a:solidFill>
                    <a:srgbClr val="000000"/>
                  </a:solidFill>
                  <a:latin typeface="+mj-ea"/>
                  <a:ea typeface="+mj-ea"/>
                  <a:cs typeface="メイリオ" panose="020B0604030504040204" pitchFamily="50" charset="-128"/>
                </a:rPr>
                <a:t>事務局</a:t>
              </a:r>
              <a:r>
                <a:rPr kumimoji="1" lang="ja-JP" altLang="en-US" sz="1400" dirty="0">
                  <a:solidFill>
                    <a:srgbClr val="000000"/>
                  </a:solidFill>
                  <a:latin typeface="+mj-ea"/>
                  <a:ea typeface="+mj-ea"/>
                  <a:cs typeface="メイリオ" panose="020B0604030504040204" pitchFamily="50" charset="-128"/>
                </a:rPr>
                <a:t>（専任職員</a:t>
              </a:r>
              <a:r>
                <a:rPr kumimoji="1" lang="en-US" altLang="ja-JP" sz="1400" dirty="0">
                  <a:solidFill>
                    <a:srgbClr val="000000"/>
                  </a:solidFill>
                  <a:latin typeface="+mj-ea"/>
                  <a:ea typeface="+mj-ea"/>
                  <a:cs typeface="メイリオ" panose="020B0604030504040204" pitchFamily="50" charset="-128"/>
                </a:rPr>
                <a:t>3</a:t>
              </a:r>
              <a:r>
                <a:rPr kumimoji="1" lang="ja-JP" altLang="en-US" sz="1400" dirty="0">
                  <a:solidFill>
                    <a:srgbClr val="000000"/>
                  </a:solidFill>
                  <a:latin typeface="+mj-ea"/>
                  <a:ea typeface="+mj-ea"/>
                  <a:cs typeface="メイリオ" panose="020B0604030504040204" pitchFamily="50" charset="-128"/>
                </a:rPr>
                <a:t>名）</a:t>
              </a:r>
              <a:endParaRPr lang="ja-JP" altLang="en-US" sz="1400" dirty="0">
                <a:solidFill>
                  <a:srgbClr val="000000"/>
                </a:solidFill>
                <a:latin typeface="+mj-ea"/>
                <a:ea typeface="+mj-ea"/>
                <a:cs typeface="メイリオ" panose="020B0604030504040204" pitchFamily="50" charset="-128"/>
              </a:endParaRPr>
            </a:p>
          </p:txBody>
        </p:sp>
        <p:sp>
          <p:nvSpPr>
            <p:cNvPr id="17" name="角丸四角形 16"/>
            <p:cNvSpPr/>
            <p:nvPr/>
          </p:nvSpPr>
          <p:spPr>
            <a:xfrm>
              <a:off x="4402743" y="5587896"/>
              <a:ext cx="2235938" cy="2764034"/>
            </a:xfrm>
            <a:prstGeom prst="roundRect">
              <a:avLst/>
            </a:prstGeom>
            <a:solidFill>
              <a:schemeClr val="accent3">
                <a:lumMod val="20000"/>
                <a:lumOff val="80000"/>
              </a:schemeClr>
            </a:solidFill>
            <a:ln>
              <a:solidFill>
                <a:schemeClr val="accent3"/>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dirty="0">
                <a:ea typeface="メイリオ" panose="020B0604030504040204" pitchFamily="50" charset="-128"/>
                <a:cs typeface="メイリオ" panose="020B0604030504040204" pitchFamily="50" charset="-128"/>
              </a:endParaRPr>
            </a:p>
          </p:txBody>
        </p:sp>
        <p:sp>
          <p:nvSpPr>
            <p:cNvPr id="18" name="正方形/長方形 17"/>
            <p:cNvSpPr/>
            <p:nvPr/>
          </p:nvSpPr>
          <p:spPr>
            <a:xfrm>
              <a:off x="4810898" y="5605377"/>
              <a:ext cx="1490852" cy="656630"/>
            </a:xfrm>
            <a:prstGeom prst="rect">
              <a:avLst/>
            </a:prstGeom>
          </p:spPr>
          <p:txBody>
            <a:bodyPr wrap="none">
              <a:spAutoFit/>
            </a:bodyPr>
            <a:lstStyle/>
            <a:p>
              <a:pPr algn="ctr"/>
              <a:r>
                <a:rPr lang="ja-JP" altLang="en-US" b="1" dirty="0">
                  <a:latin typeface="+mj-ea"/>
                  <a:ea typeface="+mj-ea"/>
                  <a:cs typeface="メイリオ" panose="020B0604030504040204" pitchFamily="50" charset="-128"/>
                </a:rPr>
                <a:t>大学図書館</a:t>
              </a:r>
              <a:endParaRPr lang="en-US" altLang="ja-JP" b="1" dirty="0">
                <a:latin typeface="+mj-ea"/>
                <a:ea typeface="+mj-ea"/>
                <a:cs typeface="メイリオ" panose="020B0604030504040204" pitchFamily="50" charset="-128"/>
              </a:endParaRPr>
            </a:p>
            <a:p>
              <a:pPr algn="ctr"/>
              <a:r>
                <a:rPr lang="ja-JP" altLang="en-US" b="1" dirty="0">
                  <a:latin typeface="+mj-ea"/>
                  <a:ea typeface="+mj-ea"/>
                </a:rPr>
                <a:t>（約</a:t>
              </a:r>
              <a:r>
                <a:rPr lang="en-US" altLang="ja-JP" b="1" dirty="0">
                  <a:latin typeface="+mj-ea"/>
                  <a:ea typeface="+mj-ea"/>
                </a:rPr>
                <a:t>550</a:t>
              </a:r>
              <a:r>
                <a:rPr lang="ja-JP" altLang="en-US" b="1" dirty="0">
                  <a:latin typeface="+mj-ea"/>
                  <a:ea typeface="+mj-ea"/>
                </a:rPr>
                <a:t>館）</a:t>
              </a:r>
              <a:endParaRPr lang="ja-JP" altLang="en-US" dirty="0">
                <a:latin typeface="+mj-ea"/>
                <a:ea typeface="+mj-ea"/>
              </a:endParaRPr>
            </a:p>
          </p:txBody>
        </p:sp>
        <p:sp>
          <p:nvSpPr>
            <p:cNvPr id="19" name="左矢印 18"/>
            <p:cNvSpPr/>
            <p:nvPr/>
          </p:nvSpPr>
          <p:spPr>
            <a:xfrm>
              <a:off x="3696689" y="5896631"/>
              <a:ext cx="706054" cy="1336297"/>
            </a:xfrm>
            <a:prstGeom prst="leftArrow">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委員</a:t>
              </a:r>
            </a:p>
          </p:txBody>
        </p:sp>
        <p:sp>
          <p:nvSpPr>
            <p:cNvPr id="20" name="正方形/長方形 19"/>
            <p:cNvSpPr/>
            <p:nvPr/>
          </p:nvSpPr>
          <p:spPr>
            <a:xfrm>
              <a:off x="1285499" y="5315034"/>
              <a:ext cx="1796116" cy="375217"/>
            </a:xfrm>
            <a:prstGeom prst="rect">
              <a:avLst/>
            </a:prstGeom>
          </p:spPr>
          <p:txBody>
            <a:bodyPr wrap="none">
              <a:spAutoFit/>
            </a:bodyPr>
            <a:lstStyle/>
            <a:p>
              <a:pPr algn="ctr"/>
              <a:r>
                <a:rPr lang="ja-JP" altLang="en-US" b="1" dirty="0">
                  <a:latin typeface="+mj-ea"/>
                  <a:ea typeface="+mj-ea"/>
                  <a:cs typeface="メイリオ" panose="020B0604030504040204" pitchFamily="50" charset="-128"/>
                </a:rPr>
                <a:t>委員</a:t>
              </a:r>
              <a:r>
                <a:rPr lang="ja-JP" altLang="en-US" b="1" dirty="0">
                  <a:latin typeface="+mj-ea"/>
                  <a:ea typeface="+mj-ea"/>
                </a:rPr>
                <a:t>（約</a:t>
              </a:r>
              <a:r>
                <a:rPr lang="en-US" altLang="ja-JP" b="1" dirty="0">
                  <a:latin typeface="+mj-ea"/>
                  <a:ea typeface="+mj-ea"/>
                </a:rPr>
                <a:t>50</a:t>
              </a:r>
              <a:r>
                <a:rPr lang="ja-JP" altLang="en-US" b="1" dirty="0">
                  <a:latin typeface="+mj-ea"/>
                  <a:ea typeface="+mj-ea"/>
                </a:rPr>
                <a:t>名）</a:t>
              </a:r>
              <a:endParaRPr lang="ja-JP" altLang="en-US" dirty="0">
                <a:latin typeface="+mj-ea"/>
                <a:ea typeface="+mj-ea"/>
              </a:endParaRPr>
            </a:p>
          </p:txBody>
        </p:sp>
        <p:sp>
          <p:nvSpPr>
            <p:cNvPr id="21" name="左矢印 20"/>
            <p:cNvSpPr/>
            <p:nvPr/>
          </p:nvSpPr>
          <p:spPr>
            <a:xfrm>
              <a:off x="3711824" y="7935105"/>
              <a:ext cx="690919" cy="395541"/>
            </a:xfrm>
            <a:prstGeom prst="leftArrow">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出向</a:t>
              </a:r>
            </a:p>
          </p:txBody>
        </p:sp>
      </p:grpSp>
      <p:grpSp>
        <p:nvGrpSpPr>
          <p:cNvPr id="10" name="グループ化 9"/>
          <p:cNvGrpSpPr/>
          <p:nvPr/>
        </p:nvGrpSpPr>
        <p:grpSpPr>
          <a:xfrm>
            <a:off x="6076290" y="4261947"/>
            <a:ext cx="2773469" cy="1673871"/>
            <a:chOff x="6076290" y="4261947"/>
            <a:chExt cx="2773469" cy="1673871"/>
          </a:xfrm>
        </p:grpSpPr>
        <p:sp>
          <p:nvSpPr>
            <p:cNvPr id="29" name="角丸四角形 28"/>
            <p:cNvSpPr/>
            <p:nvPr/>
          </p:nvSpPr>
          <p:spPr>
            <a:xfrm>
              <a:off x="6076290" y="4261947"/>
              <a:ext cx="2773469" cy="346718"/>
            </a:xfrm>
            <a:prstGeom prst="roundRect">
              <a:avLst/>
            </a:prstGeom>
            <a:solidFill>
              <a:schemeClr val="accent5">
                <a:lumMod val="20000"/>
                <a:lumOff val="80000"/>
              </a:schemeClr>
            </a:solidFill>
            <a:ln w="38100">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600" dirty="0">
                  <a:solidFill>
                    <a:srgbClr val="000000"/>
                  </a:solidFill>
                  <a:latin typeface="+mn-ea"/>
                  <a:cs typeface="メイリオ" panose="020B0604030504040204" pitchFamily="50" charset="-128"/>
                </a:rPr>
                <a:t>運営委員会</a:t>
              </a:r>
            </a:p>
          </p:txBody>
        </p:sp>
        <p:cxnSp>
          <p:nvCxnSpPr>
            <p:cNvPr id="30" name="直線コネクタ 29"/>
            <p:cNvCxnSpPr/>
            <p:nvPr/>
          </p:nvCxnSpPr>
          <p:spPr>
            <a:xfrm flipH="1">
              <a:off x="6202171" y="4601151"/>
              <a:ext cx="1" cy="1334667"/>
            </a:xfrm>
            <a:prstGeom prst="line">
              <a:avLst/>
            </a:prstGeom>
            <a:ln w="127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31" name="直線コネクタ 30"/>
            <p:cNvCxnSpPr>
              <a:stCxn id="27" idx="1"/>
            </p:cNvCxnSpPr>
            <p:nvPr/>
          </p:nvCxnSpPr>
          <p:spPr>
            <a:xfrm flipH="1">
              <a:off x="6188409" y="5578484"/>
              <a:ext cx="259846" cy="0"/>
            </a:xfrm>
            <a:prstGeom prst="line">
              <a:avLst/>
            </a:prstGeom>
            <a:ln w="19050">
              <a:solidFill>
                <a:srgbClr val="0070C0"/>
              </a:solidFill>
            </a:ln>
          </p:spPr>
          <p:style>
            <a:lnRef idx="2">
              <a:schemeClr val="accent1"/>
            </a:lnRef>
            <a:fillRef idx="0">
              <a:schemeClr val="accent1"/>
            </a:fillRef>
            <a:effectRef idx="1">
              <a:schemeClr val="accent1"/>
            </a:effectRef>
            <a:fontRef idx="minor">
              <a:schemeClr val="tx1"/>
            </a:fontRef>
          </p:style>
        </p:cxnSp>
        <p:sp>
          <p:nvSpPr>
            <p:cNvPr id="32" name="角丸四角形 31"/>
            <p:cNvSpPr/>
            <p:nvPr/>
          </p:nvSpPr>
          <p:spPr>
            <a:xfrm>
              <a:off x="6443863" y="4699495"/>
              <a:ext cx="2135805" cy="292494"/>
            </a:xfrm>
            <a:prstGeom prst="roundRect">
              <a:avLst/>
            </a:prstGeom>
            <a:noFill/>
            <a:ln w="19050">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dirty="0">
                  <a:solidFill>
                    <a:srgbClr val="000000"/>
                  </a:solidFill>
                  <a:latin typeface="+mn-ea"/>
                  <a:cs typeface="メイリオ" panose="020B0604030504040204" pitchFamily="50" charset="-128"/>
                </a:rPr>
                <a:t>交渉作業部会</a:t>
              </a:r>
            </a:p>
          </p:txBody>
        </p:sp>
      </p:grpSp>
      <p:grpSp>
        <p:nvGrpSpPr>
          <p:cNvPr id="55" name="グループ化 54"/>
          <p:cNvGrpSpPr/>
          <p:nvPr/>
        </p:nvGrpSpPr>
        <p:grpSpPr>
          <a:xfrm>
            <a:off x="6193906" y="5070642"/>
            <a:ext cx="2390154" cy="654088"/>
            <a:chOff x="6193906" y="5070642"/>
            <a:chExt cx="2390154" cy="654088"/>
          </a:xfrm>
        </p:grpSpPr>
        <p:sp>
          <p:nvSpPr>
            <p:cNvPr id="26" name="角丸四角形 25"/>
            <p:cNvSpPr/>
            <p:nvPr/>
          </p:nvSpPr>
          <p:spPr>
            <a:xfrm>
              <a:off x="6448255" y="5070642"/>
              <a:ext cx="2135805" cy="292494"/>
            </a:xfrm>
            <a:prstGeom prst="roundRect">
              <a:avLst/>
            </a:prstGeom>
            <a:noFill/>
            <a:ln w="19050">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1400" dirty="0">
                  <a:solidFill>
                    <a:srgbClr val="000000"/>
                  </a:solidFill>
                  <a:latin typeface="+mn-ea"/>
                  <a:cs typeface="メイリオ" panose="020B0604030504040204" pitchFamily="50" charset="-128"/>
                </a:rPr>
                <a:t>調査</a:t>
              </a:r>
              <a:r>
                <a:rPr kumimoji="1" lang="ja-JP" altLang="en-US" sz="1400" dirty="0">
                  <a:solidFill>
                    <a:srgbClr val="000000"/>
                  </a:solidFill>
                  <a:latin typeface="+mn-ea"/>
                  <a:cs typeface="メイリオ" panose="020B0604030504040204" pitchFamily="50" charset="-128"/>
                </a:rPr>
                <a:t>作業部会</a:t>
              </a:r>
            </a:p>
          </p:txBody>
        </p:sp>
        <p:sp>
          <p:nvSpPr>
            <p:cNvPr id="27" name="角丸四角形 26"/>
            <p:cNvSpPr/>
            <p:nvPr/>
          </p:nvSpPr>
          <p:spPr>
            <a:xfrm>
              <a:off x="6448255" y="5432236"/>
              <a:ext cx="2135805" cy="292494"/>
            </a:xfrm>
            <a:prstGeom prst="roundRect">
              <a:avLst/>
            </a:prstGeom>
            <a:noFill/>
            <a:ln w="19050">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1400" dirty="0">
                  <a:solidFill>
                    <a:srgbClr val="000000"/>
                  </a:solidFill>
                  <a:latin typeface="+mn-ea"/>
                  <a:cs typeface="メイリオ" panose="020B0604030504040204" pitchFamily="50" charset="-128"/>
                </a:rPr>
                <a:t>広報</a:t>
              </a:r>
              <a:r>
                <a:rPr kumimoji="1" lang="ja-JP" altLang="en-US" sz="1400" dirty="0">
                  <a:solidFill>
                    <a:srgbClr val="000000"/>
                  </a:solidFill>
                  <a:latin typeface="+mn-ea"/>
                  <a:cs typeface="メイリオ" panose="020B0604030504040204" pitchFamily="50" charset="-128"/>
                </a:rPr>
                <a:t>作業部会</a:t>
              </a:r>
            </a:p>
          </p:txBody>
        </p:sp>
        <p:cxnSp>
          <p:nvCxnSpPr>
            <p:cNvPr id="28" name="直線コネクタ 27"/>
            <p:cNvCxnSpPr/>
            <p:nvPr/>
          </p:nvCxnSpPr>
          <p:spPr>
            <a:xfrm flipH="1">
              <a:off x="6193906" y="5277849"/>
              <a:ext cx="245294" cy="0"/>
            </a:xfrm>
            <a:prstGeom prst="line">
              <a:avLst/>
            </a:prstGeom>
            <a:ln w="19050">
              <a:solidFill>
                <a:srgbClr val="0070C0"/>
              </a:solidFill>
            </a:ln>
          </p:spPr>
          <p:style>
            <a:lnRef idx="2">
              <a:schemeClr val="accent1"/>
            </a:lnRef>
            <a:fillRef idx="0">
              <a:schemeClr val="accent1"/>
            </a:fillRef>
            <a:effectRef idx="1">
              <a:schemeClr val="accent1"/>
            </a:effectRef>
            <a:fontRef idx="minor">
              <a:schemeClr val="tx1"/>
            </a:fontRef>
          </p:style>
        </p:cxnSp>
      </p:grpSp>
      <p:cxnSp>
        <p:nvCxnSpPr>
          <p:cNvPr id="24" name="直線コネクタ 23"/>
          <p:cNvCxnSpPr/>
          <p:nvPr/>
        </p:nvCxnSpPr>
        <p:spPr>
          <a:xfrm flipH="1">
            <a:off x="6202960" y="4869225"/>
            <a:ext cx="245294" cy="0"/>
          </a:xfrm>
          <a:prstGeom prst="line">
            <a:avLst/>
          </a:prstGeom>
          <a:ln w="19050">
            <a:solidFill>
              <a:srgbClr val="0070C0"/>
            </a:solidFill>
          </a:ln>
        </p:spPr>
        <p:style>
          <a:lnRef idx="2">
            <a:schemeClr val="accent1"/>
          </a:lnRef>
          <a:fillRef idx="0">
            <a:schemeClr val="accent1"/>
          </a:fillRef>
          <a:effectRef idx="1">
            <a:schemeClr val="accent1"/>
          </a:effectRef>
          <a:fontRef idx="minor">
            <a:schemeClr val="tx1"/>
          </a:fontRef>
        </p:style>
      </p:cxnSp>
      <p:sp>
        <p:nvSpPr>
          <p:cNvPr id="33" name="角丸四角形 32"/>
          <p:cNvSpPr/>
          <p:nvPr/>
        </p:nvSpPr>
        <p:spPr>
          <a:xfrm>
            <a:off x="5119681" y="2863009"/>
            <a:ext cx="6820358" cy="504165"/>
          </a:xfrm>
          <a:prstGeom prst="roundRect">
            <a:avLst/>
          </a:prstGeom>
          <a:solidFill>
            <a:schemeClr val="accent5">
              <a:lumMod val="20000"/>
              <a:lumOff val="80000"/>
            </a:schemeClr>
          </a:solidFill>
          <a:ln w="38100">
            <a:solidFill>
              <a:schemeClr val="accent5">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600" dirty="0">
                <a:latin typeface="+mj-ea"/>
                <a:ea typeface="+mj-ea"/>
                <a:cs typeface="メイリオ" panose="020B0604030504040204" pitchFamily="50" charset="-128"/>
              </a:rPr>
              <a:t>大学図書館と国立情報学研究所との連携・協力推進会議</a:t>
            </a:r>
          </a:p>
        </p:txBody>
      </p:sp>
      <p:sp>
        <p:nvSpPr>
          <p:cNvPr id="34" name="屈折矢印 33"/>
          <p:cNvSpPr/>
          <p:nvPr/>
        </p:nvSpPr>
        <p:spPr>
          <a:xfrm rot="5400000">
            <a:off x="5043523" y="3664401"/>
            <a:ext cx="1257772" cy="643550"/>
          </a:xfrm>
          <a:prstGeom prst="bentUpArrow">
            <a:avLst>
              <a:gd name="adj1" fmla="val 13033"/>
              <a:gd name="adj2" fmla="val 23011"/>
              <a:gd name="adj3" fmla="val 28256"/>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nvGrpSpPr>
          <p:cNvPr id="35" name="グループ化 34"/>
          <p:cNvGrpSpPr/>
          <p:nvPr/>
        </p:nvGrpSpPr>
        <p:grpSpPr>
          <a:xfrm>
            <a:off x="5451555" y="2033608"/>
            <a:ext cx="6156609" cy="777734"/>
            <a:chOff x="560645" y="5149982"/>
            <a:chExt cx="6018807" cy="859956"/>
          </a:xfrm>
        </p:grpSpPr>
        <p:grpSp>
          <p:nvGrpSpPr>
            <p:cNvPr id="36" name="グループ化 35"/>
            <p:cNvGrpSpPr/>
            <p:nvPr/>
          </p:nvGrpSpPr>
          <p:grpSpPr>
            <a:xfrm>
              <a:off x="560645" y="5172209"/>
              <a:ext cx="3299831" cy="674516"/>
              <a:chOff x="178250" y="2069980"/>
              <a:chExt cx="3744000" cy="982952"/>
            </a:xfrm>
          </p:grpSpPr>
          <p:sp>
            <p:nvSpPr>
              <p:cNvPr id="40" name="角丸四角形 39"/>
              <p:cNvSpPr/>
              <p:nvPr/>
            </p:nvSpPr>
            <p:spPr>
              <a:xfrm>
                <a:off x="178250" y="2069980"/>
                <a:ext cx="3744000" cy="982952"/>
              </a:xfrm>
              <a:prstGeom prst="roundRect">
                <a:avLst>
                  <a:gd name="adj" fmla="val 12121"/>
                </a:avLst>
              </a:prstGeom>
              <a:solidFill>
                <a:schemeClr val="accent1">
                  <a:lumMod val="20000"/>
                  <a:lumOff val="80000"/>
                </a:schemeClr>
              </a:solidFill>
              <a:ln w="38100">
                <a:solidFill>
                  <a:schemeClr val="accent1"/>
                </a:solidFill>
              </a:ln>
            </p:spPr>
            <p:style>
              <a:lnRef idx="2">
                <a:schemeClr val="accent4"/>
              </a:lnRef>
              <a:fillRef idx="1">
                <a:schemeClr val="lt1"/>
              </a:fillRef>
              <a:effectRef idx="0">
                <a:schemeClr val="accent4"/>
              </a:effectRef>
              <a:fontRef idx="minor">
                <a:schemeClr val="dk1"/>
              </a:fontRef>
            </p:style>
            <p:txBody>
              <a:bodyPr rtlCol="0" anchor="t"/>
              <a:lstStyle/>
              <a:p>
                <a:pPr lvl="0" algn="ctr"/>
                <a:r>
                  <a:rPr lang="ja-JP" altLang="en-US" sz="1200" dirty="0">
                    <a:latin typeface="+mj-ea"/>
                    <a:ea typeface="+mj-ea"/>
                    <a:cs typeface="メイリオ" panose="020B0604030504040204" pitchFamily="50" charset="-128"/>
                  </a:rPr>
                  <a:t>国公私立大学図書館協力委員会</a:t>
                </a:r>
                <a:endParaRPr lang="en-US" altLang="ja-JP" sz="1200" dirty="0">
                  <a:latin typeface="+mj-ea"/>
                  <a:ea typeface="+mj-ea"/>
                  <a:cs typeface="メイリオ" panose="020B0604030504040204" pitchFamily="50" charset="-128"/>
                </a:endParaRPr>
              </a:p>
            </p:txBody>
          </p:sp>
          <p:sp>
            <p:nvSpPr>
              <p:cNvPr id="41" name="角丸四角形 40"/>
              <p:cNvSpPr/>
              <p:nvPr/>
            </p:nvSpPr>
            <p:spPr>
              <a:xfrm>
                <a:off x="251520" y="2635139"/>
                <a:ext cx="1152000" cy="324000"/>
              </a:xfrm>
              <a:prstGeom prst="roundRect">
                <a:avLst>
                  <a:gd name="adj" fmla="val 12121"/>
                </a:avLst>
              </a:prstGeom>
              <a:ln w="19050">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lvl="0" algn="ctr"/>
                <a:r>
                  <a:rPr lang="ja-JP" altLang="en-US" sz="1200" dirty="0">
                    <a:latin typeface="+mj-ea"/>
                    <a:ea typeface="+mj-ea"/>
                    <a:cs typeface="メイリオ" panose="020B0604030504040204" pitchFamily="50" charset="-128"/>
                  </a:rPr>
                  <a:t>国大図協</a:t>
                </a:r>
                <a:endParaRPr lang="en-US" altLang="ja-JP" sz="1200" dirty="0">
                  <a:latin typeface="+mj-ea"/>
                  <a:ea typeface="+mj-ea"/>
                  <a:cs typeface="メイリオ" panose="020B0604030504040204" pitchFamily="50" charset="-128"/>
                </a:endParaRPr>
              </a:p>
            </p:txBody>
          </p:sp>
          <p:sp>
            <p:nvSpPr>
              <p:cNvPr id="42" name="角丸四角形 41"/>
              <p:cNvSpPr/>
              <p:nvPr/>
            </p:nvSpPr>
            <p:spPr>
              <a:xfrm>
                <a:off x="1475656" y="2635139"/>
                <a:ext cx="1152000" cy="324000"/>
              </a:xfrm>
              <a:prstGeom prst="roundRect">
                <a:avLst>
                  <a:gd name="adj" fmla="val 12121"/>
                </a:avLst>
              </a:prstGeom>
              <a:ln w="19050">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lvl="0" algn="ctr"/>
                <a:r>
                  <a:rPr lang="ja-JP" altLang="en-US" sz="1200" dirty="0">
                    <a:latin typeface="+mj-ea"/>
                    <a:ea typeface="+mj-ea"/>
                    <a:cs typeface="メイリオ" panose="020B0604030504040204" pitchFamily="50" charset="-128"/>
                  </a:rPr>
                  <a:t>公大図協</a:t>
                </a:r>
                <a:endParaRPr lang="en-US" altLang="ja-JP" sz="1200" dirty="0">
                  <a:latin typeface="+mj-ea"/>
                  <a:ea typeface="+mj-ea"/>
                  <a:cs typeface="メイリオ" panose="020B0604030504040204" pitchFamily="50" charset="-128"/>
                </a:endParaRPr>
              </a:p>
            </p:txBody>
          </p:sp>
          <p:sp>
            <p:nvSpPr>
              <p:cNvPr id="43" name="角丸四角形 42"/>
              <p:cNvSpPr/>
              <p:nvPr/>
            </p:nvSpPr>
            <p:spPr>
              <a:xfrm>
                <a:off x="2699920" y="2635139"/>
                <a:ext cx="1152000" cy="324000"/>
              </a:xfrm>
              <a:prstGeom prst="roundRect">
                <a:avLst>
                  <a:gd name="adj" fmla="val 12121"/>
                </a:avLst>
              </a:prstGeom>
              <a:ln w="19050">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lvl="0" algn="ctr"/>
                <a:r>
                  <a:rPr lang="ja-JP" altLang="en-US" sz="1200" dirty="0">
                    <a:latin typeface="+mj-ea"/>
                    <a:ea typeface="+mj-ea"/>
                    <a:cs typeface="メイリオ" panose="020B0604030504040204" pitchFamily="50" charset="-128"/>
                  </a:rPr>
                  <a:t>私大図協</a:t>
                </a:r>
                <a:endParaRPr lang="en-US" altLang="ja-JP" sz="1200" dirty="0">
                  <a:latin typeface="+mj-ea"/>
                  <a:ea typeface="+mj-ea"/>
                  <a:cs typeface="メイリオ" panose="020B0604030504040204" pitchFamily="50" charset="-128"/>
                </a:endParaRPr>
              </a:p>
            </p:txBody>
          </p:sp>
        </p:grpSp>
        <p:sp>
          <p:nvSpPr>
            <p:cNvPr id="37" name="角丸四角形 36"/>
            <p:cNvSpPr/>
            <p:nvPr/>
          </p:nvSpPr>
          <p:spPr>
            <a:xfrm>
              <a:off x="4145532" y="5149982"/>
              <a:ext cx="2433920" cy="658699"/>
            </a:xfrm>
            <a:prstGeom prst="roundRect">
              <a:avLst/>
            </a:prstGeom>
            <a:solidFill>
              <a:schemeClr val="accent1">
                <a:lumMod val="20000"/>
                <a:lumOff val="80000"/>
              </a:schemeClr>
            </a:solidFill>
            <a:ln w="38100">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a:latin typeface="+mj-ea"/>
                  <a:ea typeface="+mj-ea"/>
                  <a:cs typeface="メイリオ" panose="020B0604030504040204" pitchFamily="50" charset="-128"/>
                </a:rPr>
                <a:t>国立情報学研究所 </a:t>
              </a:r>
              <a:r>
                <a:rPr kumimoji="1" lang="en-US" altLang="ja-JP" sz="1200" dirty="0">
                  <a:latin typeface="+mj-ea"/>
                  <a:ea typeface="+mj-ea"/>
                  <a:cs typeface="メイリオ" panose="020B0604030504040204" pitchFamily="50" charset="-128"/>
                </a:rPr>
                <a:t>(NII</a:t>
              </a:r>
              <a:r>
                <a:rPr lang="en-US" altLang="ja-JP" sz="1200" dirty="0">
                  <a:latin typeface="+mj-ea"/>
                  <a:ea typeface="+mj-ea"/>
                  <a:cs typeface="メイリオ" panose="020B0604030504040204" pitchFamily="50" charset="-128"/>
                </a:rPr>
                <a:t>)</a:t>
              </a:r>
              <a:endParaRPr kumimoji="1" lang="ja-JP" altLang="en-US" sz="1200" dirty="0">
                <a:latin typeface="+mj-ea"/>
                <a:ea typeface="+mj-ea"/>
                <a:cs typeface="メイリオ" panose="020B0604030504040204" pitchFamily="50" charset="-128"/>
              </a:endParaRPr>
            </a:p>
          </p:txBody>
        </p:sp>
        <p:sp>
          <p:nvSpPr>
            <p:cNvPr id="38" name="下矢印 37"/>
            <p:cNvSpPr/>
            <p:nvPr/>
          </p:nvSpPr>
          <p:spPr>
            <a:xfrm>
              <a:off x="2113397" y="5877696"/>
              <a:ext cx="323136" cy="132242"/>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9" name="下矢印 38"/>
            <p:cNvSpPr/>
            <p:nvPr/>
          </p:nvSpPr>
          <p:spPr>
            <a:xfrm>
              <a:off x="5293344" y="5839131"/>
              <a:ext cx="323136" cy="170807"/>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44" name="グループ化 43"/>
          <p:cNvGrpSpPr/>
          <p:nvPr/>
        </p:nvGrpSpPr>
        <p:grpSpPr>
          <a:xfrm>
            <a:off x="9911740" y="5647840"/>
            <a:ext cx="925646" cy="619024"/>
            <a:chOff x="5316597" y="9435958"/>
            <a:chExt cx="904927" cy="684467"/>
          </a:xfrm>
        </p:grpSpPr>
        <p:sp>
          <p:nvSpPr>
            <p:cNvPr id="45" name="正方形/長方形 44"/>
            <p:cNvSpPr/>
            <p:nvPr/>
          </p:nvSpPr>
          <p:spPr>
            <a:xfrm>
              <a:off x="5447314" y="9435958"/>
              <a:ext cx="774210" cy="5080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6" name="正方形/長方形 45"/>
            <p:cNvSpPr/>
            <p:nvPr/>
          </p:nvSpPr>
          <p:spPr>
            <a:xfrm>
              <a:off x="5378166" y="9525706"/>
              <a:ext cx="774210" cy="5080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7" name="正方形/長方形 46"/>
            <p:cNvSpPr/>
            <p:nvPr/>
          </p:nvSpPr>
          <p:spPr>
            <a:xfrm>
              <a:off x="5316597" y="9612328"/>
              <a:ext cx="774210" cy="5080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mj-ea"/>
                  <a:ea typeface="+mj-ea"/>
                  <a:cs typeface="メイリオ" panose="020B0604030504040204" pitchFamily="50" charset="-128"/>
                </a:rPr>
                <a:t>会員館</a:t>
              </a:r>
            </a:p>
          </p:txBody>
        </p:sp>
      </p:grpSp>
      <p:grpSp>
        <p:nvGrpSpPr>
          <p:cNvPr id="48" name="グループ化 47"/>
          <p:cNvGrpSpPr/>
          <p:nvPr/>
        </p:nvGrpSpPr>
        <p:grpSpPr>
          <a:xfrm>
            <a:off x="9844885" y="4897546"/>
            <a:ext cx="925646" cy="619024"/>
            <a:chOff x="5316597" y="9435958"/>
            <a:chExt cx="904927" cy="684467"/>
          </a:xfrm>
        </p:grpSpPr>
        <p:sp>
          <p:nvSpPr>
            <p:cNvPr id="49" name="正方形/長方形 48"/>
            <p:cNvSpPr/>
            <p:nvPr/>
          </p:nvSpPr>
          <p:spPr>
            <a:xfrm>
              <a:off x="5447314" y="9435958"/>
              <a:ext cx="774210" cy="508097"/>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50" name="正方形/長方形 49"/>
            <p:cNvSpPr/>
            <p:nvPr/>
          </p:nvSpPr>
          <p:spPr>
            <a:xfrm>
              <a:off x="5378166" y="9525706"/>
              <a:ext cx="774210" cy="508097"/>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51" name="正方形/長方形 50"/>
            <p:cNvSpPr/>
            <p:nvPr/>
          </p:nvSpPr>
          <p:spPr>
            <a:xfrm>
              <a:off x="5316597" y="9612328"/>
              <a:ext cx="774210" cy="508097"/>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mj-ea"/>
                  <a:ea typeface="+mj-ea"/>
                  <a:cs typeface="メイリオ" panose="020B0604030504040204" pitchFamily="50" charset="-128"/>
                </a:rPr>
                <a:t>会員館</a:t>
              </a:r>
            </a:p>
          </p:txBody>
        </p:sp>
      </p:grpSp>
      <p:sp>
        <p:nvSpPr>
          <p:cNvPr id="52" name="コンテンツ プレースホルダー 2"/>
          <p:cNvSpPr>
            <a:spLocks noGrp="1"/>
          </p:cNvSpPr>
          <p:nvPr>
            <p:ph idx="1"/>
          </p:nvPr>
        </p:nvSpPr>
        <p:spPr>
          <a:xfrm>
            <a:off x="480715" y="2380681"/>
            <a:ext cx="4421232" cy="3279082"/>
          </a:xfrm>
        </p:spPr>
        <p:txBody>
          <a:bodyPr>
            <a:normAutofit/>
          </a:bodyPr>
          <a:lstStyle/>
          <a:p>
            <a:r>
              <a:rPr lang="en-US" altLang="ja-JP" dirty="0"/>
              <a:t>JUSTICE</a:t>
            </a:r>
            <a:r>
              <a:rPr lang="ja-JP" altLang="ja-JP" dirty="0"/>
              <a:t>は国公私立大学図書館協力委員会と国立情報学研究所（</a:t>
            </a:r>
            <a:r>
              <a:rPr lang="en-US" altLang="ja-JP" dirty="0"/>
              <a:t>NII</a:t>
            </a:r>
            <a:r>
              <a:rPr lang="ja-JP" altLang="ja-JP" dirty="0"/>
              <a:t>）が設置する「大学図書館と国立情報学研究所との連携・協力推進会議」の下に置かれている。</a:t>
            </a:r>
          </a:p>
        </p:txBody>
      </p:sp>
      <p:sp>
        <p:nvSpPr>
          <p:cNvPr id="53" name="角丸四角形 52"/>
          <p:cNvSpPr/>
          <p:nvPr/>
        </p:nvSpPr>
        <p:spPr>
          <a:xfrm>
            <a:off x="6451327" y="5806728"/>
            <a:ext cx="2135805" cy="292494"/>
          </a:xfrm>
          <a:prstGeom prst="roundRect">
            <a:avLst/>
          </a:prstGeom>
          <a:noFill/>
          <a:ln w="19050">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sz="1400" dirty="0">
                <a:solidFill>
                  <a:srgbClr val="000000"/>
                </a:solidFill>
                <a:latin typeface="+mn-ea"/>
                <a:cs typeface="メイリオ" panose="020B0604030504040204" pitchFamily="50" charset="-128"/>
              </a:rPr>
              <a:t>OA</a:t>
            </a:r>
            <a:r>
              <a:rPr kumimoji="1" lang="ja-JP" altLang="en-US" sz="1400" dirty="0">
                <a:solidFill>
                  <a:srgbClr val="000000"/>
                </a:solidFill>
                <a:latin typeface="+mn-ea"/>
                <a:cs typeface="メイリオ" panose="020B0604030504040204" pitchFamily="50" charset="-128"/>
              </a:rPr>
              <a:t>推進作業部会</a:t>
            </a:r>
          </a:p>
        </p:txBody>
      </p:sp>
      <p:cxnSp>
        <p:nvCxnSpPr>
          <p:cNvPr id="54" name="直線コネクタ 53"/>
          <p:cNvCxnSpPr/>
          <p:nvPr/>
        </p:nvCxnSpPr>
        <p:spPr>
          <a:xfrm flipH="1">
            <a:off x="6200264" y="5935818"/>
            <a:ext cx="245294" cy="0"/>
          </a:xfrm>
          <a:prstGeom prst="line">
            <a:avLst/>
          </a:prstGeom>
          <a:ln w="19050">
            <a:solidFill>
              <a:srgbClr val="0070C0"/>
            </a:solidFill>
          </a:ln>
        </p:spPr>
        <p:style>
          <a:lnRef idx="2">
            <a:schemeClr val="accent1"/>
          </a:lnRef>
          <a:fillRef idx="0">
            <a:schemeClr val="accent1"/>
          </a:fillRef>
          <a:effectRef idx="1">
            <a:schemeClr val="accent1"/>
          </a:effectRef>
          <a:fontRef idx="minor">
            <a:schemeClr val="tx1"/>
          </a:fontRef>
        </p:style>
      </p:cxnSp>
      <p:sp>
        <p:nvSpPr>
          <p:cNvPr id="3" name="正方形/長方形 2">
            <a:extLst>
              <a:ext uri="{FF2B5EF4-FFF2-40B4-BE49-F238E27FC236}">
                <a16:creationId xmlns:a16="http://schemas.microsoft.com/office/drawing/2014/main" id="{8728BE30-37D4-AFA1-F4AE-E3F6F7EFE266}"/>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2443869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3-2. JUSTICE</a:t>
            </a:r>
            <a:r>
              <a:rPr lang="ja-JP" altLang="en-US" dirty="0"/>
              <a:t>の活動基盤</a:t>
            </a:r>
            <a:endParaRPr kumimoji="1" lang="ja-JP" altLang="en-US" dirty="0"/>
          </a:p>
        </p:txBody>
      </p:sp>
      <p:sp>
        <p:nvSpPr>
          <p:cNvPr id="3" name="コンテンツ プレースホルダー 2"/>
          <p:cNvSpPr>
            <a:spLocks noGrp="1"/>
          </p:cNvSpPr>
          <p:nvPr>
            <p:ph idx="1"/>
          </p:nvPr>
        </p:nvSpPr>
        <p:spPr>
          <a:xfrm>
            <a:off x="609703" y="2500128"/>
            <a:ext cx="10388161" cy="1309778"/>
          </a:xfrm>
        </p:spPr>
        <p:txBody>
          <a:bodyPr>
            <a:normAutofit/>
          </a:bodyPr>
          <a:lstStyle/>
          <a:p>
            <a:r>
              <a:rPr lang="ja-JP" altLang="en-US" dirty="0"/>
              <a:t>会員館の人的支援によって、出版社交渉など</a:t>
            </a:r>
            <a:r>
              <a:rPr lang="en-US" altLang="ja-JP" dirty="0"/>
              <a:t>JUSTICE</a:t>
            </a:r>
            <a:r>
              <a:rPr lang="ja-JP" altLang="en-US" dirty="0"/>
              <a:t>の活動が成立。</a:t>
            </a:r>
          </a:p>
        </p:txBody>
      </p:sp>
      <p:sp>
        <p:nvSpPr>
          <p:cNvPr id="5" name="テキスト プレースホルダー 4"/>
          <p:cNvSpPr>
            <a:spLocks noGrp="1"/>
          </p:cNvSpPr>
          <p:nvPr>
            <p:ph type="body" sz="quarter" idx="13"/>
          </p:nvPr>
        </p:nvSpPr>
        <p:spPr/>
        <p:txBody>
          <a:bodyPr>
            <a:normAutofit/>
          </a:bodyPr>
          <a:lstStyle/>
          <a:p>
            <a:r>
              <a:rPr lang="en-US" altLang="ja-JP" dirty="0"/>
              <a:t>3. JUSTICE</a:t>
            </a:r>
            <a:r>
              <a:rPr lang="ja-JP" altLang="en-US" dirty="0"/>
              <a:t>の活動・効果</a:t>
            </a:r>
          </a:p>
        </p:txBody>
      </p:sp>
      <p:sp>
        <p:nvSpPr>
          <p:cNvPr id="7" name="正方形/長方形 6">
            <a:extLst>
              <a:ext uri="{FF2B5EF4-FFF2-40B4-BE49-F238E27FC236}">
                <a16:creationId xmlns:a16="http://schemas.microsoft.com/office/drawing/2014/main" id="{C20CFAB7-2E20-46B5-AECB-D3E5803911A1}"/>
              </a:ext>
            </a:extLst>
          </p:cNvPr>
          <p:cNvSpPr/>
          <p:nvPr/>
        </p:nvSpPr>
        <p:spPr>
          <a:xfrm>
            <a:off x="609703" y="1770367"/>
            <a:ext cx="1461140" cy="5800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lang="ja-JP" altLang="en-US" sz="2400" b="1" dirty="0"/>
              <a:t>委員</a:t>
            </a:r>
            <a:endParaRPr kumimoji="1" lang="ja-JP" altLang="en-US" sz="2400" b="1" dirty="0"/>
          </a:p>
        </p:txBody>
      </p:sp>
      <p:sp>
        <p:nvSpPr>
          <p:cNvPr id="8" name="コンテンツ プレースホルダー 2"/>
          <p:cNvSpPr txBox="1">
            <a:spLocks/>
          </p:cNvSpPr>
          <p:nvPr/>
        </p:nvSpPr>
        <p:spPr>
          <a:xfrm>
            <a:off x="601718" y="4342719"/>
            <a:ext cx="9803523" cy="2013631"/>
          </a:xfrm>
          <a:prstGeom prst="rect">
            <a:avLst/>
          </a:prstGeom>
        </p:spPr>
        <p:txBody>
          <a:bodyPr vert="horz" lIns="91440" tIns="90000" rIns="91440" bIns="9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solidFill>
                  <a:prstClr val="black"/>
                </a:solidFill>
                <a:latin typeface="+mj-ea"/>
              </a:rPr>
              <a:t>会員館からの出向により</a:t>
            </a:r>
            <a:r>
              <a:rPr lang="ja-JP" altLang="en-US" dirty="0">
                <a:solidFill>
                  <a:srgbClr val="000000"/>
                </a:solidFill>
                <a:latin typeface="+mj-ea"/>
                <a:cs typeface="メイリオ" panose="020B0604030504040204" pitchFamily="50" charset="-128"/>
              </a:rPr>
              <a:t>、</a:t>
            </a:r>
            <a:r>
              <a:rPr lang="ja-JP" altLang="en-US" dirty="0">
                <a:solidFill>
                  <a:prstClr val="black"/>
                </a:solidFill>
                <a:latin typeface="+mj-ea"/>
              </a:rPr>
              <a:t>専任職員</a:t>
            </a:r>
            <a:r>
              <a:rPr lang="en-US" altLang="ja-JP" dirty="0">
                <a:solidFill>
                  <a:prstClr val="black"/>
                </a:solidFill>
                <a:latin typeface="+mj-ea"/>
              </a:rPr>
              <a:t>3</a:t>
            </a:r>
            <a:r>
              <a:rPr lang="ja-JP" altLang="en-US" dirty="0">
                <a:solidFill>
                  <a:prstClr val="black"/>
                </a:solidFill>
                <a:latin typeface="+mj-ea"/>
              </a:rPr>
              <a:t>名が日常業務を遂行。</a:t>
            </a:r>
            <a:endParaRPr lang="en-US" altLang="ja-JP" dirty="0">
              <a:solidFill>
                <a:prstClr val="black"/>
              </a:solidFill>
              <a:latin typeface="+mj-ea"/>
            </a:endParaRPr>
          </a:p>
          <a:p>
            <a:r>
              <a:rPr lang="ja-JP" altLang="en-US" dirty="0">
                <a:solidFill>
                  <a:prstClr val="black"/>
                </a:solidFill>
                <a:latin typeface="+mj-ea"/>
              </a:rPr>
              <a:t>出向元大学には</a:t>
            </a:r>
            <a:r>
              <a:rPr lang="en-US" altLang="ja-JP" dirty="0">
                <a:solidFill>
                  <a:prstClr val="black"/>
                </a:solidFill>
                <a:latin typeface="+mj-ea"/>
              </a:rPr>
              <a:t>JUSTICE</a:t>
            </a:r>
            <a:r>
              <a:rPr lang="ja-JP" altLang="en-US" dirty="0">
                <a:solidFill>
                  <a:prstClr val="black"/>
                </a:solidFill>
                <a:latin typeface="+mj-ea"/>
              </a:rPr>
              <a:t>より</a:t>
            </a:r>
            <a:r>
              <a:rPr lang="ja-JP" altLang="en-US" dirty="0">
                <a:solidFill>
                  <a:srgbClr val="000000"/>
                </a:solidFill>
                <a:latin typeface="+mj-ea"/>
                <a:cs typeface="メイリオ" panose="020B0604030504040204" pitchFamily="50" charset="-128"/>
              </a:rPr>
              <a:t>、</a:t>
            </a:r>
            <a:r>
              <a:rPr lang="ja-JP" altLang="en-US" dirty="0">
                <a:solidFill>
                  <a:prstClr val="black"/>
                </a:solidFill>
                <a:latin typeface="+mj-ea"/>
              </a:rPr>
              <a:t>事務協力費</a:t>
            </a:r>
            <a:r>
              <a:rPr lang="en-US" altLang="ja-JP" dirty="0"/>
              <a:t>500</a:t>
            </a:r>
            <a:r>
              <a:rPr lang="ja-JP" altLang="en-US" dirty="0"/>
              <a:t>万円</a:t>
            </a:r>
            <a:r>
              <a:rPr lang="en-US" altLang="ja-JP" dirty="0"/>
              <a:t>×3</a:t>
            </a:r>
            <a:r>
              <a:rPr lang="ja-JP" altLang="en-US" dirty="0"/>
              <a:t>名</a:t>
            </a:r>
            <a:r>
              <a:rPr lang="ja-JP" altLang="en-US" dirty="0">
                <a:solidFill>
                  <a:prstClr val="black"/>
                </a:solidFill>
                <a:latin typeface="+mj-ea"/>
              </a:rPr>
              <a:t>を支出。</a:t>
            </a:r>
            <a:endParaRPr lang="en-US" altLang="ja-JP" dirty="0">
              <a:solidFill>
                <a:prstClr val="black"/>
              </a:solidFill>
              <a:latin typeface="+mj-ea"/>
            </a:endParaRPr>
          </a:p>
          <a:p>
            <a:pPr marL="0" indent="0">
              <a:buNone/>
            </a:pPr>
            <a:endParaRPr lang="ja-JP" altLang="en-US" dirty="0"/>
          </a:p>
        </p:txBody>
      </p:sp>
      <p:sp>
        <p:nvSpPr>
          <p:cNvPr id="9" name="正方形/長方形 8">
            <a:extLst>
              <a:ext uri="{FF2B5EF4-FFF2-40B4-BE49-F238E27FC236}">
                <a16:creationId xmlns:a16="http://schemas.microsoft.com/office/drawing/2014/main" id="{C20CFAB7-2E20-46B5-AECB-D3E5803911A1}"/>
              </a:ext>
            </a:extLst>
          </p:cNvPr>
          <p:cNvSpPr/>
          <p:nvPr/>
        </p:nvSpPr>
        <p:spPr>
          <a:xfrm>
            <a:off x="601718" y="3667411"/>
            <a:ext cx="2504089" cy="5519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zh-TW" altLang="en-US" sz="2400" b="1" dirty="0"/>
              <a:t>事務局員（</a:t>
            </a:r>
            <a:r>
              <a:rPr lang="en-US" altLang="zh-TW" sz="2400" b="1" dirty="0"/>
              <a:t>3</a:t>
            </a:r>
            <a:r>
              <a:rPr lang="zh-TW" altLang="en-US" sz="2400" b="1" dirty="0"/>
              <a:t>名）</a:t>
            </a:r>
          </a:p>
        </p:txBody>
      </p:sp>
      <p:sp>
        <p:nvSpPr>
          <p:cNvPr id="4" name="正方形/長方形 3">
            <a:extLst>
              <a:ext uri="{FF2B5EF4-FFF2-40B4-BE49-F238E27FC236}">
                <a16:creationId xmlns:a16="http://schemas.microsoft.com/office/drawing/2014/main" id="{1A999888-5D13-25B1-999C-F104923394AA}"/>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904943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3-2. JUSTICE</a:t>
            </a:r>
            <a:r>
              <a:rPr lang="ja-JP" altLang="en-US" dirty="0"/>
              <a:t>の活動基盤</a:t>
            </a:r>
            <a:endParaRPr kumimoji="1" lang="ja-JP" altLang="en-US" dirty="0"/>
          </a:p>
        </p:txBody>
      </p:sp>
      <p:sp>
        <p:nvSpPr>
          <p:cNvPr id="5" name="テキスト プレースホルダー 4"/>
          <p:cNvSpPr>
            <a:spLocks noGrp="1"/>
          </p:cNvSpPr>
          <p:nvPr>
            <p:ph type="body" sz="quarter" idx="13"/>
          </p:nvPr>
        </p:nvSpPr>
        <p:spPr/>
        <p:txBody>
          <a:bodyPr>
            <a:normAutofit/>
          </a:bodyPr>
          <a:lstStyle/>
          <a:p>
            <a:r>
              <a:rPr lang="en-US" altLang="ja-JP" dirty="0"/>
              <a:t>3. JUSTICE</a:t>
            </a:r>
            <a:r>
              <a:rPr lang="ja-JP" altLang="en-US" dirty="0"/>
              <a:t>の活動・効果</a:t>
            </a:r>
          </a:p>
        </p:txBody>
      </p:sp>
      <p:sp>
        <p:nvSpPr>
          <p:cNvPr id="6" name="コンテンツ プレースホルダー 2"/>
          <p:cNvSpPr txBox="1">
            <a:spLocks/>
          </p:cNvSpPr>
          <p:nvPr/>
        </p:nvSpPr>
        <p:spPr>
          <a:xfrm>
            <a:off x="838200" y="1999835"/>
            <a:ext cx="5688724" cy="4196013"/>
          </a:xfrm>
          <a:prstGeom prst="rect">
            <a:avLst/>
          </a:prstGeom>
        </p:spPr>
        <p:txBody>
          <a:bodyPr vert="horz" lIns="91440" tIns="90000" rIns="91440" bIns="9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200" dirty="0"/>
              <a:t>会費、国公私立大学図書館協力委員会からの支援金、国立情報学研究所からの支援を財源としている。</a:t>
            </a:r>
          </a:p>
          <a:p>
            <a:r>
              <a:rPr lang="ja-JP" altLang="en-US" sz="2200" dirty="0"/>
              <a:t>会費は構成員数（常勤教員数＋大学院定員数）に応じて、年間</a:t>
            </a:r>
            <a:r>
              <a:rPr lang="en-US" altLang="ja-JP" sz="2200" dirty="0"/>
              <a:t>8</a:t>
            </a:r>
            <a:r>
              <a:rPr lang="ja-JP" altLang="en-US" sz="2200" dirty="0"/>
              <a:t>万</a:t>
            </a:r>
            <a:r>
              <a:rPr lang="en-US" altLang="ja-JP" sz="2200" dirty="0"/>
              <a:t>4</a:t>
            </a:r>
            <a:r>
              <a:rPr lang="ja-JP" altLang="en-US" sz="2200" dirty="0"/>
              <a:t>千円（会費区分</a:t>
            </a:r>
            <a:r>
              <a:rPr lang="en-US" altLang="ja-JP" sz="2200" dirty="0"/>
              <a:t>A</a:t>
            </a:r>
            <a:r>
              <a:rPr lang="ja-JP" altLang="en-US" sz="2200" dirty="0"/>
              <a:t>）、</a:t>
            </a:r>
            <a:r>
              <a:rPr lang="en-US" altLang="ja-JP" sz="2200" dirty="0"/>
              <a:t>5</a:t>
            </a:r>
            <a:r>
              <a:rPr lang="ja-JP" altLang="en-US" sz="2200" dirty="0"/>
              <a:t>万</a:t>
            </a:r>
            <a:r>
              <a:rPr lang="en-US" altLang="ja-JP" sz="2200" dirty="0"/>
              <a:t>6</a:t>
            </a:r>
            <a:r>
              <a:rPr lang="ja-JP" altLang="en-US" sz="2200" dirty="0"/>
              <a:t>千円（会費区分</a:t>
            </a:r>
            <a:r>
              <a:rPr lang="en-US" altLang="ja-JP" sz="2200" dirty="0"/>
              <a:t>B</a:t>
            </a:r>
            <a:r>
              <a:rPr lang="ja-JP" altLang="en-US" sz="2200" dirty="0"/>
              <a:t>）、</a:t>
            </a:r>
            <a:r>
              <a:rPr lang="en-US" altLang="ja-JP" sz="2200" dirty="0"/>
              <a:t>2</a:t>
            </a:r>
            <a:r>
              <a:rPr lang="ja-JP" altLang="en-US" sz="2200" dirty="0"/>
              <a:t>万</a:t>
            </a:r>
            <a:r>
              <a:rPr lang="en-US" altLang="ja-JP" sz="2200" dirty="0"/>
              <a:t>8</a:t>
            </a:r>
            <a:r>
              <a:rPr lang="ja-JP" altLang="en-US" sz="2200" dirty="0"/>
              <a:t>千円（会費区分</a:t>
            </a:r>
            <a:r>
              <a:rPr lang="en-US" altLang="ja-JP" sz="2200" dirty="0"/>
              <a:t>C</a:t>
            </a:r>
            <a:r>
              <a:rPr lang="ja-JP" altLang="en-US" sz="2200" dirty="0"/>
              <a:t>）の</a:t>
            </a:r>
            <a:r>
              <a:rPr lang="en-US" altLang="ja-JP" sz="2200" dirty="0"/>
              <a:t>3</a:t>
            </a:r>
            <a:r>
              <a:rPr lang="ja-JP" altLang="en-US" sz="2200" dirty="0"/>
              <a:t>区分。総額約</a:t>
            </a:r>
            <a:r>
              <a:rPr lang="en-US" altLang="ja-JP" sz="2200" dirty="0"/>
              <a:t>2,000</a:t>
            </a:r>
            <a:r>
              <a:rPr lang="ja-JP" altLang="en-US" sz="2200" dirty="0"/>
              <a:t>万円。</a:t>
            </a:r>
          </a:p>
          <a:p>
            <a:r>
              <a:rPr lang="ja-JP" altLang="en-US" sz="2200" dirty="0"/>
              <a:t>会費の主な使途は、事務局員を出向させている会員館への事務協力費</a:t>
            </a:r>
            <a:r>
              <a:rPr lang="en-US" altLang="ja-JP" sz="2200" dirty="0"/>
              <a:t>1,500</a:t>
            </a:r>
            <a:r>
              <a:rPr lang="ja-JP" altLang="en-US" sz="2200" dirty="0"/>
              <a:t>万円（</a:t>
            </a:r>
            <a:r>
              <a:rPr lang="en-US" altLang="ja-JP" sz="2200" dirty="0"/>
              <a:t>500</a:t>
            </a:r>
            <a:r>
              <a:rPr lang="ja-JP" altLang="en-US" sz="2200" dirty="0"/>
              <a:t>万円</a:t>
            </a:r>
            <a:r>
              <a:rPr lang="en-US" altLang="ja-JP" sz="2200" dirty="0"/>
              <a:t>×3</a:t>
            </a:r>
            <a:r>
              <a:rPr lang="ja-JP" altLang="en-US" sz="2200" dirty="0"/>
              <a:t>名）など。</a:t>
            </a:r>
            <a:endParaRPr lang="zh-TW" altLang="en-US" sz="2200" dirty="0"/>
          </a:p>
        </p:txBody>
      </p:sp>
      <p:sp>
        <p:nvSpPr>
          <p:cNvPr id="10" name="正方形/長方形 9">
            <a:extLst>
              <a:ext uri="{FF2B5EF4-FFF2-40B4-BE49-F238E27FC236}">
                <a16:creationId xmlns:a16="http://schemas.microsoft.com/office/drawing/2014/main" id="{C20CFAB7-2E20-46B5-AECB-D3E5803911A1}"/>
              </a:ext>
            </a:extLst>
          </p:cNvPr>
          <p:cNvSpPr/>
          <p:nvPr/>
        </p:nvSpPr>
        <p:spPr>
          <a:xfrm>
            <a:off x="838200" y="1391242"/>
            <a:ext cx="1461140" cy="5800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lang="ja-JP" altLang="en-US" sz="2400" b="1" dirty="0"/>
              <a:t>財政基盤</a:t>
            </a:r>
            <a:endParaRPr kumimoji="1" lang="ja-JP" altLang="en-US" sz="2400" b="1" dirty="0"/>
          </a:p>
        </p:txBody>
      </p:sp>
      <p:graphicFrame>
        <p:nvGraphicFramePr>
          <p:cNvPr id="12" name="グラフ 11"/>
          <p:cNvGraphicFramePr>
            <a:graphicFrameLocks/>
          </p:cNvGraphicFramePr>
          <p:nvPr/>
        </p:nvGraphicFramePr>
        <p:xfrm>
          <a:off x="6763609" y="1440098"/>
          <a:ext cx="5092059" cy="4755750"/>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a:extLst>
              <a:ext uri="{FF2B5EF4-FFF2-40B4-BE49-F238E27FC236}">
                <a16:creationId xmlns:a16="http://schemas.microsoft.com/office/drawing/2014/main" id="{5DABFA23-82CD-6F7A-FE3E-5133E67A9809}"/>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2115952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3-3. </a:t>
            </a:r>
            <a:r>
              <a:rPr lang="en-US" altLang="ja-JP" dirty="0">
                <a:latin typeface="+mj-ea"/>
              </a:rPr>
              <a:t>JUSTICE</a:t>
            </a:r>
            <a:r>
              <a:rPr lang="ja-JP" altLang="en-US" dirty="0">
                <a:latin typeface="+mj-ea"/>
              </a:rPr>
              <a:t>の諸活動</a:t>
            </a:r>
          </a:p>
        </p:txBody>
      </p:sp>
      <p:sp>
        <p:nvSpPr>
          <p:cNvPr id="3" name="コンテンツ プレースホルダー 2"/>
          <p:cNvSpPr>
            <a:spLocks noGrp="1"/>
          </p:cNvSpPr>
          <p:nvPr>
            <p:ph idx="1"/>
          </p:nvPr>
        </p:nvSpPr>
        <p:spPr>
          <a:xfrm>
            <a:off x="720062" y="1789389"/>
            <a:ext cx="5223537" cy="760410"/>
          </a:xfrm>
          <a:ln>
            <a:noFill/>
          </a:ln>
        </p:spPr>
        <p:txBody>
          <a:bodyPr>
            <a:noAutofit/>
          </a:bodyPr>
          <a:lstStyle/>
          <a:p>
            <a:r>
              <a:rPr lang="en-US" altLang="ja-JP" sz="1600" dirty="0"/>
              <a:t>JUSTICE</a:t>
            </a:r>
            <a:r>
              <a:rPr lang="ja-JP" altLang="en-US" sz="1600" dirty="0"/>
              <a:t>の運営に関する基本方針を策定する役割を担う組織。</a:t>
            </a:r>
          </a:p>
        </p:txBody>
      </p:sp>
      <p:sp>
        <p:nvSpPr>
          <p:cNvPr id="5" name="テキスト プレースホルダー 4"/>
          <p:cNvSpPr>
            <a:spLocks noGrp="1"/>
          </p:cNvSpPr>
          <p:nvPr>
            <p:ph type="body" sz="quarter" idx="13"/>
          </p:nvPr>
        </p:nvSpPr>
        <p:spPr/>
        <p:txBody>
          <a:bodyPr>
            <a:normAutofit/>
          </a:bodyPr>
          <a:lstStyle/>
          <a:p>
            <a:r>
              <a:rPr lang="en-US" altLang="ja-JP" dirty="0"/>
              <a:t>3. JUSTICE</a:t>
            </a:r>
            <a:r>
              <a:rPr lang="ja-JP" altLang="en-US" dirty="0"/>
              <a:t>の活動・効果</a:t>
            </a:r>
          </a:p>
        </p:txBody>
      </p:sp>
      <p:sp>
        <p:nvSpPr>
          <p:cNvPr id="7" name="正方形/長方形 6">
            <a:extLst>
              <a:ext uri="{FF2B5EF4-FFF2-40B4-BE49-F238E27FC236}">
                <a16:creationId xmlns:a16="http://schemas.microsoft.com/office/drawing/2014/main" id="{C20CFAB7-2E20-46B5-AECB-D3E5803911A1}"/>
              </a:ext>
            </a:extLst>
          </p:cNvPr>
          <p:cNvSpPr/>
          <p:nvPr/>
        </p:nvSpPr>
        <p:spPr>
          <a:xfrm>
            <a:off x="609702" y="1398371"/>
            <a:ext cx="1663235" cy="391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lang="ja-JP" altLang="en-US" b="1" dirty="0"/>
              <a:t>運営委員会</a:t>
            </a:r>
            <a:endParaRPr kumimoji="1" lang="ja-JP" altLang="en-US" b="1" dirty="0"/>
          </a:p>
        </p:txBody>
      </p:sp>
      <p:sp>
        <p:nvSpPr>
          <p:cNvPr id="8" name="コンテンツ プレースホルダー 2"/>
          <p:cNvSpPr txBox="1">
            <a:spLocks/>
          </p:cNvSpPr>
          <p:nvPr/>
        </p:nvSpPr>
        <p:spPr>
          <a:xfrm>
            <a:off x="720062" y="3013812"/>
            <a:ext cx="5223538" cy="817844"/>
          </a:xfrm>
          <a:prstGeom prst="rect">
            <a:avLst/>
          </a:prstGeom>
          <a:ln>
            <a:noFill/>
          </a:ln>
        </p:spPr>
        <p:txBody>
          <a:bodyPr vert="horz" lIns="91440" tIns="90000" rIns="91440" bIns="9000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600" dirty="0">
                <a:solidFill>
                  <a:prstClr val="black"/>
                </a:solidFill>
                <a:latin typeface="+mj-ea"/>
              </a:rPr>
              <a:t>電子ジャーナルなどの購入、利用提供、保存に係る条件の確定に向けた出版社との交渉などを実施。</a:t>
            </a:r>
            <a:endParaRPr lang="ja-JP" altLang="en-US" sz="1600" dirty="0"/>
          </a:p>
        </p:txBody>
      </p:sp>
      <p:sp>
        <p:nvSpPr>
          <p:cNvPr id="9" name="正方形/長方形 8">
            <a:extLst>
              <a:ext uri="{FF2B5EF4-FFF2-40B4-BE49-F238E27FC236}">
                <a16:creationId xmlns:a16="http://schemas.microsoft.com/office/drawing/2014/main" id="{C20CFAB7-2E20-46B5-AECB-D3E5803911A1}"/>
              </a:ext>
            </a:extLst>
          </p:cNvPr>
          <p:cNvSpPr/>
          <p:nvPr/>
        </p:nvSpPr>
        <p:spPr>
          <a:xfrm>
            <a:off x="597726" y="2556230"/>
            <a:ext cx="1687185" cy="456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zh-TW" altLang="en-US" b="1" dirty="0"/>
              <a:t>交渉作業部会</a:t>
            </a:r>
          </a:p>
        </p:txBody>
      </p:sp>
      <p:sp>
        <p:nvSpPr>
          <p:cNvPr id="10" name="コンテンツ プレースホルダー 2"/>
          <p:cNvSpPr txBox="1">
            <a:spLocks/>
          </p:cNvSpPr>
          <p:nvPr/>
        </p:nvSpPr>
        <p:spPr>
          <a:xfrm>
            <a:off x="720062" y="4222102"/>
            <a:ext cx="5223538" cy="1075957"/>
          </a:xfrm>
          <a:prstGeom prst="rect">
            <a:avLst/>
          </a:prstGeom>
          <a:ln>
            <a:noFill/>
          </a:ln>
        </p:spPr>
        <p:txBody>
          <a:bodyPr vert="horz" lIns="91440" tIns="90000" rIns="91440" bIns="9000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lvl="0" indent="-342900">
              <a:defRPr/>
            </a:pPr>
            <a:r>
              <a:rPr lang="ja-JP" altLang="en-US" sz="1600" dirty="0">
                <a:solidFill>
                  <a:prstClr val="black"/>
                </a:solidFill>
                <a:latin typeface="+mj-ea"/>
              </a:rPr>
              <a:t>出版社との交渉や新たな契約モデルの検討に必要な会員館の契約実績など</a:t>
            </a:r>
            <a:r>
              <a:rPr lang="ja-JP" altLang="en-US" sz="1600" dirty="0">
                <a:solidFill>
                  <a:srgbClr val="000000"/>
                </a:solidFill>
                <a:latin typeface="+mj-ea"/>
                <a:cs typeface="メイリオ" panose="020B0604030504040204" pitchFamily="50" charset="-128"/>
              </a:rPr>
              <a:t>、</a:t>
            </a:r>
            <a:r>
              <a:rPr lang="ja-JP" altLang="en-US" sz="1600" dirty="0">
                <a:solidFill>
                  <a:prstClr val="black"/>
                </a:solidFill>
                <a:latin typeface="+mj-ea"/>
              </a:rPr>
              <a:t>基礎データの収集・分析を実施。</a:t>
            </a:r>
            <a:endParaRPr lang="en-US" altLang="ja-JP" sz="1600" dirty="0">
              <a:solidFill>
                <a:prstClr val="black"/>
              </a:solidFill>
              <a:latin typeface="+mj-ea"/>
            </a:endParaRPr>
          </a:p>
        </p:txBody>
      </p:sp>
      <p:sp>
        <p:nvSpPr>
          <p:cNvPr id="11" name="コンテンツ プレースホルダー 2"/>
          <p:cNvSpPr txBox="1">
            <a:spLocks/>
          </p:cNvSpPr>
          <p:nvPr/>
        </p:nvSpPr>
        <p:spPr>
          <a:xfrm>
            <a:off x="720062" y="5688505"/>
            <a:ext cx="5223538" cy="1433034"/>
          </a:xfrm>
          <a:prstGeom prst="rect">
            <a:avLst/>
          </a:prstGeom>
          <a:ln>
            <a:noFill/>
          </a:ln>
        </p:spPr>
        <p:txBody>
          <a:bodyPr vert="horz" lIns="91440" tIns="90000" rIns="91440" bIns="9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lvl="0" indent="-342900">
              <a:defRPr/>
            </a:pPr>
            <a:r>
              <a:rPr lang="ja-JP" altLang="en-US" sz="1600" dirty="0">
                <a:solidFill>
                  <a:prstClr val="black"/>
                </a:solidFill>
                <a:latin typeface="+mj-ea"/>
              </a:rPr>
              <a:t>広報誌</a:t>
            </a:r>
            <a:r>
              <a:rPr lang="en-US" altLang="ja-JP" sz="1600" dirty="0">
                <a:solidFill>
                  <a:prstClr val="black"/>
                </a:solidFill>
                <a:latin typeface="+mj-ea"/>
              </a:rPr>
              <a:t>『</a:t>
            </a:r>
            <a:r>
              <a:rPr lang="en-US" altLang="ja-JP" sz="1600" dirty="0" err="1">
                <a:solidFill>
                  <a:prstClr val="black"/>
                </a:solidFill>
                <a:latin typeface="+mj-ea"/>
              </a:rPr>
              <a:t>jusmine</a:t>
            </a:r>
            <a:r>
              <a:rPr lang="en-US" altLang="ja-JP" sz="1600" dirty="0">
                <a:solidFill>
                  <a:prstClr val="black"/>
                </a:solidFill>
                <a:latin typeface="+mj-ea"/>
              </a:rPr>
              <a:t>』</a:t>
            </a:r>
            <a:r>
              <a:rPr lang="ja-JP" altLang="en-US" sz="1600" dirty="0">
                <a:solidFill>
                  <a:prstClr val="black"/>
                </a:solidFill>
                <a:latin typeface="+mj-ea"/>
              </a:rPr>
              <a:t>や</a:t>
            </a:r>
            <a:r>
              <a:rPr lang="en-US" altLang="ja-JP" sz="1600" dirty="0"/>
              <a:t>JUSTICE</a:t>
            </a:r>
            <a:r>
              <a:rPr lang="ja-JP" altLang="en-US" sz="1600" dirty="0"/>
              <a:t>の活動に必要な広報用資料の企画・発行。</a:t>
            </a:r>
            <a:endParaRPr lang="en-US" altLang="ja-JP" sz="1600" dirty="0">
              <a:solidFill>
                <a:prstClr val="black"/>
              </a:solidFill>
              <a:latin typeface="+mj-ea"/>
            </a:endParaRPr>
          </a:p>
          <a:p>
            <a:pPr marL="342900" lvl="0" indent="-342900">
              <a:defRPr/>
            </a:pPr>
            <a:r>
              <a:rPr lang="ja-JP" altLang="en-US" sz="1600" dirty="0">
                <a:solidFill>
                  <a:prstClr val="black"/>
                </a:solidFill>
                <a:latin typeface="+mj-ea"/>
              </a:rPr>
              <a:t>会員館職員の資質向上のための研修会を実施。</a:t>
            </a:r>
            <a:endParaRPr lang="en-US" altLang="ja-JP" sz="1600" dirty="0">
              <a:solidFill>
                <a:prstClr val="black"/>
              </a:solidFill>
              <a:latin typeface="+mj-ea"/>
            </a:endParaRPr>
          </a:p>
        </p:txBody>
      </p:sp>
      <p:sp>
        <p:nvSpPr>
          <p:cNvPr id="12" name="コンテンツ プレースホルダー 2"/>
          <p:cNvSpPr txBox="1">
            <a:spLocks/>
          </p:cNvSpPr>
          <p:nvPr/>
        </p:nvSpPr>
        <p:spPr>
          <a:xfrm>
            <a:off x="7022220" y="4183696"/>
            <a:ext cx="5045141" cy="2064997"/>
          </a:xfrm>
          <a:prstGeom prst="rect">
            <a:avLst/>
          </a:prstGeom>
          <a:ln>
            <a:noFill/>
          </a:ln>
        </p:spPr>
        <p:txBody>
          <a:bodyPr vert="horz" lIns="91440" tIns="90000" rIns="91440" bIns="9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lvl="0" indent="-342900">
              <a:lnSpc>
                <a:spcPct val="100000"/>
              </a:lnSpc>
              <a:spcBef>
                <a:spcPts val="0"/>
              </a:spcBef>
              <a:defRPr/>
            </a:pPr>
            <a:r>
              <a:rPr lang="ja-JP" altLang="en-US" sz="1600" dirty="0">
                <a:solidFill>
                  <a:prstClr val="black"/>
                </a:solidFill>
                <a:latin typeface="+mj-ea"/>
              </a:rPr>
              <a:t>作業部会の枠を超えた各種課題への対応。現在活動中のチームはなく、過去活動していたチームは下記のとおり。</a:t>
            </a:r>
            <a:endParaRPr lang="en-US" altLang="ja-JP" sz="1600" dirty="0">
              <a:solidFill>
                <a:prstClr val="black"/>
              </a:solidFill>
              <a:latin typeface="+mj-ea"/>
            </a:endParaRPr>
          </a:p>
          <a:p>
            <a:pPr marL="865230" lvl="1" indent="-342900">
              <a:buFont typeface="Wingdings" panose="05000000000000000000" pitchFamily="2" charset="2"/>
              <a:buChar char="ü"/>
              <a:defRPr/>
            </a:pPr>
            <a:r>
              <a:rPr lang="en-US" altLang="ja-JP" sz="1600" dirty="0"/>
              <a:t>OA2020</a:t>
            </a:r>
            <a:r>
              <a:rPr lang="ja-JP" altLang="en-US" sz="1600" dirty="0"/>
              <a:t>対応検討チーム</a:t>
            </a:r>
            <a:endParaRPr lang="en-US" altLang="ja-JP" sz="1600" dirty="0"/>
          </a:p>
          <a:p>
            <a:pPr marL="865230" lvl="1" indent="-342900">
              <a:buFont typeface="Wingdings" panose="05000000000000000000" pitchFamily="2" charset="2"/>
              <a:buChar char="ü"/>
              <a:defRPr/>
            </a:pPr>
            <a:r>
              <a:rPr lang="ja-JP" altLang="en-US" sz="1600" dirty="0"/>
              <a:t>電子書籍チーム</a:t>
            </a:r>
            <a:endParaRPr lang="en-US" altLang="ja-JP" sz="1600" dirty="0"/>
          </a:p>
          <a:p>
            <a:pPr marL="865230" lvl="1" indent="-342900">
              <a:buFont typeface="Wingdings" panose="05000000000000000000" pitchFamily="2" charset="2"/>
              <a:buChar char="ü"/>
              <a:defRPr/>
            </a:pPr>
            <a:r>
              <a:rPr lang="ja-JP" altLang="en-US" sz="1600" dirty="0"/>
              <a:t>論文公表実態調査チーム</a:t>
            </a:r>
            <a:endParaRPr lang="en-US" altLang="ja-JP" sz="1600" dirty="0"/>
          </a:p>
          <a:p>
            <a:pPr marL="865230" lvl="1" indent="-342900">
              <a:buFont typeface="Wingdings" panose="05000000000000000000" pitchFamily="2" charset="2"/>
              <a:buChar char="ü"/>
              <a:defRPr/>
            </a:pPr>
            <a:endParaRPr lang="en-US" altLang="ja-JP" sz="1600" dirty="0">
              <a:solidFill>
                <a:prstClr val="black"/>
              </a:solidFill>
              <a:latin typeface="+mj-ea"/>
            </a:endParaRPr>
          </a:p>
        </p:txBody>
      </p:sp>
      <p:sp>
        <p:nvSpPr>
          <p:cNvPr id="13" name="正方形/長方形 12">
            <a:extLst>
              <a:ext uri="{FF2B5EF4-FFF2-40B4-BE49-F238E27FC236}">
                <a16:creationId xmlns:a16="http://schemas.microsoft.com/office/drawing/2014/main" id="{C20CFAB7-2E20-46B5-AECB-D3E5803911A1}"/>
              </a:ext>
            </a:extLst>
          </p:cNvPr>
          <p:cNvSpPr/>
          <p:nvPr/>
        </p:nvSpPr>
        <p:spPr>
          <a:xfrm>
            <a:off x="6918001" y="3639819"/>
            <a:ext cx="1763227" cy="436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ja-JP" altLang="en-US" b="1" dirty="0"/>
              <a:t>チーム</a:t>
            </a:r>
            <a:endParaRPr lang="zh-TW" altLang="en-US" b="1" dirty="0"/>
          </a:p>
        </p:txBody>
      </p:sp>
      <p:sp>
        <p:nvSpPr>
          <p:cNvPr id="14" name="正方形/長方形 13">
            <a:extLst>
              <a:ext uri="{FF2B5EF4-FFF2-40B4-BE49-F238E27FC236}">
                <a16:creationId xmlns:a16="http://schemas.microsoft.com/office/drawing/2014/main" id="{C20CFAB7-2E20-46B5-AECB-D3E5803911A1}"/>
              </a:ext>
            </a:extLst>
          </p:cNvPr>
          <p:cNvSpPr/>
          <p:nvPr/>
        </p:nvSpPr>
        <p:spPr>
          <a:xfrm>
            <a:off x="609702" y="5308919"/>
            <a:ext cx="1687185" cy="401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ja-JP" altLang="en-US" b="1" dirty="0"/>
              <a:t>広報</a:t>
            </a:r>
            <a:r>
              <a:rPr lang="zh-TW" altLang="en-US" b="1" dirty="0"/>
              <a:t>作業部会</a:t>
            </a:r>
          </a:p>
        </p:txBody>
      </p:sp>
      <p:sp>
        <p:nvSpPr>
          <p:cNvPr id="15" name="正方形/長方形 14">
            <a:extLst>
              <a:ext uri="{FF2B5EF4-FFF2-40B4-BE49-F238E27FC236}">
                <a16:creationId xmlns:a16="http://schemas.microsoft.com/office/drawing/2014/main" id="{C20CFAB7-2E20-46B5-AECB-D3E5803911A1}"/>
              </a:ext>
            </a:extLst>
          </p:cNvPr>
          <p:cNvSpPr/>
          <p:nvPr/>
        </p:nvSpPr>
        <p:spPr>
          <a:xfrm>
            <a:off x="575397" y="3744587"/>
            <a:ext cx="1697540" cy="4807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ja-JP" altLang="en-US" b="1" dirty="0"/>
              <a:t>調査</a:t>
            </a:r>
            <a:r>
              <a:rPr lang="zh-TW" altLang="en-US" b="1" dirty="0"/>
              <a:t>作業部会</a:t>
            </a:r>
          </a:p>
        </p:txBody>
      </p:sp>
      <p:sp>
        <p:nvSpPr>
          <p:cNvPr id="16" name="正方形/長方形 15">
            <a:extLst>
              <a:ext uri="{FF2B5EF4-FFF2-40B4-BE49-F238E27FC236}">
                <a16:creationId xmlns:a16="http://schemas.microsoft.com/office/drawing/2014/main" id="{C20CFAB7-2E20-46B5-AECB-D3E5803911A1}"/>
              </a:ext>
            </a:extLst>
          </p:cNvPr>
          <p:cNvSpPr/>
          <p:nvPr/>
        </p:nvSpPr>
        <p:spPr>
          <a:xfrm>
            <a:off x="6847373" y="1442725"/>
            <a:ext cx="2059239" cy="489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altLang="ja-JP" b="1" dirty="0"/>
              <a:t>OA</a:t>
            </a:r>
            <a:r>
              <a:rPr lang="ja-JP" altLang="en-US" b="1" dirty="0"/>
              <a:t>推進</a:t>
            </a:r>
            <a:r>
              <a:rPr lang="zh-TW" altLang="en-US" b="1" dirty="0"/>
              <a:t>作業部会</a:t>
            </a:r>
          </a:p>
        </p:txBody>
      </p:sp>
      <p:sp>
        <p:nvSpPr>
          <p:cNvPr id="17" name="コンテンツ プレースホルダー 2"/>
          <p:cNvSpPr txBox="1">
            <a:spLocks/>
          </p:cNvSpPr>
          <p:nvPr/>
        </p:nvSpPr>
        <p:spPr>
          <a:xfrm>
            <a:off x="6918001" y="2093234"/>
            <a:ext cx="5149360" cy="1316420"/>
          </a:xfrm>
          <a:prstGeom prst="rect">
            <a:avLst/>
          </a:prstGeom>
          <a:ln>
            <a:noFill/>
          </a:ln>
        </p:spPr>
        <p:txBody>
          <a:bodyPr vert="horz" lIns="91440" tIns="90000" rIns="91440" bIns="9000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600" dirty="0">
                <a:solidFill>
                  <a:prstClr val="black"/>
                </a:solidFill>
                <a:latin typeface="+mj-ea"/>
              </a:rPr>
              <a:t>オープンアクセス（</a:t>
            </a:r>
            <a:r>
              <a:rPr lang="en-US" altLang="ja-JP" sz="1600" dirty="0">
                <a:solidFill>
                  <a:prstClr val="black"/>
                </a:solidFill>
                <a:latin typeface="+mj-ea"/>
              </a:rPr>
              <a:t>OA</a:t>
            </a:r>
            <a:r>
              <a:rPr lang="ja-JP" altLang="en-US" sz="1600" dirty="0">
                <a:solidFill>
                  <a:prstClr val="black"/>
                </a:solidFill>
                <a:latin typeface="+mj-ea"/>
              </a:rPr>
              <a:t>）に関する国内外の情報収集　及び会員館への情報提供を実施。</a:t>
            </a:r>
            <a:endParaRPr lang="en-US" altLang="ja-JP" sz="1600" dirty="0">
              <a:solidFill>
                <a:prstClr val="black"/>
              </a:solidFill>
              <a:latin typeface="+mj-ea"/>
            </a:endParaRPr>
          </a:p>
          <a:p>
            <a:r>
              <a:rPr lang="en-US" altLang="ja-JP" sz="1600" dirty="0"/>
              <a:t>OA</a:t>
            </a:r>
            <a:r>
              <a:rPr lang="ja-JP" altLang="en-US" sz="1600" dirty="0"/>
              <a:t>出版モデルに関する</a:t>
            </a:r>
            <a:r>
              <a:rPr lang="en-US" altLang="ja-JP" sz="1600" dirty="0"/>
              <a:t>JUSTICE</a:t>
            </a:r>
            <a:r>
              <a:rPr lang="ja-JP" altLang="en-US" sz="1600" dirty="0"/>
              <a:t>の方針等の点検　及び評価を実施。</a:t>
            </a:r>
          </a:p>
        </p:txBody>
      </p:sp>
      <p:sp>
        <p:nvSpPr>
          <p:cNvPr id="4" name="正方形/長方形 3">
            <a:extLst>
              <a:ext uri="{FF2B5EF4-FFF2-40B4-BE49-F238E27FC236}">
                <a16:creationId xmlns:a16="http://schemas.microsoft.com/office/drawing/2014/main" id="{C9199F24-ED2D-F977-6F46-8E41400B8BD0}"/>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2150144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3-4. JUSTICE</a:t>
            </a:r>
            <a:r>
              <a:rPr lang="ja-JP" altLang="en-US" dirty="0"/>
              <a:t>の交渉・契約の特徴</a:t>
            </a:r>
            <a:endParaRPr kumimoji="1" lang="ja-JP" altLang="en-US" dirty="0"/>
          </a:p>
        </p:txBody>
      </p:sp>
      <p:sp>
        <p:nvSpPr>
          <p:cNvPr id="5" name="テキスト プレースホルダー 4"/>
          <p:cNvSpPr>
            <a:spLocks noGrp="1"/>
          </p:cNvSpPr>
          <p:nvPr>
            <p:ph type="body" sz="quarter" idx="13"/>
          </p:nvPr>
        </p:nvSpPr>
        <p:spPr/>
        <p:txBody>
          <a:bodyPr>
            <a:normAutofit/>
          </a:bodyPr>
          <a:lstStyle/>
          <a:p>
            <a:r>
              <a:rPr lang="en-US" altLang="ja-JP" dirty="0"/>
              <a:t>3. JUSTICE</a:t>
            </a:r>
            <a:r>
              <a:rPr lang="ja-JP" altLang="en-US" dirty="0"/>
              <a:t>の活動・効果</a:t>
            </a:r>
          </a:p>
        </p:txBody>
      </p:sp>
      <p:sp>
        <p:nvSpPr>
          <p:cNvPr id="6" name="正方形/長方形 5">
            <a:extLst>
              <a:ext uri="{FF2B5EF4-FFF2-40B4-BE49-F238E27FC236}">
                <a16:creationId xmlns:a16="http://schemas.microsoft.com/office/drawing/2014/main" id="{C20CFAB7-2E20-46B5-AECB-D3E5803911A1}"/>
              </a:ext>
            </a:extLst>
          </p:cNvPr>
          <p:cNvSpPr/>
          <p:nvPr/>
        </p:nvSpPr>
        <p:spPr>
          <a:xfrm>
            <a:off x="1840523" y="1266092"/>
            <a:ext cx="8510954" cy="603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en-US" altLang="ja-JP" sz="2400" b="1" dirty="0"/>
              <a:t>JUSTICE</a:t>
            </a:r>
            <a:r>
              <a:rPr lang="ja-JP" altLang="en-US" sz="2400" b="1" dirty="0"/>
              <a:t>の出版社交渉（</a:t>
            </a:r>
            <a:r>
              <a:rPr lang="en-US" altLang="ja-JP" sz="2400" b="1" dirty="0"/>
              <a:t>2024</a:t>
            </a:r>
            <a:r>
              <a:rPr lang="ja-JP" altLang="en-US" sz="2400" b="1" dirty="0"/>
              <a:t>年度実績）</a:t>
            </a:r>
            <a:endParaRPr kumimoji="1" lang="ja-JP" altLang="en-US" sz="2400" b="1" dirty="0"/>
          </a:p>
        </p:txBody>
      </p:sp>
      <p:graphicFrame>
        <p:nvGraphicFramePr>
          <p:cNvPr id="7" name="コンテンツ プレースホルダー 3">
            <a:extLst>
              <a:ext uri="{FF2B5EF4-FFF2-40B4-BE49-F238E27FC236}">
                <a16:creationId xmlns:a16="http://schemas.microsoft.com/office/drawing/2014/main" id="{980039F1-75E7-4D5A-9E14-4D70A5EB844A}"/>
              </a:ext>
            </a:extLst>
          </p:cNvPr>
          <p:cNvGraphicFramePr>
            <a:graphicFrameLocks/>
          </p:cNvGraphicFramePr>
          <p:nvPr/>
        </p:nvGraphicFramePr>
        <p:xfrm>
          <a:off x="1011621" y="3266822"/>
          <a:ext cx="4703064" cy="1789419"/>
        </p:xfrm>
        <a:graphic>
          <a:graphicData uri="http://schemas.openxmlformats.org/drawingml/2006/table">
            <a:tbl>
              <a:tblPr firstRow="1" bandRow="1">
                <a:tableStyleId>{69CF1AB2-1976-4502-BF36-3FF5EA218861}</a:tableStyleId>
              </a:tblPr>
              <a:tblGrid>
                <a:gridCol w="1834596">
                  <a:extLst>
                    <a:ext uri="{9D8B030D-6E8A-4147-A177-3AD203B41FA5}">
                      <a16:colId xmlns:a16="http://schemas.microsoft.com/office/drawing/2014/main" val="1680365173"/>
                    </a:ext>
                  </a:extLst>
                </a:gridCol>
                <a:gridCol w="2868468">
                  <a:extLst>
                    <a:ext uri="{9D8B030D-6E8A-4147-A177-3AD203B41FA5}">
                      <a16:colId xmlns:a16="http://schemas.microsoft.com/office/drawing/2014/main" val="1483924052"/>
                    </a:ext>
                  </a:extLst>
                </a:gridCol>
              </a:tblGrid>
              <a:tr h="559236">
                <a:tc>
                  <a:txBody>
                    <a:bodyPr/>
                    <a:lstStyle/>
                    <a:p>
                      <a:r>
                        <a:rPr kumimoji="1" lang="ja-JP" altLang="en-US" sz="1800" dirty="0"/>
                        <a:t>交渉・協議対象</a:t>
                      </a:r>
                      <a:endParaRPr kumimoji="1" lang="ja-JP" altLang="en-US" sz="1800" b="1" dirty="0">
                        <a:latin typeface="+mj-ea"/>
                        <a:ea typeface="+mj-ea"/>
                        <a:cs typeface="メイリオ" panose="020B0604030504040204" pitchFamily="50" charset="-128"/>
                      </a:endParaRPr>
                    </a:p>
                  </a:txBody>
                  <a:tcPr anchor="ctr">
                    <a:noFill/>
                  </a:tcPr>
                </a:tc>
                <a:tc>
                  <a:txBody>
                    <a:bodyPr/>
                    <a:lstStyle/>
                    <a:p>
                      <a:pPr algn="l"/>
                      <a:r>
                        <a:rPr kumimoji="1" lang="en-US" altLang="ja-JP" sz="1800" dirty="0"/>
                        <a:t>57</a:t>
                      </a:r>
                      <a:r>
                        <a:rPr kumimoji="1" lang="ja-JP" altLang="en-US" sz="1800" dirty="0"/>
                        <a:t>社（海外</a:t>
                      </a:r>
                      <a:r>
                        <a:rPr kumimoji="1" lang="en-US" altLang="ja-JP" sz="1800" dirty="0"/>
                        <a:t>49</a:t>
                      </a:r>
                      <a:r>
                        <a:rPr kumimoji="1" lang="ja-JP" altLang="en-US" sz="1800" kern="1200" dirty="0"/>
                        <a:t>、</a:t>
                      </a:r>
                      <a:r>
                        <a:rPr kumimoji="1" lang="ja-JP" altLang="en-US" sz="1800" dirty="0"/>
                        <a:t>国内</a:t>
                      </a:r>
                      <a:r>
                        <a:rPr kumimoji="1" lang="en-US" altLang="ja-JP" sz="1800" dirty="0"/>
                        <a:t>8</a:t>
                      </a:r>
                      <a:r>
                        <a:rPr kumimoji="1" lang="ja-JP" altLang="en-US" sz="1800" dirty="0"/>
                        <a:t>）</a:t>
                      </a:r>
                      <a:endParaRPr kumimoji="1" lang="ja-JP" altLang="en-US" sz="1800" b="1" dirty="0">
                        <a:latin typeface="+mj-lt"/>
                        <a:ea typeface="+mj-ea"/>
                        <a:cs typeface="メイリオ" panose="020B0604030504040204" pitchFamily="50" charset="-128"/>
                      </a:endParaRPr>
                    </a:p>
                  </a:txBody>
                  <a:tcPr anchor="ctr">
                    <a:noFill/>
                  </a:tcPr>
                </a:tc>
                <a:extLst>
                  <a:ext uri="{0D108BD9-81ED-4DB2-BD59-A6C34878D82A}">
                    <a16:rowId xmlns:a16="http://schemas.microsoft.com/office/drawing/2014/main" val="3280413084"/>
                  </a:ext>
                </a:extLst>
              </a:tr>
              <a:tr h="718008">
                <a:tc>
                  <a:txBody>
                    <a:bodyPr/>
                    <a:lstStyle/>
                    <a:p>
                      <a:r>
                        <a:rPr kumimoji="1" lang="ja-JP" altLang="en-US" sz="1800" dirty="0"/>
                        <a:t>提案合意</a:t>
                      </a:r>
                      <a:endParaRPr kumimoji="1" lang="ja-JP" altLang="en-US" sz="1800" b="1" dirty="0">
                        <a:latin typeface="+mj-ea"/>
                        <a:ea typeface="+mj-ea"/>
                        <a:cs typeface="メイリオ" panose="020B0604030504040204" pitchFamily="50" charset="-128"/>
                      </a:endParaRPr>
                    </a:p>
                  </a:txBody>
                  <a:tcPr anchor="ctr">
                    <a:noFill/>
                  </a:tcPr>
                </a:tc>
                <a:tc>
                  <a:txBody>
                    <a:bodyPr/>
                    <a:lstStyle/>
                    <a:p>
                      <a:pPr algn="l"/>
                      <a:r>
                        <a:rPr kumimoji="1" lang="en-US" altLang="ja-JP" sz="1800" dirty="0"/>
                        <a:t>48</a:t>
                      </a:r>
                      <a:r>
                        <a:rPr kumimoji="1" lang="ja-JP" altLang="en-US" sz="1800" dirty="0"/>
                        <a:t>社（海外</a:t>
                      </a:r>
                      <a:r>
                        <a:rPr kumimoji="1" lang="en-US" altLang="ja-JP" sz="1800" dirty="0"/>
                        <a:t>42</a:t>
                      </a:r>
                      <a:r>
                        <a:rPr kumimoji="1" lang="ja-JP" altLang="en-US" sz="1800" kern="1200" dirty="0"/>
                        <a:t>、</a:t>
                      </a:r>
                      <a:r>
                        <a:rPr kumimoji="1" lang="ja-JP" altLang="en-US" sz="1800" dirty="0"/>
                        <a:t>国内</a:t>
                      </a:r>
                      <a:r>
                        <a:rPr kumimoji="1" lang="en-US" altLang="ja-JP" sz="1800" dirty="0"/>
                        <a:t>6</a:t>
                      </a:r>
                      <a:r>
                        <a:rPr kumimoji="1" lang="ja-JP" altLang="en-US" sz="1800" dirty="0"/>
                        <a:t>）</a:t>
                      </a:r>
                      <a:endParaRPr kumimoji="1" lang="en-US" altLang="ja-JP" sz="1800" dirty="0"/>
                    </a:p>
                    <a:p>
                      <a:pPr algn="l"/>
                      <a:r>
                        <a:rPr kumimoji="1" lang="en-US" altLang="ja-JP" sz="1800" dirty="0"/>
                        <a:t>86</a:t>
                      </a:r>
                      <a:r>
                        <a:rPr kumimoji="1" lang="ja-JP" altLang="en-US" sz="1800" dirty="0"/>
                        <a:t>提案、</a:t>
                      </a:r>
                      <a:r>
                        <a:rPr kumimoji="1" lang="en-US" altLang="ja-JP" sz="1800" dirty="0"/>
                        <a:t>154</a:t>
                      </a:r>
                      <a:r>
                        <a:rPr kumimoji="1" lang="ja-JP" altLang="en-US" sz="1800" dirty="0"/>
                        <a:t>製品</a:t>
                      </a:r>
                      <a:endParaRPr kumimoji="1" lang="en-US" altLang="ja-JP" sz="1800" b="1" dirty="0">
                        <a:latin typeface="+mj-lt"/>
                        <a:ea typeface="+mj-ea"/>
                        <a:cs typeface="メイリオ" panose="020B0604030504040204" pitchFamily="50" charset="-128"/>
                      </a:endParaRPr>
                    </a:p>
                  </a:txBody>
                  <a:tcPr anchor="ctr">
                    <a:noFill/>
                  </a:tcPr>
                </a:tc>
                <a:extLst>
                  <a:ext uri="{0D108BD9-81ED-4DB2-BD59-A6C34878D82A}">
                    <a16:rowId xmlns:a16="http://schemas.microsoft.com/office/drawing/2014/main" val="3183813509"/>
                  </a:ext>
                </a:extLst>
              </a:tr>
              <a:tr h="512175">
                <a:tc>
                  <a:txBody>
                    <a:bodyPr/>
                    <a:lstStyle/>
                    <a:p>
                      <a:r>
                        <a:rPr kumimoji="1" lang="ja-JP" altLang="en-US" sz="1800" dirty="0"/>
                        <a:t>交渉回数</a:t>
                      </a:r>
                      <a:endParaRPr kumimoji="1" lang="ja-JP" altLang="en-US" sz="1800" b="1" dirty="0">
                        <a:latin typeface="+mj-ea"/>
                        <a:ea typeface="+mj-ea"/>
                        <a:cs typeface="メイリオ" panose="020B0604030504040204" pitchFamily="50" charset="-128"/>
                      </a:endParaRPr>
                    </a:p>
                  </a:txBody>
                  <a:tcPr anchor="ctr">
                    <a:noFill/>
                  </a:tcPr>
                </a:tc>
                <a:tc>
                  <a:txBody>
                    <a:bodyPr/>
                    <a:lstStyle/>
                    <a:p>
                      <a:pPr algn="l"/>
                      <a:r>
                        <a:rPr kumimoji="1" lang="en-US" altLang="ja-JP" sz="1800" dirty="0"/>
                        <a:t>54</a:t>
                      </a:r>
                      <a:r>
                        <a:rPr kumimoji="1" lang="ja-JP" altLang="en-US" sz="1800" dirty="0"/>
                        <a:t>回</a:t>
                      </a:r>
                      <a:endParaRPr kumimoji="1" lang="ja-JP" altLang="en-US" sz="1800" b="1" dirty="0">
                        <a:latin typeface="+mj-lt"/>
                        <a:ea typeface="+mj-ea"/>
                        <a:cs typeface="メイリオ" panose="020B0604030504040204" pitchFamily="50" charset="-128"/>
                      </a:endParaRPr>
                    </a:p>
                  </a:txBody>
                  <a:tcPr anchor="ctr">
                    <a:noFill/>
                  </a:tcPr>
                </a:tc>
                <a:extLst>
                  <a:ext uri="{0D108BD9-81ED-4DB2-BD59-A6C34878D82A}">
                    <a16:rowId xmlns:a16="http://schemas.microsoft.com/office/drawing/2014/main" val="1764600669"/>
                  </a:ext>
                </a:extLst>
              </a:tr>
            </a:tbl>
          </a:graphicData>
        </a:graphic>
      </p:graphicFrame>
      <p:sp>
        <p:nvSpPr>
          <p:cNvPr id="12" name="コンテンツ プレースホルダー 2"/>
          <p:cNvSpPr txBox="1">
            <a:spLocks/>
          </p:cNvSpPr>
          <p:nvPr/>
        </p:nvSpPr>
        <p:spPr>
          <a:xfrm>
            <a:off x="667730" y="2016547"/>
            <a:ext cx="5165078" cy="1222859"/>
          </a:xfrm>
          <a:prstGeom prst="rect">
            <a:avLst/>
          </a:prstGeom>
          <a:ln>
            <a:noFill/>
          </a:ln>
        </p:spPr>
        <p:txBody>
          <a:bodyPr vert="horz" lIns="91440" tIns="90000" rIns="91440" bIns="9000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ja-JP" sz="2000" dirty="0"/>
              <a:t>国公私立大学の委員で構成される「交渉作業部会」 （約</a:t>
            </a:r>
            <a:r>
              <a:rPr lang="en-US" altLang="ja-JP" sz="2000" dirty="0"/>
              <a:t>30</a:t>
            </a:r>
            <a:r>
              <a:rPr lang="ja-JP" altLang="ja-JP" sz="2000" dirty="0"/>
              <a:t>名）を中心に、出版社交渉を実施。</a:t>
            </a:r>
            <a:endParaRPr lang="ja-JP" altLang="ja-JP" sz="1800" dirty="0">
              <a:effectLst/>
            </a:endParaRPr>
          </a:p>
        </p:txBody>
      </p:sp>
      <p:sp>
        <p:nvSpPr>
          <p:cNvPr id="13" name="コンテンツ プレースホルダー 2"/>
          <p:cNvSpPr txBox="1">
            <a:spLocks/>
          </p:cNvSpPr>
          <p:nvPr/>
        </p:nvSpPr>
        <p:spPr>
          <a:xfrm>
            <a:off x="994638" y="5233186"/>
            <a:ext cx="5247412" cy="1624813"/>
          </a:xfrm>
          <a:prstGeom prst="rect">
            <a:avLst/>
          </a:prstGeom>
          <a:ln>
            <a:noFill/>
          </a:ln>
        </p:spPr>
        <p:txBody>
          <a:bodyPr vert="horz" lIns="91440" tIns="90000" rIns="91440" bIns="9000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600" dirty="0"/>
              <a:t>【</a:t>
            </a:r>
            <a:r>
              <a:rPr lang="ja-JP" altLang="en-US" sz="1600" dirty="0"/>
              <a:t>交渉対象出版社・学会（一部）</a:t>
            </a:r>
            <a:r>
              <a:rPr lang="en-US" altLang="ja-JP" sz="1600" dirty="0"/>
              <a:t>】</a:t>
            </a:r>
          </a:p>
          <a:p>
            <a:pPr marL="0" indent="0">
              <a:buNone/>
            </a:pPr>
            <a:r>
              <a:rPr lang="en-US" altLang="ja-JP" sz="1600" dirty="0"/>
              <a:t>Elsevier</a:t>
            </a:r>
            <a:r>
              <a:rPr lang="ja-JP" altLang="en-US" sz="1600" dirty="0" err="1"/>
              <a:t>、</a:t>
            </a:r>
            <a:r>
              <a:rPr lang="en-US" altLang="ja-JP" sz="1600" dirty="0"/>
              <a:t>Wiley</a:t>
            </a:r>
            <a:r>
              <a:rPr lang="ja-JP" altLang="en-US" sz="1600" dirty="0" err="1"/>
              <a:t>、</a:t>
            </a:r>
            <a:r>
              <a:rPr lang="ja-JP" altLang="en-US" sz="1600" dirty="0"/>
              <a:t> </a:t>
            </a:r>
            <a:r>
              <a:rPr lang="en-US" altLang="ja-JP" sz="1600" dirty="0"/>
              <a:t>Springer Nature</a:t>
            </a:r>
            <a:r>
              <a:rPr lang="ja-JP" altLang="en-US" sz="1600" dirty="0" err="1"/>
              <a:t>、</a:t>
            </a:r>
            <a:r>
              <a:rPr lang="en-US" altLang="ja-JP" sz="1600" dirty="0"/>
              <a:t>Sage</a:t>
            </a:r>
            <a:r>
              <a:rPr lang="ja-JP" altLang="en-US" sz="1600" dirty="0" err="1"/>
              <a:t>、</a:t>
            </a:r>
            <a:r>
              <a:rPr lang="en-US" altLang="ja-JP" sz="1600" dirty="0"/>
              <a:t>Taylor &amp; Francis</a:t>
            </a:r>
            <a:r>
              <a:rPr lang="ja-JP" altLang="en-US" sz="1600" dirty="0" err="1"/>
              <a:t>、</a:t>
            </a:r>
            <a:r>
              <a:rPr lang="ja-JP" altLang="en-US" sz="1600" dirty="0"/>
              <a:t> </a:t>
            </a:r>
            <a:r>
              <a:rPr lang="en-US" altLang="ja-JP" sz="1600" dirty="0"/>
              <a:t>ACS</a:t>
            </a:r>
            <a:r>
              <a:rPr lang="ja-JP" altLang="en-US" sz="1600" dirty="0" err="1"/>
              <a:t>、</a:t>
            </a:r>
            <a:r>
              <a:rPr lang="ja-JP" altLang="en-US" sz="1600" dirty="0"/>
              <a:t> </a:t>
            </a:r>
            <a:r>
              <a:rPr lang="en-US" altLang="ja-JP" sz="1600" dirty="0"/>
              <a:t>APS</a:t>
            </a:r>
            <a:r>
              <a:rPr lang="ja-JP" altLang="en-US" sz="1600" dirty="0" err="1"/>
              <a:t>、</a:t>
            </a:r>
            <a:r>
              <a:rPr lang="ja-JP" altLang="en-US" sz="1600" dirty="0"/>
              <a:t> </a:t>
            </a:r>
            <a:r>
              <a:rPr lang="en-US" altLang="ja-JP" sz="1600" dirty="0"/>
              <a:t>IEEE</a:t>
            </a:r>
            <a:r>
              <a:rPr lang="ja-JP" altLang="en-US" sz="1600" dirty="0" err="1"/>
              <a:t>、</a:t>
            </a:r>
            <a:r>
              <a:rPr lang="ja-JP" altLang="en-US" sz="1600" dirty="0"/>
              <a:t> </a:t>
            </a:r>
            <a:r>
              <a:rPr lang="en-US" altLang="ja-JP" sz="1600" dirty="0"/>
              <a:t>Cambridge UP</a:t>
            </a:r>
            <a:r>
              <a:rPr lang="ja-JP" altLang="en-US" sz="1600" dirty="0" err="1"/>
              <a:t>、</a:t>
            </a:r>
            <a:r>
              <a:rPr lang="ja-JP" altLang="en-US" sz="1600" dirty="0"/>
              <a:t> </a:t>
            </a:r>
            <a:r>
              <a:rPr lang="en-US" altLang="ja-JP" sz="1600" dirty="0"/>
              <a:t>Oxford UP</a:t>
            </a:r>
            <a:r>
              <a:rPr lang="ja-JP" altLang="en-US" sz="1600" dirty="0"/>
              <a:t>、</a:t>
            </a:r>
            <a:r>
              <a:rPr lang="en-US" altLang="ja-JP" sz="1600" dirty="0"/>
              <a:t>AAAS</a:t>
            </a:r>
            <a:r>
              <a:rPr lang="ja-JP" altLang="en-US" sz="1600" dirty="0"/>
              <a:t>　など</a:t>
            </a:r>
          </a:p>
        </p:txBody>
      </p:sp>
      <p:sp>
        <p:nvSpPr>
          <p:cNvPr id="14" name="コンテンツ プレースホルダー 2"/>
          <p:cNvSpPr txBox="1">
            <a:spLocks/>
          </p:cNvSpPr>
          <p:nvPr/>
        </p:nvSpPr>
        <p:spPr>
          <a:xfrm>
            <a:off x="6886720" y="2016547"/>
            <a:ext cx="4954760" cy="3232398"/>
          </a:xfrm>
          <a:prstGeom prst="rect">
            <a:avLst/>
          </a:prstGeom>
          <a:ln>
            <a:noFill/>
          </a:ln>
        </p:spPr>
        <p:txBody>
          <a:bodyPr vert="horz" lIns="91440" tIns="90000" rIns="91440" bIns="9000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000" dirty="0"/>
              <a:t>JUSTICE</a:t>
            </a:r>
            <a:r>
              <a:rPr lang="ja-JP" altLang="en-US" sz="2000" dirty="0"/>
              <a:t>は、電子ジャーナルなどの購入・利用条件に係る出版社との交渉を一元的に実施。</a:t>
            </a:r>
          </a:p>
          <a:p>
            <a:r>
              <a:rPr lang="ja-JP" altLang="en-US" sz="2000" dirty="0"/>
              <a:t>合意に至った出版社提案を会員館へ周知。</a:t>
            </a:r>
          </a:p>
          <a:p>
            <a:r>
              <a:rPr lang="ja-JP" altLang="en-US" sz="2000" dirty="0"/>
              <a:t>会員館は提案内容、自機関の事情等を勘案し、契約するかどうかを個別に判断可能（契約は強制されない）。</a:t>
            </a:r>
          </a:p>
        </p:txBody>
      </p:sp>
      <p:sp>
        <p:nvSpPr>
          <p:cNvPr id="15" name="コンテンツ プレースホルダー 2"/>
          <p:cNvSpPr txBox="1">
            <a:spLocks/>
          </p:cNvSpPr>
          <p:nvPr/>
        </p:nvSpPr>
        <p:spPr>
          <a:xfrm>
            <a:off x="6987304" y="5056241"/>
            <a:ext cx="4854176" cy="1289164"/>
          </a:xfrm>
          <a:prstGeom prst="rect">
            <a:avLst/>
          </a:prstGeom>
          <a:ln>
            <a:noFill/>
          </a:ln>
        </p:spPr>
        <p:txBody>
          <a:bodyPr vert="horz" lIns="91440" tIns="90000" rIns="91440" bIns="9000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00" dirty="0"/>
              <a:t>※</a:t>
            </a:r>
            <a:r>
              <a:rPr lang="ja-JP" altLang="en-US" sz="1800" dirty="0"/>
              <a:t>海外の図書館コンソーシアムでは、交渉力を　　強化するためにコンソーシアムで一括契約する（契約が強制される）ケースもある。</a:t>
            </a:r>
          </a:p>
        </p:txBody>
      </p:sp>
      <p:sp>
        <p:nvSpPr>
          <p:cNvPr id="3" name="正方形/長方形 2">
            <a:extLst>
              <a:ext uri="{FF2B5EF4-FFF2-40B4-BE49-F238E27FC236}">
                <a16:creationId xmlns:a16="http://schemas.microsoft.com/office/drawing/2014/main" id="{EDC78B44-9948-DEC1-AC7F-BD8F233DCFE8}"/>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2181581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3-6. OA2020</a:t>
            </a:r>
            <a:r>
              <a:rPr lang="ja-JP" altLang="en-US" dirty="0"/>
              <a:t>ロードマップの策定</a:t>
            </a:r>
            <a:endParaRPr kumimoji="1" lang="ja-JP" altLang="en-US" dirty="0"/>
          </a:p>
        </p:txBody>
      </p:sp>
      <p:sp>
        <p:nvSpPr>
          <p:cNvPr id="3" name="コンテンツ プレースホルダー 2"/>
          <p:cNvSpPr>
            <a:spLocks noGrp="1"/>
          </p:cNvSpPr>
          <p:nvPr>
            <p:ph idx="1"/>
          </p:nvPr>
        </p:nvSpPr>
        <p:spPr>
          <a:xfrm>
            <a:off x="838200" y="2480380"/>
            <a:ext cx="4979276" cy="3277408"/>
          </a:xfrm>
        </p:spPr>
        <p:txBody>
          <a:bodyPr>
            <a:normAutofit/>
          </a:bodyPr>
          <a:lstStyle/>
          <a:p>
            <a:r>
              <a:rPr lang="ja-JP" altLang="en-US" sz="2000" dirty="0"/>
              <a:t>学術雑誌のオープンアクセスへの転換を目指す国際的なイニシアティブ（</a:t>
            </a:r>
            <a:r>
              <a:rPr lang="en-US" altLang="ja-JP" sz="2000" dirty="0"/>
              <a:t>2016</a:t>
            </a:r>
            <a:r>
              <a:rPr lang="ja-JP" altLang="en-US" sz="2000" dirty="0"/>
              <a:t>年～、ドイツのマックス・プランク研究所が主導）</a:t>
            </a:r>
          </a:p>
          <a:p>
            <a:r>
              <a:rPr lang="en-US" altLang="ja-JP" sz="2000" dirty="0"/>
              <a:t>2016</a:t>
            </a:r>
            <a:r>
              <a:rPr lang="ja-JP" altLang="en-US" sz="2000" dirty="0"/>
              <a:t>年</a:t>
            </a:r>
            <a:r>
              <a:rPr lang="en-US" altLang="ja-JP" sz="2000" dirty="0"/>
              <a:t>8</a:t>
            </a:r>
            <a:r>
              <a:rPr lang="ja-JP" altLang="en-US" sz="2000" dirty="0"/>
              <a:t>月、</a:t>
            </a:r>
            <a:r>
              <a:rPr lang="en-US" altLang="ja-JP" sz="2000" dirty="0"/>
              <a:t>JUSTICE</a:t>
            </a:r>
            <a:r>
              <a:rPr lang="ja-JP" altLang="en-US" sz="2000" dirty="0"/>
              <a:t>は運営委員会委員長名で</a:t>
            </a:r>
            <a:r>
              <a:rPr lang="en-US" altLang="ja-JP" sz="2000" dirty="0" err="1"/>
              <a:t>EoI</a:t>
            </a:r>
            <a:r>
              <a:rPr lang="ja-JP" altLang="en-US" sz="2000" dirty="0"/>
              <a:t>（関心表明）に署名</a:t>
            </a:r>
          </a:p>
          <a:p>
            <a:pPr marL="0" indent="0">
              <a:buNone/>
            </a:pPr>
            <a:endParaRPr kumimoji="1" lang="ja-JP" altLang="en-US" sz="2000" dirty="0"/>
          </a:p>
        </p:txBody>
      </p:sp>
      <p:sp>
        <p:nvSpPr>
          <p:cNvPr id="5" name="テキスト プレースホルダー 4"/>
          <p:cNvSpPr>
            <a:spLocks noGrp="1"/>
          </p:cNvSpPr>
          <p:nvPr>
            <p:ph type="body" sz="quarter" idx="13"/>
          </p:nvPr>
        </p:nvSpPr>
        <p:spPr/>
        <p:txBody>
          <a:bodyPr>
            <a:normAutofit/>
          </a:bodyPr>
          <a:lstStyle/>
          <a:p>
            <a:r>
              <a:rPr lang="en-US" altLang="ja-JP" dirty="0"/>
              <a:t>3. JUSTICE</a:t>
            </a:r>
            <a:r>
              <a:rPr lang="ja-JP" altLang="ja-JP" dirty="0"/>
              <a:t>の活動・効果</a:t>
            </a:r>
          </a:p>
        </p:txBody>
      </p:sp>
      <p:sp>
        <p:nvSpPr>
          <p:cNvPr id="6" name="正方形/長方形 5">
            <a:extLst>
              <a:ext uri="{FF2B5EF4-FFF2-40B4-BE49-F238E27FC236}">
                <a16:creationId xmlns:a16="http://schemas.microsoft.com/office/drawing/2014/main" id="{C20CFAB7-2E20-46B5-AECB-D3E5803911A1}"/>
              </a:ext>
            </a:extLst>
          </p:cNvPr>
          <p:cNvSpPr/>
          <p:nvPr/>
        </p:nvSpPr>
        <p:spPr>
          <a:xfrm>
            <a:off x="675289" y="1600200"/>
            <a:ext cx="5305097" cy="539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en-US" altLang="ja-JP" sz="2400" b="1" dirty="0"/>
              <a:t>OA2020</a:t>
            </a:r>
            <a:r>
              <a:rPr kumimoji="1" lang="ja-JP" altLang="en-US" sz="2400" b="1" dirty="0"/>
              <a:t>イニシアティブ</a:t>
            </a:r>
          </a:p>
        </p:txBody>
      </p:sp>
      <p:sp>
        <p:nvSpPr>
          <p:cNvPr id="9" name="正方形/長方形 8">
            <a:extLst>
              <a:ext uri="{FF2B5EF4-FFF2-40B4-BE49-F238E27FC236}">
                <a16:creationId xmlns:a16="http://schemas.microsoft.com/office/drawing/2014/main" id="{C20CFAB7-2E20-46B5-AECB-D3E5803911A1}"/>
              </a:ext>
            </a:extLst>
          </p:cNvPr>
          <p:cNvSpPr/>
          <p:nvPr/>
        </p:nvSpPr>
        <p:spPr>
          <a:xfrm>
            <a:off x="6471745" y="1600200"/>
            <a:ext cx="5305097" cy="539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kumimoji="1" lang="en-US" altLang="ja-JP" sz="2400" b="1" dirty="0"/>
              <a:t>JUSTICE</a:t>
            </a:r>
            <a:r>
              <a:rPr kumimoji="1" lang="ja-JP" altLang="en-US" sz="2400" b="1" dirty="0"/>
              <a:t>の</a:t>
            </a:r>
            <a:r>
              <a:rPr kumimoji="1" lang="en-US" altLang="ja-JP" sz="2400" b="1" dirty="0"/>
              <a:t>OA</a:t>
            </a:r>
            <a:r>
              <a:rPr kumimoji="1" lang="ja-JP" altLang="en-US" sz="2400" b="1" dirty="0"/>
              <a:t>出版モデルへの対応</a:t>
            </a:r>
          </a:p>
        </p:txBody>
      </p:sp>
      <p:sp>
        <p:nvSpPr>
          <p:cNvPr id="10" name="コンテンツ プレースホルダー 2"/>
          <p:cNvSpPr txBox="1">
            <a:spLocks/>
          </p:cNvSpPr>
          <p:nvPr/>
        </p:nvSpPr>
        <p:spPr>
          <a:xfrm>
            <a:off x="6553201" y="2480380"/>
            <a:ext cx="5142186" cy="4084670"/>
          </a:xfrm>
          <a:prstGeom prst="rect">
            <a:avLst/>
          </a:prstGeom>
        </p:spPr>
        <p:txBody>
          <a:bodyPr vert="horz" lIns="91440" tIns="90000" rIns="91440" bIns="90000" rtlCol="0">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OA2020</a:t>
            </a:r>
            <a:r>
              <a:rPr lang="ja-JP" altLang="en-US" dirty="0"/>
              <a:t>対応検討チーム設置（</a:t>
            </a:r>
            <a:r>
              <a:rPr lang="en-US" altLang="ja-JP" dirty="0"/>
              <a:t>2017.7</a:t>
            </a:r>
            <a:r>
              <a:rPr lang="ja-JP" altLang="en-US" dirty="0"/>
              <a:t>）</a:t>
            </a:r>
          </a:p>
          <a:p>
            <a:r>
              <a:rPr lang="ja-JP" altLang="en-US" dirty="0"/>
              <a:t>国際会議への参加（</a:t>
            </a:r>
            <a:r>
              <a:rPr lang="en-US" altLang="ja-JP" dirty="0"/>
              <a:t>Berlin13</a:t>
            </a:r>
            <a:r>
              <a:rPr lang="ja-JP" altLang="en-US" dirty="0"/>
              <a:t>～</a:t>
            </a:r>
            <a:r>
              <a:rPr lang="en-US" altLang="ja-JP" dirty="0"/>
              <a:t>17</a:t>
            </a:r>
            <a:r>
              <a:rPr lang="ja-JP" altLang="en-US" dirty="0"/>
              <a:t>）</a:t>
            </a:r>
          </a:p>
          <a:p>
            <a:r>
              <a:rPr lang="en-US" altLang="ja-JP" dirty="0"/>
              <a:t>OA2020</a:t>
            </a:r>
            <a:r>
              <a:rPr lang="ja-JP" altLang="en-US" dirty="0"/>
              <a:t>ロードマップ（日本語版・英語版）公開（</a:t>
            </a:r>
            <a:r>
              <a:rPr lang="en-US" altLang="ja-JP" dirty="0"/>
              <a:t>2019.3</a:t>
            </a:r>
            <a:r>
              <a:rPr lang="ja-JP" altLang="en-US" dirty="0"/>
              <a:t>）、改訂（</a:t>
            </a:r>
            <a:r>
              <a:rPr lang="en-US" altLang="ja-JP" dirty="0"/>
              <a:t>2023.2</a:t>
            </a:r>
            <a:r>
              <a:rPr lang="ja-JP" altLang="en-US" dirty="0"/>
              <a:t>）</a:t>
            </a:r>
          </a:p>
          <a:p>
            <a:r>
              <a:rPr lang="en-US" altLang="ja-JP" dirty="0"/>
              <a:t>OA</a:t>
            </a:r>
            <a:r>
              <a:rPr lang="ja-JP" altLang="en-US" dirty="0"/>
              <a:t>交渉方針を出版社に送付（</a:t>
            </a:r>
            <a:r>
              <a:rPr lang="en-US" altLang="ja-JP" dirty="0"/>
              <a:t>2019.8</a:t>
            </a:r>
            <a:r>
              <a:rPr lang="ja-JP" altLang="en-US" dirty="0"/>
              <a:t>）、公開（</a:t>
            </a:r>
            <a:r>
              <a:rPr lang="en-US" altLang="ja-JP" dirty="0"/>
              <a:t>2022.2</a:t>
            </a:r>
            <a:r>
              <a:rPr lang="ja-JP" altLang="en-US" dirty="0"/>
              <a:t>）、更新（</a:t>
            </a:r>
            <a:r>
              <a:rPr lang="en-US" altLang="ja-JP" dirty="0"/>
              <a:t>2023.2</a:t>
            </a:r>
            <a:r>
              <a:rPr lang="ja-JP" altLang="en-US" dirty="0"/>
              <a:t>）</a:t>
            </a:r>
            <a:endParaRPr lang="en-US" altLang="ja-JP" dirty="0"/>
          </a:p>
          <a:p>
            <a:r>
              <a:rPr lang="en-US" altLang="ja-JP" dirty="0"/>
              <a:t>OA</a:t>
            </a:r>
            <a:r>
              <a:rPr lang="ja-JP" altLang="en-US" dirty="0"/>
              <a:t>推進作業部会を設置（</a:t>
            </a:r>
            <a:r>
              <a:rPr lang="en-US" altLang="ja-JP" dirty="0"/>
              <a:t>2023.4</a:t>
            </a:r>
            <a:r>
              <a:rPr lang="ja-JP" altLang="en-US" dirty="0"/>
              <a:t>）</a:t>
            </a:r>
          </a:p>
        </p:txBody>
      </p:sp>
      <p:sp>
        <p:nvSpPr>
          <p:cNvPr id="4" name="正方形/長方形 3">
            <a:extLst>
              <a:ext uri="{FF2B5EF4-FFF2-40B4-BE49-F238E27FC236}">
                <a16:creationId xmlns:a16="http://schemas.microsoft.com/office/drawing/2014/main" id="{95EA43F8-3413-772B-59CE-DBC6F7721D4E}"/>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2711624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3-6. OA2020</a:t>
            </a:r>
            <a:r>
              <a:rPr lang="ja-JP" altLang="en-US" dirty="0"/>
              <a:t>ロードマップの策定</a:t>
            </a:r>
            <a:endParaRPr kumimoji="1" lang="ja-JP" altLang="en-US" dirty="0"/>
          </a:p>
        </p:txBody>
      </p:sp>
      <p:sp>
        <p:nvSpPr>
          <p:cNvPr id="5" name="テキスト プレースホルダー 4"/>
          <p:cNvSpPr>
            <a:spLocks noGrp="1"/>
          </p:cNvSpPr>
          <p:nvPr>
            <p:ph type="body" sz="quarter" idx="13"/>
          </p:nvPr>
        </p:nvSpPr>
        <p:spPr/>
        <p:txBody>
          <a:bodyPr>
            <a:normAutofit/>
          </a:bodyPr>
          <a:lstStyle/>
          <a:p>
            <a:r>
              <a:rPr lang="en-US" altLang="ja-JP" dirty="0"/>
              <a:t>3. JUSTICE</a:t>
            </a:r>
            <a:r>
              <a:rPr lang="ja-JP" altLang="en-US" dirty="0"/>
              <a:t>の活動・効果</a:t>
            </a:r>
          </a:p>
          <a:p>
            <a:endParaRPr kumimoji="1" lang="ja-JP" altLang="en-US" dirty="0"/>
          </a:p>
        </p:txBody>
      </p:sp>
      <p:sp>
        <p:nvSpPr>
          <p:cNvPr id="7" name="正方形/長方形 6">
            <a:extLst>
              <a:ext uri="{FF2B5EF4-FFF2-40B4-BE49-F238E27FC236}">
                <a16:creationId xmlns:a16="http://schemas.microsoft.com/office/drawing/2014/main" id="{C20CFAB7-2E20-46B5-AECB-D3E5803911A1}"/>
              </a:ext>
            </a:extLst>
          </p:cNvPr>
          <p:cNvSpPr/>
          <p:nvPr/>
        </p:nvSpPr>
        <p:spPr>
          <a:xfrm>
            <a:off x="643281" y="1459932"/>
            <a:ext cx="10905438" cy="668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ja-JP" altLang="en-US" sz="2000" b="1" dirty="0"/>
              <a:t>「購読モデルから</a:t>
            </a:r>
            <a:r>
              <a:rPr lang="en-US" altLang="ja-JP" sz="2000" b="1" dirty="0"/>
              <a:t>OA</a:t>
            </a:r>
            <a:r>
              <a:rPr lang="ja-JP" altLang="en-US" sz="2000" b="1" dirty="0"/>
              <a:t>出版モデルへの転換をめざして～</a:t>
            </a:r>
            <a:r>
              <a:rPr lang="en-US" altLang="ja-JP" sz="2000" b="1" dirty="0"/>
              <a:t>JUSTICE</a:t>
            </a:r>
            <a:r>
              <a:rPr lang="ja-JP" altLang="en-US" sz="2000" b="1" dirty="0"/>
              <a:t>の</a:t>
            </a:r>
            <a:r>
              <a:rPr lang="en-US" altLang="ja-JP" sz="2000" b="1" dirty="0"/>
              <a:t>OA2020</a:t>
            </a:r>
            <a:r>
              <a:rPr lang="ja-JP" altLang="en-US" sz="2000" b="1" dirty="0"/>
              <a:t>ロードマップ～」</a:t>
            </a:r>
          </a:p>
        </p:txBody>
      </p:sp>
      <p:sp>
        <p:nvSpPr>
          <p:cNvPr id="8" name="コンテンツ プレースホルダー 2"/>
          <p:cNvSpPr txBox="1">
            <a:spLocks/>
          </p:cNvSpPr>
          <p:nvPr/>
        </p:nvSpPr>
        <p:spPr>
          <a:xfrm>
            <a:off x="1060070" y="2322478"/>
            <a:ext cx="4742793" cy="3542294"/>
          </a:xfrm>
          <a:prstGeom prst="rect">
            <a:avLst/>
          </a:prstGeom>
        </p:spPr>
        <p:txBody>
          <a:bodyPr vert="horz" lIns="91440" tIns="90000" rIns="91440" bIns="90000" rtlCol="0">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OA</a:t>
            </a:r>
            <a:r>
              <a:rPr lang="ja-JP" altLang="en-US" dirty="0"/>
              <a:t>出版モデル実現までの移行期を乗り越える道筋を明らかにすることを目的とする。</a:t>
            </a:r>
          </a:p>
          <a:p>
            <a:r>
              <a:rPr lang="en-US" altLang="ja-JP" dirty="0"/>
              <a:t>2019</a:t>
            </a:r>
            <a:r>
              <a:rPr lang="ja-JP" altLang="en-US" dirty="0"/>
              <a:t>年公開、</a:t>
            </a:r>
            <a:r>
              <a:rPr lang="en-US" altLang="ja-JP" dirty="0"/>
              <a:t>2023</a:t>
            </a:r>
            <a:r>
              <a:rPr lang="ja-JP" altLang="en-US" dirty="0"/>
              <a:t>年改訂。</a:t>
            </a:r>
          </a:p>
          <a:p>
            <a:r>
              <a:rPr lang="en-US" altLang="ja-JP" dirty="0"/>
              <a:t>OA2020</a:t>
            </a:r>
            <a:r>
              <a:rPr lang="ja-JP" altLang="en-US" dirty="0"/>
              <a:t>ロードマップに基づく、</a:t>
            </a:r>
            <a:r>
              <a:rPr lang="en-US" altLang="ja-JP" dirty="0"/>
              <a:t>R&amp;P</a:t>
            </a:r>
            <a:r>
              <a:rPr lang="ja-JP" altLang="en-US" dirty="0"/>
              <a:t>モデルや</a:t>
            </a:r>
            <a:r>
              <a:rPr lang="en-US" altLang="ja-JP" dirty="0"/>
              <a:t>APC</a:t>
            </a:r>
            <a:r>
              <a:rPr lang="ja-JP" altLang="en-US" dirty="0"/>
              <a:t>の割引といった</a:t>
            </a:r>
            <a:r>
              <a:rPr lang="en-US" altLang="ja-JP" dirty="0"/>
              <a:t>OA</a:t>
            </a:r>
            <a:r>
              <a:rPr lang="ja-JP" altLang="en-US" dirty="0"/>
              <a:t>出版を推進する提案についても交渉を開始し、合意に至った提案も増えている。</a:t>
            </a:r>
          </a:p>
          <a:p>
            <a:pPr marL="0" indent="0">
              <a:buFont typeface="Arial" panose="020B0604020202020204" pitchFamily="34" charset="0"/>
              <a:buNone/>
            </a:pPr>
            <a:endParaRPr lang="ja-JP" altLang="en-US" dirty="0"/>
          </a:p>
        </p:txBody>
      </p:sp>
      <p:sp>
        <p:nvSpPr>
          <p:cNvPr id="10" name="コンテンツ プレースホルダー 2"/>
          <p:cNvSpPr txBox="1">
            <a:spLocks/>
          </p:cNvSpPr>
          <p:nvPr/>
        </p:nvSpPr>
        <p:spPr>
          <a:xfrm>
            <a:off x="1060070" y="5864772"/>
            <a:ext cx="10052430" cy="668706"/>
          </a:xfrm>
          <a:prstGeom prst="rect">
            <a:avLst/>
          </a:prstGeom>
        </p:spPr>
        <p:txBody>
          <a:bodyPr vert="horz" lIns="91440" tIns="90000" rIns="91440" bIns="9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400" dirty="0">
                <a:hlinkClick r:id="rId3"/>
              </a:rPr>
              <a:t>https://contents.nii.ac.jp/sites/default/files/justice/2023-04/JUSTICE_OA2020roadmap-20230227_JP.pdf</a:t>
            </a:r>
            <a:endParaRPr lang="en-US" altLang="ja-JP" sz="1400" dirty="0"/>
          </a:p>
        </p:txBody>
      </p:sp>
      <p:pic>
        <p:nvPicPr>
          <p:cNvPr id="11" name="図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35682" y="2388423"/>
            <a:ext cx="2146429" cy="3119037"/>
          </a:xfrm>
          <a:prstGeom prst="rect">
            <a:avLst/>
          </a:prstGeom>
          <a:ln>
            <a:solidFill>
              <a:schemeClr val="accent1"/>
            </a:solidFill>
          </a:ln>
        </p:spPr>
      </p:pic>
      <p:pic>
        <p:nvPicPr>
          <p:cNvPr id="12" name="図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82111" y="2388423"/>
            <a:ext cx="2205256" cy="3119037"/>
          </a:xfrm>
          <a:prstGeom prst="rect">
            <a:avLst/>
          </a:prstGeom>
          <a:ln>
            <a:solidFill>
              <a:schemeClr val="accent1"/>
            </a:solidFill>
          </a:ln>
        </p:spPr>
      </p:pic>
      <p:sp>
        <p:nvSpPr>
          <p:cNvPr id="3" name="正方形/長方形 2">
            <a:extLst>
              <a:ext uri="{FF2B5EF4-FFF2-40B4-BE49-F238E27FC236}">
                <a16:creationId xmlns:a16="http://schemas.microsoft.com/office/drawing/2014/main" id="{0A0A6095-B59C-65B8-B14A-BFC08A1458AF}"/>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3685443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39EC9D9-CDCE-4EC1-B9A4-7049B6F2470A}"/>
              </a:ext>
            </a:extLst>
          </p:cNvPr>
          <p:cNvSpPr>
            <a:spLocks noGrp="1"/>
          </p:cNvSpPr>
          <p:nvPr>
            <p:ph type="subTitle" idx="1"/>
          </p:nvPr>
        </p:nvSpPr>
        <p:spPr>
          <a:xfrm>
            <a:off x="1524000" y="3308807"/>
            <a:ext cx="9144000" cy="2771481"/>
          </a:xfrm>
        </p:spPr>
        <p:txBody>
          <a:bodyPr>
            <a:normAutofit/>
          </a:bodyPr>
          <a:lstStyle/>
          <a:p>
            <a:pPr marL="0" indent="0">
              <a:buNone/>
            </a:pPr>
            <a:r>
              <a:rPr lang="en-US" altLang="ja-JP" sz="2400" dirty="0">
                <a:latin typeface="+mj-ea"/>
                <a:ea typeface="+mj-ea"/>
              </a:rPr>
              <a:t>4-1. </a:t>
            </a:r>
            <a:r>
              <a:rPr lang="ja-JP" altLang="en-US" sz="2400" dirty="0">
                <a:latin typeface="+mj-ea"/>
                <a:ea typeface="+mj-ea"/>
              </a:rPr>
              <a:t>パッケージ契約を継続したい</a:t>
            </a:r>
            <a:endParaRPr lang="en-US" altLang="ja-JP" sz="2400" dirty="0">
              <a:latin typeface="+mj-ea"/>
              <a:ea typeface="+mj-ea"/>
            </a:endParaRPr>
          </a:p>
          <a:p>
            <a:pPr marL="0" indent="0" defTabSz="265113">
              <a:buNone/>
            </a:pPr>
            <a:r>
              <a:rPr lang="en-US" altLang="ja-JP" sz="2400" dirty="0">
                <a:latin typeface="+mj-ea"/>
                <a:ea typeface="+mj-ea"/>
              </a:rPr>
              <a:t>	4-2. </a:t>
            </a:r>
            <a:r>
              <a:rPr lang="ja-JP" altLang="en-US" sz="2400" dirty="0">
                <a:latin typeface="+mj-ea"/>
                <a:ea typeface="+mj-ea"/>
              </a:rPr>
              <a:t>パッケージ契約の中止・見直し</a:t>
            </a:r>
            <a:endParaRPr lang="en-US" altLang="ja-JP" sz="2400" dirty="0">
              <a:latin typeface="+mj-ea"/>
              <a:ea typeface="+mj-ea"/>
            </a:endParaRPr>
          </a:p>
          <a:p>
            <a:pPr marL="0" indent="0">
              <a:buNone/>
            </a:pPr>
            <a:r>
              <a:rPr lang="en-US" altLang="ja-JP" sz="2400" dirty="0">
                <a:latin typeface="+mj-ea"/>
                <a:ea typeface="+mj-ea"/>
              </a:rPr>
              <a:t>4-3. </a:t>
            </a:r>
            <a:r>
              <a:rPr lang="ja-JP" altLang="en-US" sz="2400" dirty="0">
                <a:latin typeface="+mj-ea"/>
                <a:ea typeface="+mj-ea"/>
              </a:rPr>
              <a:t>オープンアクセスにも目を向ける</a:t>
            </a:r>
            <a:endParaRPr lang="ja-JP" altLang="en-US" sz="2400" dirty="0">
              <a:latin typeface="+mj-ea"/>
            </a:endParaRPr>
          </a:p>
        </p:txBody>
      </p:sp>
      <p:sp>
        <p:nvSpPr>
          <p:cNvPr id="9" name="タイトル 8">
            <a:extLst>
              <a:ext uri="{FF2B5EF4-FFF2-40B4-BE49-F238E27FC236}">
                <a16:creationId xmlns:a16="http://schemas.microsoft.com/office/drawing/2014/main" id="{DD357FB4-E521-02B7-CE11-A7DC2EC0837F}"/>
              </a:ext>
            </a:extLst>
          </p:cNvPr>
          <p:cNvSpPr>
            <a:spLocks noGrp="1"/>
          </p:cNvSpPr>
          <p:nvPr>
            <p:ph type="ctrTitle"/>
          </p:nvPr>
        </p:nvSpPr>
        <p:spPr>
          <a:xfrm>
            <a:off x="1524000" y="1282622"/>
            <a:ext cx="9144000" cy="1585668"/>
          </a:xfrm>
        </p:spPr>
        <p:txBody>
          <a:bodyPr>
            <a:normAutofit fontScale="90000"/>
          </a:bodyPr>
          <a:lstStyle/>
          <a:p>
            <a:r>
              <a:rPr lang="en-US" altLang="ja-JP" sz="5400" dirty="0">
                <a:latin typeface="+mj-ea"/>
              </a:rPr>
              <a:t>4. </a:t>
            </a:r>
            <a:r>
              <a:rPr lang="ja-JP" altLang="en-US" sz="5400" dirty="0">
                <a:latin typeface="+mj-ea"/>
              </a:rPr>
              <a:t>電子資料の高騰に関する</a:t>
            </a:r>
            <a:br>
              <a:rPr lang="en-US" altLang="ja-JP" sz="5400" dirty="0">
                <a:latin typeface="+mj-ea"/>
              </a:rPr>
            </a:br>
            <a:r>
              <a:rPr lang="ja-JP" altLang="en-US" sz="5400" dirty="0">
                <a:latin typeface="+mj-ea"/>
              </a:rPr>
              <a:t>各大学の取り組み事例</a:t>
            </a:r>
            <a:endParaRPr lang="ja-JP" altLang="en-US" dirty="0"/>
          </a:p>
        </p:txBody>
      </p:sp>
      <p:sp>
        <p:nvSpPr>
          <p:cNvPr id="2" name="正方形/長方形 1">
            <a:extLst>
              <a:ext uri="{FF2B5EF4-FFF2-40B4-BE49-F238E27FC236}">
                <a16:creationId xmlns:a16="http://schemas.microsoft.com/office/drawing/2014/main" id="{F626F248-8FA8-6324-EBFF-9CE2347DDC96}"/>
              </a:ext>
            </a:extLst>
          </p:cNvPr>
          <p:cNvSpPr/>
          <p:nvPr/>
        </p:nvSpPr>
        <p:spPr>
          <a:xfrm>
            <a:off x="8657111" y="458226"/>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一部一般公開可</a:t>
            </a:r>
          </a:p>
        </p:txBody>
      </p:sp>
    </p:spTree>
    <p:extLst>
      <p:ext uri="{BB962C8B-B14F-4D97-AF65-F5344CB8AC3E}">
        <p14:creationId xmlns:p14="http://schemas.microsoft.com/office/powerpoint/2010/main" val="117689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FAB29-1B62-9B30-6FE0-E36861F0DB4D}"/>
            </a:ext>
          </a:extLst>
        </p:cNvPr>
        <p:cNvGrpSpPr/>
        <p:nvPr/>
      </p:nvGrpSpPr>
      <p:grpSpPr>
        <a:xfrm>
          <a:off x="0" y="0"/>
          <a:ext cx="0" cy="0"/>
          <a:chOff x="0" y="0"/>
          <a:chExt cx="0" cy="0"/>
        </a:xfrm>
      </p:grpSpPr>
      <p:sp>
        <p:nvSpPr>
          <p:cNvPr id="20" name="コンテンツ プレースホルダー 4">
            <a:extLst>
              <a:ext uri="{FF2B5EF4-FFF2-40B4-BE49-F238E27FC236}">
                <a16:creationId xmlns:a16="http://schemas.microsoft.com/office/drawing/2014/main" id="{FF9CC349-5CD1-0D60-3F24-35C1E4C65EC9}"/>
              </a:ext>
            </a:extLst>
          </p:cNvPr>
          <p:cNvSpPr txBox="1">
            <a:spLocks/>
          </p:cNvSpPr>
          <p:nvPr/>
        </p:nvSpPr>
        <p:spPr>
          <a:xfrm>
            <a:off x="838201" y="1375576"/>
            <a:ext cx="10515600" cy="4980774"/>
          </a:xfrm>
          <a:prstGeom prst="rect">
            <a:avLst/>
          </a:prstGeom>
        </p:spPr>
        <p:txBody>
          <a:bodyPr vert="horz" lIns="91440" tIns="90000" rIns="91440" bIns="9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9388" lvl="1" indent="0">
              <a:buFont typeface="Arial" panose="020B0604020202020204" pitchFamily="34" charset="0"/>
              <a:buNone/>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概要</a:t>
            </a:r>
            <a:r>
              <a:rPr lang="en-US" altLang="ja-JP" dirty="0">
                <a:latin typeface="BIZ UDPゴシック" panose="020B0400000000000000" pitchFamily="50" charset="-128"/>
                <a:ea typeface="BIZ UDPゴシック" panose="020B0400000000000000" pitchFamily="50" charset="-128"/>
              </a:rPr>
              <a:t>】</a:t>
            </a:r>
          </a:p>
          <a:p>
            <a:pPr marL="522288" lvl="2" indent="-342900"/>
            <a:r>
              <a:rPr lang="ja-JP" altLang="en-US" sz="2000" dirty="0">
                <a:latin typeface="BIZ UDPゴシック" panose="020B0400000000000000" pitchFamily="50" charset="-128"/>
                <a:ea typeface="BIZ UDPゴシック" panose="020B0400000000000000" pitchFamily="50" charset="-128"/>
              </a:rPr>
              <a:t>オープンアクセスについては、「</a:t>
            </a:r>
            <a:r>
              <a:rPr lang="en-US" altLang="ja-JP" sz="2000" dirty="0">
                <a:latin typeface="BIZ UDPゴシック" panose="020B0400000000000000" pitchFamily="50" charset="-128"/>
                <a:ea typeface="BIZ UDPゴシック" panose="020B0400000000000000" pitchFamily="50" charset="-128"/>
              </a:rPr>
              <a:t>1-1. </a:t>
            </a:r>
            <a:r>
              <a:rPr lang="ja-JP" altLang="en-US" sz="2000" dirty="0">
                <a:latin typeface="BIZ UDPゴシック" panose="020B0400000000000000" pitchFamily="50" charset="-128"/>
                <a:ea typeface="BIZ UDPゴシック" panose="020B0400000000000000" pitchFamily="50" charset="-128"/>
              </a:rPr>
              <a:t>歴史的背景（オープンアクセス（</a:t>
            </a:r>
            <a:r>
              <a:rPr lang="en-US" altLang="ja-JP" sz="2000" dirty="0">
                <a:latin typeface="BIZ UDPゴシック" panose="020B0400000000000000" pitchFamily="50" charset="-128"/>
                <a:ea typeface="BIZ UDPゴシック" panose="020B0400000000000000" pitchFamily="50" charset="-128"/>
              </a:rPr>
              <a:t>OA</a:t>
            </a:r>
            <a:r>
              <a:rPr lang="ja-JP" altLang="en-US" sz="2000" dirty="0">
                <a:latin typeface="BIZ UDPゴシック" panose="020B0400000000000000" pitchFamily="50" charset="-128"/>
                <a:ea typeface="BIZ UDPゴシック" panose="020B0400000000000000" pitchFamily="50" charset="-128"/>
              </a:rPr>
              <a:t>）運動）」や、「</a:t>
            </a:r>
            <a:r>
              <a:rPr lang="en-US" altLang="ja-JP" sz="2000" dirty="0">
                <a:latin typeface="BIZ UDPゴシック" panose="020B0400000000000000" pitchFamily="50" charset="-128"/>
                <a:ea typeface="BIZ UDPゴシック" panose="020B0400000000000000" pitchFamily="50" charset="-128"/>
              </a:rPr>
              <a:t>6-1.</a:t>
            </a:r>
            <a:r>
              <a:rPr lang="ja-JP" altLang="en-US" sz="2000" dirty="0">
                <a:latin typeface="BIZ UDPゴシック" panose="020B0400000000000000" pitchFamily="50" charset="-128"/>
                <a:ea typeface="BIZ UDPゴシック" panose="020B0400000000000000" pitchFamily="50" charset="-128"/>
              </a:rPr>
              <a:t> オープンアクセスに関する動向」も参照。</a:t>
            </a:r>
          </a:p>
          <a:p>
            <a:pPr marL="522288" lvl="2" indent="-342900"/>
            <a:r>
              <a:rPr lang="ja-JP" altLang="en-US" sz="2000" dirty="0">
                <a:latin typeface="BIZ UDPゴシック" panose="020B0400000000000000" pitchFamily="50" charset="-128"/>
                <a:ea typeface="BIZ UDPゴシック" panose="020B0400000000000000" pitchFamily="50" charset="-128"/>
              </a:rPr>
              <a:t>オープンアクセスの方式は、主にゴールド</a:t>
            </a:r>
            <a:r>
              <a:rPr lang="en-US" altLang="ja-JP" sz="2000" dirty="0">
                <a:latin typeface="BIZ UDPゴシック" panose="020B0400000000000000" pitchFamily="50" charset="-128"/>
                <a:ea typeface="BIZ UDPゴシック" panose="020B0400000000000000" pitchFamily="50" charset="-128"/>
              </a:rPr>
              <a:t>OA</a:t>
            </a:r>
            <a:r>
              <a:rPr lang="ja-JP" altLang="en-US" sz="2000" dirty="0">
                <a:latin typeface="BIZ UDPゴシック" panose="020B0400000000000000" pitchFamily="50" charset="-128"/>
                <a:ea typeface="BIZ UDPゴシック" panose="020B0400000000000000" pitchFamily="50" charset="-128"/>
              </a:rPr>
              <a:t>（</a:t>
            </a:r>
            <a:r>
              <a:rPr lang="en-US" altLang="ja-JP" sz="2000" dirty="0">
                <a:latin typeface="BIZ UDPゴシック" panose="020B0400000000000000" pitchFamily="50" charset="-128"/>
                <a:ea typeface="BIZ UDPゴシック" panose="020B0400000000000000" pitchFamily="50" charset="-128"/>
              </a:rPr>
              <a:t>OA</a:t>
            </a:r>
            <a:r>
              <a:rPr lang="ja-JP" altLang="en-US" sz="2000" dirty="0">
                <a:latin typeface="BIZ UDPゴシック" panose="020B0400000000000000" pitchFamily="50" charset="-128"/>
                <a:ea typeface="BIZ UDPゴシック" panose="020B0400000000000000" pitchFamily="50" charset="-128"/>
              </a:rPr>
              <a:t>ジャーナル）とグリーン</a:t>
            </a:r>
            <a:r>
              <a:rPr lang="en-US" altLang="ja-JP" sz="2000" dirty="0">
                <a:latin typeface="BIZ UDPゴシック" panose="020B0400000000000000" pitchFamily="50" charset="-128"/>
                <a:ea typeface="BIZ UDPゴシック" panose="020B0400000000000000" pitchFamily="50" charset="-128"/>
              </a:rPr>
              <a:t>OA</a:t>
            </a:r>
            <a:r>
              <a:rPr lang="ja-JP" altLang="en-US" sz="2000" dirty="0">
                <a:latin typeface="BIZ UDPゴシック" panose="020B0400000000000000" pitchFamily="50" charset="-128"/>
                <a:ea typeface="BIZ UDPゴシック" panose="020B0400000000000000" pitchFamily="50" charset="-128"/>
              </a:rPr>
              <a:t>（セルフアーカイブ）の二つ。</a:t>
            </a:r>
          </a:p>
          <a:p>
            <a:pPr marL="441325" lvl="2" indent="0">
              <a:buNone/>
            </a:pPr>
            <a:r>
              <a:rPr lang="ja-JP" altLang="en-US" sz="2000" dirty="0">
                <a:latin typeface="BIZ UDPゴシック" panose="020B0400000000000000" pitchFamily="50" charset="-128"/>
                <a:ea typeface="BIZ UDPゴシック" panose="020B0400000000000000" pitchFamily="50" charset="-128"/>
              </a:rPr>
              <a:t>＊グリーン</a:t>
            </a:r>
            <a:r>
              <a:rPr lang="en-US" altLang="ja-JP" sz="2000" dirty="0">
                <a:latin typeface="BIZ UDPゴシック" panose="020B0400000000000000" pitchFamily="50" charset="-128"/>
                <a:ea typeface="BIZ UDPゴシック" panose="020B0400000000000000" pitchFamily="50" charset="-128"/>
              </a:rPr>
              <a:t>OA</a:t>
            </a:r>
            <a:r>
              <a:rPr lang="ja-JP" altLang="en-US" sz="2000" dirty="0">
                <a:latin typeface="BIZ UDPゴシック" panose="020B0400000000000000" pitchFamily="50" charset="-128"/>
                <a:ea typeface="BIZ UDPゴシック" panose="020B0400000000000000" pitchFamily="50" charset="-128"/>
              </a:rPr>
              <a:t>についてはオープンアクセスリポジトリ推進協会（</a:t>
            </a:r>
            <a:r>
              <a:rPr lang="en-US" altLang="ja-JP" sz="2000" dirty="0">
                <a:latin typeface="BIZ UDPゴシック" panose="020B0400000000000000" pitchFamily="50" charset="-128"/>
                <a:ea typeface="BIZ UDPゴシック" panose="020B0400000000000000" pitchFamily="50" charset="-128"/>
              </a:rPr>
              <a:t>JPCOAR</a:t>
            </a:r>
            <a:r>
              <a:rPr lang="ja-JP" altLang="en-US" sz="2000" dirty="0">
                <a:latin typeface="BIZ UDPゴシック" panose="020B0400000000000000" pitchFamily="50" charset="-128"/>
                <a:ea typeface="BIZ UDPゴシック" panose="020B0400000000000000" pitchFamily="50" charset="-128"/>
              </a:rPr>
              <a:t>）の活動を参照。</a:t>
            </a:r>
          </a:p>
          <a:p>
            <a:pPr marL="522288" lvl="2" indent="-342900"/>
            <a:r>
              <a:rPr lang="ja-JP" altLang="en-US" sz="2000" dirty="0">
                <a:latin typeface="BIZ UDPゴシック" panose="020B0400000000000000" pitchFamily="50" charset="-128"/>
                <a:ea typeface="BIZ UDPゴシック" panose="020B0400000000000000" pitchFamily="50" charset="-128"/>
              </a:rPr>
              <a:t>ゴールド</a:t>
            </a:r>
            <a:r>
              <a:rPr lang="en-US" altLang="ja-JP" sz="2000" dirty="0">
                <a:latin typeface="BIZ UDPゴシック" panose="020B0400000000000000" pitchFamily="50" charset="-128"/>
                <a:ea typeface="BIZ UDPゴシック" panose="020B0400000000000000" pitchFamily="50" charset="-128"/>
              </a:rPr>
              <a:t>OA</a:t>
            </a:r>
            <a:r>
              <a:rPr lang="ja-JP" altLang="en-US" sz="2000" dirty="0">
                <a:latin typeface="BIZ UDPゴシック" panose="020B0400000000000000" pitchFamily="50" charset="-128"/>
                <a:ea typeface="BIZ UDPゴシック" panose="020B0400000000000000" pitchFamily="50" charset="-128"/>
              </a:rPr>
              <a:t>ではすべての論文がオープンアクセスとなるフル</a:t>
            </a:r>
            <a:r>
              <a:rPr lang="en-US" altLang="ja-JP" sz="2000" dirty="0">
                <a:latin typeface="BIZ UDPゴシック" panose="020B0400000000000000" pitchFamily="50" charset="-128"/>
                <a:ea typeface="BIZ UDPゴシック" panose="020B0400000000000000" pitchFamily="50" charset="-128"/>
              </a:rPr>
              <a:t>OA</a:t>
            </a:r>
            <a:r>
              <a:rPr lang="ja-JP" altLang="en-US" sz="2000" dirty="0">
                <a:latin typeface="BIZ UDPゴシック" panose="020B0400000000000000" pitchFamily="50" charset="-128"/>
                <a:ea typeface="BIZ UDPゴシック" panose="020B0400000000000000" pitchFamily="50" charset="-128"/>
              </a:rPr>
              <a:t>ジャーナルと、論文をオープンアクセスにするかしないかを著者が選択できるハイブリッドジャーナルがある。</a:t>
            </a:r>
          </a:p>
          <a:p>
            <a:pPr marL="522288" lvl="2" indent="-342900"/>
            <a:r>
              <a:rPr lang="ja-JP" altLang="en-US" sz="2000" dirty="0">
                <a:latin typeface="BIZ UDPゴシック" panose="020B0400000000000000" pitchFamily="50" charset="-128"/>
                <a:ea typeface="BIZ UDPゴシック" panose="020B0400000000000000" pitchFamily="50" charset="-128"/>
              </a:rPr>
              <a:t>ゴールド</a:t>
            </a:r>
            <a:r>
              <a:rPr lang="en-US" altLang="ja-JP" sz="2000" dirty="0">
                <a:latin typeface="BIZ UDPゴシック" panose="020B0400000000000000" pitchFamily="50" charset="-128"/>
                <a:ea typeface="BIZ UDPゴシック" panose="020B0400000000000000" pitchFamily="50" charset="-128"/>
              </a:rPr>
              <a:t>OA</a:t>
            </a:r>
            <a:r>
              <a:rPr lang="ja-JP" altLang="en-US" sz="2000" dirty="0">
                <a:latin typeface="BIZ UDPゴシック" panose="020B0400000000000000" pitchFamily="50" charset="-128"/>
                <a:ea typeface="BIZ UDPゴシック" panose="020B0400000000000000" pitchFamily="50" charset="-128"/>
              </a:rPr>
              <a:t>では論文をオープンアクセスにするための論文出版料（</a:t>
            </a:r>
            <a:r>
              <a:rPr lang="en-US" altLang="ja-JP" sz="2000" dirty="0">
                <a:latin typeface="BIZ UDPゴシック" panose="020B0400000000000000" pitchFamily="50" charset="-128"/>
                <a:ea typeface="BIZ UDPゴシック" panose="020B0400000000000000" pitchFamily="50" charset="-128"/>
              </a:rPr>
              <a:t>APC</a:t>
            </a:r>
            <a:r>
              <a:rPr lang="ja-JP" altLang="en-US" sz="2000" dirty="0">
                <a:latin typeface="BIZ UDPゴシック" panose="020B0400000000000000" pitchFamily="50" charset="-128"/>
                <a:ea typeface="BIZ UDPゴシック" panose="020B0400000000000000" pitchFamily="50" charset="-128"/>
              </a:rPr>
              <a:t>：</a:t>
            </a:r>
            <a:r>
              <a:rPr lang="en-US" altLang="ja-JP" sz="2000" dirty="0">
                <a:latin typeface="BIZ UDPゴシック" panose="020B0400000000000000" pitchFamily="50" charset="-128"/>
                <a:ea typeface="BIZ UDPゴシック" panose="020B0400000000000000" pitchFamily="50" charset="-128"/>
              </a:rPr>
              <a:t>Article Processing Charge</a:t>
            </a:r>
            <a:r>
              <a:rPr lang="ja-JP" altLang="en-US" sz="2000" dirty="0">
                <a:latin typeface="BIZ UDPゴシック" panose="020B0400000000000000" pitchFamily="50" charset="-128"/>
                <a:ea typeface="BIZ UDPゴシック" panose="020B0400000000000000" pitchFamily="50" charset="-128"/>
              </a:rPr>
              <a:t>）の支払いが発生する場合があるが、</a:t>
            </a:r>
            <a:r>
              <a:rPr lang="en-US" altLang="ja-JP" sz="2000" dirty="0">
                <a:latin typeface="BIZ UDPゴシック" panose="020B0400000000000000" pitchFamily="50" charset="-128"/>
                <a:ea typeface="BIZ UDPゴシック" panose="020B0400000000000000" pitchFamily="50" charset="-128"/>
              </a:rPr>
              <a:t>APC</a:t>
            </a:r>
            <a:r>
              <a:rPr lang="ja-JP" altLang="en-US" sz="2000" dirty="0">
                <a:latin typeface="BIZ UDPゴシック" panose="020B0400000000000000" pitchFamily="50" charset="-128"/>
                <a:ea typeface="BIZ UDPゴシック" panose="020B0400000000000000" pitchFamily="50" charset="-128"/>
              </a:rPr>
              <a:t>も値上げの傾向。また、ハイブリッドジャーナルでは、購読費と</a:t>
            </a:r>
            <a:r>
              <a:rPr lang="en-US" altLang="ja-JP" sz="2000" dirty="0">
                <a:latin typeface="BIZ UDPゴシック" panose="020B0400000000000000" pitchFamily="50" charset="-128"/>
                <a:ea typeface="BIZ UDPゴシック" panose="020B0400000000000000" pitchFamily="50" charset="-128"/>
              </a:rPr>
              <a:t>APC</a:t>
            </a:r>
            <a:r>
              <a:rPr lang="ja-JP" altLang="en-US" sz="2000" dirty="0">
                <a:latin typeface="BIZ UDPゴシック" panose="020B0400000000000000" pitchFamily="50" charset="-128"/>
                <a:ea typeface="BIZ UDPゴシック" panose="020B0400000000000000" pitchFamily="50" charset="-128"/>
              </a:rPr>
              <a:t>を二重に得ている（ダブルディッピング）との疑念が指摘されている。</a:t>
            </a:r>
            <a:endParaRPr lang="en-US" altLang="ja-JP" sz="2000" dirty="0">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79D6DF3D-1A95-3F3B-DFAD-10E9394ACA97}"/>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
        <p:nvSpPr>
          <p:cNvPr id="31" name="テキスト プレースホルダー 6">
            <a:extLst>
              <a:ext uri="{FF2B5EF4-FFF2-40B4-BE49-F238E27FC236}">
                <a16:creationId xmlns:a16="http://schemas.microsoft.com/office/drawing/2014/main" id="{6477B906-96CA-6F60-4286-C1806EA2BA42}"/>
              </a:ext>
            </a:extLst>
          </p:cNvPr>
          <p:cNvSpPr>
            <a:spLocks noGrp="1"/>
          </p:cNvSpPr>
          <p:nvPr>
            <p:ph type="body" sz="quarter" idx="13"/>
          </p:nvPr>
        </p:nvSpPr>
        <p:spPr>
          <a:xfrm>
            <a:off x="838200" y="202223"/>
            <a:ext cx="5403850" cy="478814"/>
          </a:xfrm>
        </p:spPr>
        <p:txBody>
          <a:bodyPr>
            <a:normAutofit/>
          </a:bodyPr>
          <a:lstStyle/>
          <a:p>
            <a:r>
              <a:rPr lang="en-US" altLang="ja-JP" sz="1600" dirty="0">
                <a:latin typeface="+mj-ea"/>
              </a:rPr>
              <a:t>4. </a:t>
            </a:r>
            <a:r>
              <a:rPr lang="ja-JP" altLang="en-US" sz="1600" dirty="0">
                <a:latin typeface="+mj-ea"/>
              </a:rPr>
              <a:t>電子資料の高騰に関する各大学の取り組み事例</a:t>
            </a:r>
            <a:endParaRPr lang="ja-JP" altLang="en-US" dirty="0"/>
          </a:p>
        </p:txBody>
      </p:sp>
      <p:sp>
        <p:nvSpPr>
          <p:cNvPr id="5" name="タイトル 1">
            <a:extLst>
              <a:ext uri="{FF2B5EF4-FFF2-40B4-BE49-F238E27FC236}">
                <a16:creationId xmlns:a16="http://schemas.microsoft.com/office/drawing/2014/main" id="{628212C3-5512-0C23-5D48-934A4783FD0F}"/>
              </a:ext>
            </a:extLst>
          </p:cNvPr>
          <p:cNvSpPr txBox="1">
            <a:spLocks noGrp="1"/>
          </p:cNvSpPr>
          <p:nvPr>
            <p:ph type="title"/>
          </p:nvPr>
        </p:nvSpPr>
        <p:spPr>
          <a:xfrm>
            <a:off x="838200" y="536575"/>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pPr marL="987425" indent="-987425"/>
            <a:r>
              <a:rPr lang="en-US" altLang="ja-JP" dirty="0">
                <a:latin typeface="+mj-ea"/>
              </a:rPr>
              <a:t>4-3. </a:t>
            </a:r>
            <a:r>
              <a:rPr lang="ja-JP" altLang="en-US" dirty="0">
                <a:latin typeface="+mj-ea"/>
              </a:rPr>
              <a:t>オープンアクセスにも目を向ける</a:t>
            </a:r>
          </a:p>
        </p:txBody>
      </p:sp>
    </p:spTree>
    <p:extLst>
      <p:ext uri="{BB962C8B-B14F-4D97-AF65-F5344CB8AC3E}">
        <p14:creationId xmlns:p14="http://schemas.microsoft.com/office/powerpoint/2010/main" val="2925709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6B27F-2C05-E925-E47F-B1DF1039173D}"/>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7CE4B1EE-7CE5-89BA-3F95-57F3732D74B0}"/>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
        <p:nvSpPr>
          <p:cNvPr id="2" name="コンテンツ プレースホルダー 4">
            <a:extLst>
              <a:ext uri="{FF2B5EF4-FFF2-40B4-BE49-F238E27FC236}">
                <a16:creationId xmlns:a16="http://schemas.microsoft.com/office/drawing/2014/main" id="{F7C430A6-ED1E-796B-70DF-FBEA3FEE40EE}"/>
              </a:ext>
            </a:extLst>
          </p:cNvPr>
          <p:cNvSpPr txBox="1">
            <a:spLocks/>
          </p:cNvSpPr>
          <p:nvPr/>
        </p:nvSpPr>
        <p:spPr>
          <a:xfrm>
            <a:off x="838200" y="1560725"/>
            <a:ext cx="5437909" cy="4351338"/>
          </a:xfrm>
          <a:prstGeom prst="rect">
            <a:avLst/>
          </a:prstGeom>
        </p:spPr>
        <p:txBody>
          <a:bodyPr vert="horz" lIns="91440" tIns="90000" rIns="91440" bIns="9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41325" lvl="1" indent="-274638">
              <a:buFont typeface="Arial" panose="020B0604020202020204" pitchFamily="34" charset="0"/>
              <a:buNone/>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メリット</a:t>
            </a:r>
            <a:r>
              <a:rPr lang="en-US" altLang="ja-JP" dirty="0">
                <a:latin typeface="BIZ UDPゴシック" panose="020B0400000000000000" pitchFamily="50" charset="-128"/>
                <a:ea typeface="BIZ UDPゴシック" panose="020B0400000000000000" pitchFamily="50" charset="-128"/>
              </a:rPr>
              <a:t>】</a:t>
            </a:r>
          </a:p>
          <a:p>
            <a:pPr marL="538163" lvl="2" indent="-358775"/>
            <a:r>
              <a:rPr lang="ja-JP" altLang="en-US" dirty="0">
                <a:latin typeface="BIZ UDPゴシック" panose="020B0400000000000000" pitchFamily="50" charset="-128"/>
                <a:ea typeface="BIZ UDPゴシック" panose="020B0400000000000000" pitchFamily="50" charset="-128"/>
              </a:rPr>
              <a:t>無料で公開するため論文の可視性が上がる。</a:t>
            </a:r>
          </a:p>
          <a:p>
            <a:pPr marL="538163" lvl="2" indent="-358775"/>
            <a:r>
              <a:rPr lang="ja-JP" altLang="en-US" dirty="0">
                <a:latin typeface="BIZ UDPゴシック" panose="020B0400000000000000" pitchFamily="50" charset="-128"/>
                <a:ea typeface="BIZ UDPゴシック" panose="020B0400000000000000" pitchFamily="50" charset="-128"/>
              </a:rPr>
              <a:t>公的資金による研究成果は広く公開すべきという理念にかなう。</a:t>
            </a:r>
            <a:endParaRPr lang="en-US" altLang="ja-JP" dirty="0">
              <a:latin typeface="BIZ UDPゴシック" panose="020B0400000000000000" pitchFamily="50" charset="-128"/>
              <a:ea typeface="BIZ UDPゴシック" panose="020B0400000000000000" pitchFamily="50" charset="-128"/>
            </a:endParaRPr>
          </a:p>
          <a:p>
            <a:endParaRPr lang="ja-JP" altLang="en-US" sz="3600" dirty="0"/>
          </a:p>
        </p:txBody>
      </p:sp>
      <p:sp>
        <p:nvSpPr>
          <p:cNvPr id="3" name="コンテンツ プレースホルダー 5">
            <a:extLst>
              <a:ext uri="{FF2B5EF4-FFF2-40B4-BE49-F238E27FC236}">
                <a16:creationId xmlns:a16="http://schemas.microsoft.com/office/drawing/2014/main" id="{1C64701A-272A-86A1-5374-83AAE60694EA}"/>
              </a:ext>
            </a:extLst>
          </p:cNvPr>
          <p:cNvSpPr txBox="1">
            <a:spLocks/>
          </p:cNvSpPr>
          <p:nvPr/>
        </p:nvSpPr>
        <p:spPr>
          <a:xfrm>
            <a:off x="6493020" y="1560725"/>
            <a:ext cx="5148262" cy="4814888"/>
          </a:xfrm>
          <a:prstGeom prst="rect">
            <a:avLst/>
          </a:prstGeom>
        </p:spPr>
        <p:txBody>
          <a:bodyPr vert="horz" lIns="91440" tIns="90000" rIns="91440" bIns="9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41325" lvl="1" indent="-274638">
              <a:buFont typeface="Arial" panose="020B0604020202020204" pitchFamily="34" charset="0"/>
              <a:buNone/>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デメリット</a:t>
            </a:r>
            <a:r>
              <a:rPr lang="en-US" altLang="ja-JP" dirty="0">
                <a:latin typeface="BIZ UDPゴシック" panose="020B0400000000000000" pitchFamily="50" charset="-128"/>
                <a:ea typeface="BIZ UDPゴシック" panose="020B0400000000000000" pitchFamily="50" charset="-128"/>
              </a:rPr>
              <a:t>】</a:t>
            </a:r>
          </a:p>
          <a:p>
            <a:pPr marL="538163" lvl="2" indent="-371475"/>
            <a:r>
              <a:rPr lang="ja-JP" altLang="en-US" dirty="0">
                <a:latin typeface="BIZ UDPゴシック" panose="020B0400000000000000" pitchFamily="50" charset="-128"/>
                <a:ea typeface="BIZ UDPゴシック" panose="020B0400000000000000" pitchFamily="50" charset="-128"/>
              </a:rPr>
              <a:t>アーカイブ保証がない。</a:t>
            </a:r>
          </a:p>
          <a:p>
            <a:pPr marL="538163" lvl="2" indent="-371475"/>
            <a:r>
              <a:rPr lang="en-US" altLang="ja-JP" dirty="0">
                <a:latin typeface="BIZ UDPゴシック" panose="020B0400000000000000" pitchFamily="50" charset="-128"/>
                <a:ea typeface="BIZ UDPゴシック" panose="020B0400000000000000" pitchFamily="50" charset="-128"/>
              </a:rPr>
              <a:t>OA</a:t>
            </a:r>
            <a:r>
              <a:rPr lang="ja-JP" altLang="en-US" dirty="0">
                <a:latin typeface="BIZ UDPゴシック" panose="020B0400000000000000" pitchFamily="50" charset="-128"/>
                <a:ea typeface="BIZ UDPゴシック" panose="020B0400000000000000" pitchFamily="50" charset="-128"/>
              </a:rPr>
              <a:t>移行段階における個別購読価格や</a:t>
            </a:r>
            <a:r>
              <a:rPr lang="en-US" altLang="ja-JP" dirty="0">
                <a:latin typeface="BIZ UDPゴシック" panose="020B0400000000000000" pitchFamily="50" charset="-128"/>
                <a:ea typeface="BIZ UDPゴシック" panose="020B0400000000000000" pitchFamily="50" charset="-128"/>
              </a:rPr>
              <a:t>PPV</a:t>
            </a:r>
            <a:r>
              <a:rPr lang="ja-JP" altLang="en-US" dirty="0">
                <a:latin typeface="BIZ UDPゴシック" panose="020B0400000000000000" pitchFamily="50" charset="-128"/>
                <a:ea typeface="BIZ UDPゴシック" panose="020B0400000000000000" pitchFamily="50" charset="-128"/>
              </a:rPr>
              <a:t>価格上昇の懸念。</a:t>
            </a:r>
          </a:p>
          <a:p>
            <a:pPr marL="538163" lvl="2" indent="-371475"/>
            <a:r>
              <a:rPr lang="en-US" altLang="ja-JP" dirty="0">
                <a:latin typeface="BIZ UDPゴシック" panose="020B0400000000000000" pitchFamily="50" charset="-128"/>
                <a:ea typeface="BIZ UDPゴシック" panose="020B0400000000000000" pitchFamily="50" charset="-128"/>
              </a:rPr>
              <a:t>APC</a:t>
            </a:r>
            <a:r>
              <a:rPr lang="ja-JP" altLang="en-US" dirty="0">
                <a:latin typeface="BIZ UDPゴシック" panose="020B0400000000000000" pitchFamily="50" charset="-128"/>
                <a:ea typeface="BIZ UDPゴシック" panose="020B0400000000000000" pitchFamily="50" charset="-128"/>
              </a:rPr>
              <a:t>の高騰により、</a:t>
            </a:r>
            <a:r>
              <a:rPr lang="en-US" altLang="ja-JP" dirty="0">
                <a:latin typeface="BIZ UDPゴシック" panose="020B0400000000000000" pitchFamily="50" charset="-128"/>
                <a:ea typeface="BIZ UDPゴシック" panose="020B0400000000000000" pitchFamily="50" charset="-128"/>
              </a:rPr>
              <a:t>OA</a:t>
            </a:r>
            <a:r>
              <a:rPr lang="ja-JP" altLang="en-US" dirty="0">
                <a:latin typeface="BIZ UDPゴシック" panose="020B0400000000000000" pitchFamily="50" charset="-128"/>
                <a:ea typeface="BIZ UDPゴシック" panose="020B0400000000000000" pitchFamily="50" charset="-128"/>
              </a:rPr>
              <a:t>ジャーナルへの投稿が難しくなってきている。</a:t>
            </a:r>
          </a:p>
          <a:p>
            <a:pPr marL="538163" lvl="2" indent="-371475"/>
            <a:r>
              <a:rPr lang="en-US" altLang="ja-JP" dirty="0">
                <a:latin typeface="BIZ UDPゴシック" panose="020B0400000000000000" pitchFamily="50" charset="-128"/>
                <a:ea typeface="BIZ UDPゴシック" panose="020B0400000000000000" pitchFamily="50" charset="-128"/>
              </a:rPr>
              <a:t>APC</a:t>
            </a:r>
            <a:r>
              <a:rPr lang="ja-JP" altLang="en-US" dirty="0">
                <a:latin typeface="BIZ UDPゴシック" panose="020B0400000000000000" pitchFamily="50" charset="-128"/>
                <a:ea typeface="BIZ UDPゴシック" panose="020B0400000000000000" pitchFamily="50" charset="-128"/>
              </a:rPr>
              <a:t>獲得のみを狙い、査読をほとんど</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全く行わない問題のある投稿先も多いため十分な注意が必要（いわゆる粗悪学術誌（</a:t>
            </a:r>
            <a:r>
              <a:rPr lang="en-US" altLang="ja-JP" dirty="0">
                <a:latin typeface="BIZ UDPゴシック" panose="020B0400000000000000" pitchFamily="50" charset="-128"/>
                <a:ea typeface="BIZ UDPゴシック" panose="020B0400000000000000" pitchFamily="50" charset="-128"/>
              </a:rPr>
              <a:t>Predatory Journal</a:t>
            </a:r>
            <a:r>
              <a:rPr lang="ja-JP" altLang="en-US" dirty="0">
                <a:latin typeface="BIZ UDPゴシック" panose="020B0400000000000000" pitchFamily="50" charset="-128"/>
                <a:ea typeface="BIZ UDPゴシック" panose="020B0400000000000000" pitchFamily="50" charset="-128"/>
              </a:rPr>
              <a:t>）問題）。</a:t>
            </a:r>
            <a:endParaRPr lang="en-US" altLang="ja-JP" dirty="0">
              <a:latin typeface="BIZ UDPゴシック" panose="020B0400000000000000" pitchFamily="50" charset="-128"/>
              <a:ea typeface="BIZ UDPゴシック" panose="020B0400000000000000" pitchFamily="50" charset="-128"/>
            </a:endParaRPr>
          </a:p>
          <a:p>
            <a:pPr marL="623888" lvl="3"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a:t>
            </a:r>
            <a:r>
              <a:rPr lang="en-US" altLang="ja-JP" sz="1800" dirty="0">
                <a:latin typeface="BIZ UDPゴシック" panose="020B0400000000000000" pitchFamily="50" charset="-128"/>
                <a:ea typeface="BIZ UDPゴシック" panose="020B0400000000000000" pitchFamily="50" charset="-128"/>
              </a:rPr>
              <a:t>Predatory Journal</a:t>
            </a:r>
            <a:r>
              <a:rPr lang="ja-JP" altLang="en-US" sz="1800" dirty="0">
                <a:latin typeface="BIZ UDPゴシック" panose="020B0400000000000000" pitchFamily="50" charset="-128"/>
                <a:ea typeface="BIZ UDPゴシック" panose="020B0400000000000000" pitchFamily="50" charset="-128"/>
              </a:rPr>
              <a:t>問題については「７</a:t>
            </a:r>
            <a:r>
              <a:rPr lang="en-US" altLang="ja-JP" sz="1800" dirty="0">
                <a:latin typeface="BIZ UDPゴシック" panose="020B0400000000000000" pitchFamily="50" charset="-128"/>
                <a:ea typeface="BIZ UDPゴシック" panose="020B0400000000000000" pitchFamily="50" charset="-128"/>
              </a:rPr>
              <a:t>-2. </a:t>
            </a:r>
            <a:r>
              <a:rPr lang="ja-JP" altLang="en-US" sz="1800" dirty="0">
                <a:latin typeface="BIZ UDPゴシック" panose="020B0400000000000000" pitchFamily="50" charset="-128"/>
                <a:ea typeface="BIZ UDPゴシック" panose="020B0400000000000000" pitchFamily="50" charset="-128"/>
              </a:rPr>
              <a:t>粗悪学術誌」も参照。</a:t>
            </a:r>
          </a:p>
          <a:p>
            <a:endParaRPr lang="ja-JP" altLang="en-US" sz="3600" dirty="0"/>
          </a:p>
        </p:txBody>
      </p:sp>
      <p:sp>
        <p:nvSpPr>
          <p:cNvPr id="12" name="テキスト プレースホルダー 6">
            <a:extLst>
              <a:ext uri="{FF2B5EF4-FFF2-40B4-BE49-F238E27FC236}">
                <a16:creationId xmlns:a16="http://schemas.microsoft.com/office/drawing/2014/main" id="{D8A5096D-C55C-684C-0027-865229F61DAB}"/>
              </a:ext>
            </a:extLst>
          </p:cNvPr>
          <p:cNvSpPr>
            <a:spLocks noGrp="1"/>
          </p:cNvSpPr>
          <p:nvPr>
            <p:ph type="body" sz="quarter" idx="13"/>
          </p:nvPr>
        </p:nvSpPr>
        <p:spPr>
          <a:xfrm>
            <a:off x="838200" y="202223"/>
            <a:ext cx="5403850" cy="478814"/>
          </a:xfrm>
        </p:spPr>
        <p:txBody>
          <a:bodyPr>
            <a:normAutofit/>
          </a:bodyPr>
          <a:lstStyle/>
          <a:p>
            <a:r>
              <a:rPr lang="en-US" altLang="ja-JP" sz="1600" dirty="0">
                <a:latin typeface="+mj-ea"/>
              </a:rPr>
              <a:t>4. </a:t>
            </a:r>
            <a:r>
              <a:rPr lang="ja-JP" altLang="en-US" sz="1600" dirty="0">
                <a:latin typeface="+mj-ea"/>
              </a:rPr>
              <a:t>電子資料の高騰に関する各大学の取り組み事例</a:t>
            </a:r>
            <a:endParaRPr lang="ja-JP" altLang="en-US" dirty="0"/>
          </a:p>
        </p:txBody>
      </p:sp>
      <p:sp>
        <p:nvSpPr>
          <p:cNvPr id="4" name="タイトル 1">
            <a:extLst>
              <a:ext uri="{FF2B5EF4-FFF2-40B4-BE49-F238E27FC236}">
                <a16:creationId xmlns:a16="http://schemas.microsoft.com/office/drawing/2014/main" id="{DA670CD3-151E-22C9-4AD8-24E815491415}"/>
              </a:ext>
            </a:extLst>
          </p:cNvPr>
          <p:cNvSpPr txBox="1">
            <a:spLocks/>
          </p:cNvSpPr>
          <p:nvPr/>
        </p:nvSpPr>
        <p:spPr>
          <a:xfrm>
            <a:off x="838200" y="536331"/>
            <a:ext cx="10515600" cy="729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pPr marL="987425" indent="-987425"/>
            <a:r>
              <a:rPr lang="en-US" altLang="ja-JP" dirty="0">
                <a:latin typeface="+mj-ea"/>
              </a:rPr>
              <a:t>4-3. </a:t>
            </a:r>
            <a:r>
              <a:rPr lang="ja-JP" altLang="en-US" dirty="0">
                <a:latin typeface="+mj-ea"/>
              </a:rPr>
              <a:t>オープンアクセスにも目を向ける</a:t>
            </a:r>
          </a:p>
        </p:txBody>
      </p:sp>
    </p:spTree>
    <p:extLst>
      <p:ext uri="{BB962C8B-B14F-4D97-AF65-F5344CB8AC3E}">
        <p14:creationId xmlns:p14="http://schemas.microsoft.com/office/powerpoint/2010/main" val="260208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DEF381-3744-3BFD-B78D-D4C1AFC9527C}"/>
              </a:ext>
            </a:extLst>
          </p:cNvPr>
          <p:cNvSpPr>
            <a:spLocks noGrp="1"/>
          </p:cNvSpPr>
          <p:nvPr>
            <p:ph type="ctrTitle"/>
          </p:nvPr>
        </p:nvSpPr>
        <p:spPr/>
        <p:txBody>
          <a:bodyPr anchor="ctr"/>
          <a:lstStyle/>
          <a:p>
            <a:r>
              <a:rPr kumimoji="1" lang="en-US" altLang="ja-JP" sz="5400" dirty="0">
                <a:latin typeface="+mj-ea"/>
              </a:rPr>
              <a:t>1.</a:t>
            </a:r>
            <a:r>
              <a:rPr lang="ja-JP" altLang="en-US" sz="5400" dirty="0">
                <a:latin typeface="+mj-ea"/>
              </a:rPr>
              <a:t> </a:t>
            </a:r>
            <a:r>
              <a:rPr kumimoji="1" lang="ja-JP" altLang="en-US" sz="5400" dirty="0">
                <a:latin typeface="+mj-ea"/>
              </a:rPr>
              <a:t>学術雑誌の特殊性</a:t>
            </a:r>
            <a:endParaRPr kumimoji="1" lang="ja-JP" altLang="en-US" dirty="0"/>
          </a:p>
        </p:txBody>
      </p:sp>
      <p:sp>
        <p:nvSpPr>
          <p:cNvPr id="6" name="字幕 5">
            <a:extLst>
              <a:ext uri="{FF2B5EF4-FFF2-40B4-BE49-F238E27FC236}">
                <a16:creationId xmlns:a16="http://schemas.microsoft.com/office/drawing/2014/main" id="{67691111-5A86-E699-E7CE-5F0C81F7FDAA}"/>
              </a:ext>
            </a:extLst>
          </p:cNvPr>
          <p:cNvSpPr>
            <a:spLocks noGrp="1"/>
          </p:cNvSpPr>
          <p:nvPr>
            <p:ph type="subTitle" idx="1"/>
          </p:nvPr>
        </p:nvSpPr>
        <p:spPr>
          <a:xfrm>
            <a:off x="1524000" y="2787161"/>
            <a:ext cx="9144000" cy="3122025"/>
          </a:xfrm>
        </p:spPr>
        <p:txBody>
          <a:bodyPr>
            <a:normAutofit/>
          </a:bodyPr>
          <a:lstStyle/>
          <a:p>
            <a:pPr marL="0" indent="0">
              <a:lnSpc>
                <a:spcPct val="150000"/>
              </a:lnSpc>
              <a:buNone/>
            </a:pPr>
            <a:r>
              <a:rPr lang="en-US" altLang="ja-JP" sz="2400" dirty="0">
                <a:latin typeface="+mj-ea"/>
                <a:ea typeface="+mj-ea"/>
              </a:rPr>
              <a:t>1-1. </a:t>
            </a:r>
            <a:r>
              <a:rPr lang="ja-JP" altLang="en-US" sz="2400" dirty="0">
                <a:latin typeface="+mj-ea"/>
                <a:ea typeface="+mj-ea"/>
              </a:rPr>
              <a:t>歴史的背景</a:t>
            </a:r>
            <a:endParaRPr lang="en-US" altLang="ja-JP" sz="2400" dirty="0">
              <a:latin typeface="+mj-ea"/>
              <a:ea typeface="+mj-ea"/>
            </a:endParaRPr>
          </a:p>
          <a:p>
            <a:pPr marL="0" indent="0">
              <a:lnSpc>
                <a:spcPct val="150000"/>
              </a:lnSpc>
              <a:buNone/>
            </a:pPr>
            <a:r>
              <a:rPr lang="en-US" altLang="ja-JP" sz="2400" dirty="0">
                <a:latin typeface="+mj-ea"/>
                <a:ea typeface="+mj-ea"/>
              </a:rPr>
              <a:t>1-2. </a:t>
            </a:r>
            <a:r>
              <a:rPr lang="ja-JP" altLang="en-US" sz="2400" dirty="0">
                <a:latin typeface="+mj-ea"/>
                <a:ea typeface="+mj-ea"/>
              </a:rPr>
              <a:t>電子ジャーナルの価格高騰</a:t>
            </a:r>
            <a:endParaRPr lang="en-US" altLang="ja-JP" sz="2400" dirty="0">
              <a:latin typeface="+mj-ea"/>
              <a:ea typeface="+mj-ea"/>
            </a:endParaRPr>
          </a:p>
          <a:p>
            <a:pPr marL="0" indent="0">
              <a:lnSpc>
                <a:spcPct val="150000"/>
              </a:lnSpc>
              <a:buNone/>
            </a:pPr>
            <a:r>
              <a:rPr lang="en-US" altLang="ja-JP" sz="2400" dirty="0">
                <a:latin typeface="+mj-ea"/>
                <a:ea typeface="+mj-ea"/>
              </a:rPr>
              <a:t>1-3. </a:t>
            </a:r>
            <a:r>
              <a:rPr lang="ja-JP" altLang="en-US" sz="2400" dirty="0">
                <a:latin typeface="+mj-ea"/>
                <a:ea typeface="+mj-ea"/>
              </a:rPr>
              <a:t>電子ジャーナルの購読方法</a:t>
            </a:r>
            <a:endParaRPr lang="en-US" altLang="ja-JP" sz="2400" dirty="0">
              <a:latin typeface="+mj-ea"/>
              <a:ea typeface="+mj-ea"/>
            </a:endParaRPr>
          </a:p>
          <a:p>
            <a:pPr marL="0" indent="0">
              <a:lnSpc>
                <a:spcPct val="150000"/>
              </a:lnSpc>
              <a:buNone/>
            </a:pPr>
            <a:r>
              <a:rPr lang="en-US" altLang="ja-JP" sz="2400" dirty="0">
                <a:latin typeface="+mj-ea"/>
                <a:ea typeface="+mj-ea"/>
              </a:rPr>
              <a:t>1-4. </a:t>
            </a:r>
            <a:r>
              <a:rPr lang="ja-JP" altLang="en-US" sz="2400" dirty="0">
                <a:latin typeface="+mj-ea"/>
                <a:ea typeface="+mj-ea"/>
              </a:rPr>
              <a:t>電子ジャーナル契約の特殊性</a:t>
            </a:r>
            <a:endParaRPr lang="ja-JP" altLang="en-US" dirty="0"/>
          </a:p>
        </p:txBody>
      </p:sp>
      <p:sp>
        <p:nvSpPr>
          <p:cNvPr id="3" name="正方形/長方形 2">
            <a:extLst>
              <a:ext uri="{FF2B5EF4-FFF2-40B4-BE49-F238E27FC236}">
                <a16:creationId xmlns:a16="http://schemas.microsoft.com/office/drawing/2014/main" id="{ED8C1A39-747F-9FC2-984E-8387C0777551}"/>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3055214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7C554A-36C0-467F-9813-08A29300519D}"/>
              </a:ext>
            </a:extLst>
          </p:cNvPr>
          <p:cNvSpPr>
            <a:spLocks noGrp="1"/>
          </p:cNvSpPr>
          <p:nvPr>
            <p:ph type="ctrTitle"/>
          </p:nvPr>
        </p:nvSpPr>
        <p:spPr/>
        <p:txBody>
          <a:bodyPr>
            <a:normAutofit fontScale="90000"/>
          </a:bodyPr>
          <a:lstStyle/>
          <a:p>
            <a:r>
              <a:rPr lang="en-US" altLang="ja-JP" spc="-200" dirty="0"/>
              <a:t>5. </a:t>
            </a:r>
            <a:r>
              <a:rPr lang="ja-JP" altLang="en-US" spc="-200" dirty="0"/>
              <a:t>政府機関、学術団体等の</a:t>
            </a:r>
            <a:br>
              <a:rPr lang="en-US" altLang="ja-JP" spc="-200" dirty="0"/>
            </a:br>
            <a:r>
              <a:rPr lang="ja-JP" altLang="en-US" spc="-200" dirty="0"/>
              <a:t>電子資料に関する提言・見解 </a:t>
            </a:r>
            <a:endParaRPr kumimoji="1" lang="ja-JP" altLang="en-US" dirty="0"/>
          </a:p>
        </p:txBody>
      </p:sp>
      <p:sp>
        <p:nvSpPr>
          <p:cNvPr id="3" name="コンテンツ プレースホルダー 2">
            <a:extLst>
              <a:ext uri="{FF2B5EF4-FFF2-40B4-BE49-F238E27FC236}">
                <a16:creationId xmlns:a16="http://schemas.microsoft.com/office/drawing/2014/main" id="{36DB68A1-F42F-41F9-8F14-E97B519CB846}"/>
              </a:ext>
            </a:extLst>
          </p:cNvPr>
          <p:cNvSpPr>
            <a:spLocks noGrp="1"/>
          </p:cNvSpPr>
          <p:nvPr>
            <p:ph type="subTitle" idx="1"/>
          </p:nvPr>
        </p:nvSpPr>
        <p:spPr>
          <a:xfrm>
            <a:off x="1524000" y="2787162"/>
            <a:ext cx="9144000" cy="3569188"/>
          </a:xfrm>
        </p:spPr>
        <p:txBody>
          <a:bodyPr>
            <a:normAutofit/>
          </a:bodyPr>
          <a:lstStyle/>
          <a:p>
            <a:r>
              <a:rPr lang="en-US" altLang="ja-JP" dirty="0">
                <a:latin typeface="+mj-ea"/>
              </a:rPr>
              <a:t>5-1. </a:t>
            </a:r>
            <a:r>
              <a:rPr lang="ja-JP" altLang="en-US" dirty="0">
                <a:latin typeface="+mj-ea"/>
              </a:rPr>
              <a:t>文部科学省</a:t>
            </a:r>
            <a:endParaRPr lang="en-US" altLang="ja-JP" dirty="0">
              <a:latin typeface="+mj-ea"/>
            </a:endParaRPr>
          </a:p>
          <a:p>
            <a:r>
              <a:rPr lang="en-US" altLang="ja-JP" dirty="0">
                <a:latin typeface="+mj-ea"/>
              </a:rPr>
              <a:t>5-2. </a:t>
            </a:r>
            <a:r>
              <a:rPr lang="ja-JP" altLang="en-US" dirty="0">
                <a:latin typeface="+mj-ea"/>
              </a:rPr>
              <a:t>内閣府</a:t>
            </a:r>
            <a:endParaRPr lang="en-US" altLang="ja-JP" dirty="0">
              <a:latin typeface="+mj-ea"/>
            </a:endParaRPr>
          </a:p>
          <a:p>
            <a:r>
              <a:rPr lang="en-US" altLang="ja-JP" dirty="0">
                <a:latin typeface="+mj-ea"/>
              </a:rPr>
              <a:t>5-3. </a:t>
            </a:r>
            <a:r>
              <a:rPr lang="ja-JP" altLang="en-US" dirty="0">
                <a:latin typeface="+mj-ea"/>
              </a:rPr>
              <a:t>国立大学協会</a:t>
            </a:r>
            <a:endParaRPr lang="en-US" altLang="ja-JP" dirty="0">
              <a:latin typeface="+mj-ea"/>
            </a:endParaRPr>
          </a:p>
          <a:p>
            <a:r>
              <a:rPr lang="en-US" altLang="ja-JP" dirty="0">
                <a:latin typeface="+mj-ea"/>
              </a:rPr>
              <a:t>5-4. </a:t>
            </a:r>
            <a:r>
              <a:rPr lang="ja-JP" altLang="en-US" dirty="0">
                <a:latin typeface="+mj-ea"/>
              </a:rPr>
              <a:t>日本私立大学連盟</a:t>
            </a:r>
            <a:endParaRPr lang="en-US" altLang="ja-JP" dirty="0">
              <a:latin typeface="+mj-ea"/>
            </a:endParaRPr>
          </a:p>
          <a:p>
            <a:r>
              <a:rPr lang="en-US" altLang="ja-JP" dirty="0">
                <a:latin typeface="+mj-ea"/>
              </a:rPr>
              <a:t>5-5. </a:t>
            </a:r>
            <a:r>
              <a:rPr lang="ja-JP" altLang="en-US" dirty="0">
                <a:latin typeface="+mj-ea"/>
              </a:rPr>
              <a:t>日本学術会議</a:t>
            </a:r>
            <a:endParaRPr lang="en-US" altLang="ja-JP" dirty="0">
              <a:latin typeface="+mj-ea"/>
            </a:endParaRPr>
          </a:p>
        </p:txBody>
      </p:sp>
      <p:sp>
        <p:nvSpPr>
          <p:cNvPr id="7" name="正方形/長方形 6">
            <a:extLst>
              <a:ext uri="{FF2B5EF4-FFF2-40B4-BE49-F238E27FC236}">
                <a16:creationId xmlns:a16="http://schemas.microsoft.com/office/drawing/2014/main" id="{A0334E42-7010-951D-39E2-CADB159554AB}"/>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3013394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0DF343-519C-4D1B-A5E6-C7CDF2E16608}"/>
              </a:ext>
            </a:extLst>
          </p:cNvPr>
          <p:cNvSpPr>
            <a:spLocks noGrp="1"/>
          </p:cNvSpPr>
          <p:nvPr>
            <p:ph type="title"/>
          </p:nvPr>
        </p:nvSpPr>
        <p:spPr/>
        <p:txBody>
          <a:bodyPr>
            <a:normAutofit/>
          </a:bodyPr>
          <a:lstStyle/>
          <a:p>
            <a:r>
              <a:rPr lang="en-US" altLang="ja-JP" dirty="0">
                <a:latin typeface="+mj-ea"/>
              </a:rPr>
              <a:t>5-1.</a:t>
            </a:r>
            <a:r>
              <a:rPr lang="ja-JP" altLang="en-US" dirty="0">
                <a:latin typeface="+mj-ea"/>
              </a:rPr>
              <a:t> 文部科学省</a:t>
            </a:r>
            <a:endParaRPr kumimoji="1" lang="ja-JP" altLang="en-US" dirty="0"/>
          </a:p>
        </p:txBody>
      </p:sp>
      <p:sp>
        <p:nvSpPr>
          <p:cNvPr id="6" name="テキスト プレースホルダー 5">
            <a:extLst>
              <a:ext uri="{FF2B5EF4-FFF2-40B4-BE49-F238E27FC236}">
                <a16:creationId xmlns:a16="http://schemas.microsoft.com/office/drawing/2014/main" id="{3A6CB32D-614C-40E6-B574-D9B2C1651D44}"/>
              </a:ext>
            </a:extLst>
          </p:cNvPr>
          <p:cNvSpPr>
            <a:spLocks noGrp="1"/>
          </p:cNvSpPr>
          <p:nvPr>
            <p:ph type="body" sz="quarter" idx="13"/>
          </p:nvPr>
        </p:nvSpPr>
        <p:spPr/>
        <p:txBody>
          <a:bodyPr>
            <a:normAutofit/>
          </a:bodyPr>
          <a:lstStyle/>
          <a:p>
            <a:r>
              <a:rPr lang="en-US" altLang="ja-JP" dirty="0">
                <a:latin typeface="+mj-ea"/>
              </a:rPr>
              <a:t>5.</a:t>
            </a:r>
            <a:r>
              <a:rPr lang="ja-JP" altLang="en-US" dirty="0">
                <a:latin typeface="+mj-ea"/>
              </a:rPr>
              <a:t> 政府機関、学術団体等の電子資料に関する提言・見解</a:t>
            </a:r>
            <a:endParaRPr lang="en-US" altLang="ja-JP" dirty="0">
              <a:latin typeface="+mj-ea"/>
            </a:endParaRPr>
          </a:p>
          <a:p>
            <a:endParaRPr kumimoji="1" lang="ja-JP" altLang="en-US" dirty="0"/>
          </a:p>
        </p:txBody>
      </p:sp>
      <p:sp>
        <p:nvSpPr>
          <p:cNvPr id="9" name="正方形/長方形 8">
            <a:extLst>
              <a:ext uri="{FF2B5EF4-FFF2-40B4-BE49-F238E27FC236}">
                <a16:creationId xmlns:a16="http://schemas.microsoft.com/office/drawing/2014/main" id="{BECF08B9-6D32-4683-AEF6-4312975191C8}"/>
              </a:ext>
            </a:extLst>
          </p:cNvPr>
          <p:cNvSpPr/>
          <p:nvPr/>
        </p:nvSpPr>
        <p:spPr>
          <a:xfrm>
            <a:off x="888897" y="1266092"/>
            <a:ext cx="10706306" cy="1024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2400" b="1" spc="-140" dirty="0"/>
              <a:t>①　「我が国の学術情報流通における課題への対応について（審議まとめ）」</a:t>
            </a:r>
            <a:r>
              <a:rPr lang="en-US" altLang="ja-JP" sz="2400" b="1" spc="-140" dirty="0"/>
              <a:t>2021</a:t>
            </a:r>
            <a:r>
              <a:rPr lang="ja-JP" altLang="en-US" sz="2400" b="1" spc="-140" dirty="0"/>
              <a:t>　科学技術・学術審議会 情報委員会 ジャーナル問題検討部会</a:t>
            </a:r>
            <a:endParaRPr kumimoji="1" lang="ja-JP" altLang="en-US" sz="2400" b="1" dirty="0"/>
          </a:p>
        </p:txBody>
      </p:sp>
      <p:sp>
        <p:nvSpPr>
          <p:cNvPr id="11" name="正方形/長方形 10">
            <a:extLst>
              <a:ext uri="{FF2B5EF4-FFF2-40B4-BE49-F238E27FC236}">
                <a16:creationId xmlns:a16="http://schemas.microsoft.com/office/drawing/2014/main" id="{407490DB-88E8-47FE-94FE-66306BF1181A}"/>
              </a:ext>
            </a:extLst>
          </p:cNvPr>
          <p:cNvSpPr/>
          <p:nvPr/>
        </p:nvSpPr>
        <p:spPr>
          <a:xfrm>
            <a:off x="888896" y="2717297"/>
            <a:ext cx="10706307" cy="4011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　文部科学省情報委員会の「ジャーナル問題検討部会」は、</a:t>
            </a:r>
            <a:r>
              <a:rPr lang="en-US" altLang="ja-JP" sz="1600" dirty="0">
                <a:solidFill>
                  <a:schemeClr val="tx1"/>
                </a:solidFill>
              </a:rPr>
              <a:t>2020</a:t>
            </a:r>
            <a:r>
              <a:rPr lang="ja-JP" altLang="en-US" sz="1600" dirty="0">
                <a:solidFill>
                  <a:schemeClr val="tx1"/>
                </a:solidFill>
              </a:rPr>
              <a:t>年から</a:t>
            </a:r>
            <a:r>
              <a:rPr lang="en-US" altLang="ja-JP" sz="1600" dirty="0">
                <a:solidFill>
                  <a:schemeClr val="tx1"/>
                </a:solidFill>
              </a:rPr>
              <a:t>2021</a:t>
            </a:r>
            <a:r>
              <a:rPr lang="ja-JP" altLang="en-US" sz="1600" dirty="0">
                <a:solidFill>
                  <a:schemeClr val="tx1"/>
                </a:solidFill>
              </a:rPr>
              <a:t>年までジャーナル購読料やオープンアクセス（</a:t>
            </a:r>
            <a:r>
              <a:rPr lang="en-US" altLang="ja-JP" sz="1600" dirty="0">
                <a:solidFill>
                  <a:schemeClr val="tx1"/>
                </a:solidFill>
              </a:rPr>
              <a:t>OA</a:t>
            </a:r>
            <a:r>
              <a:rPr lang="ja-JP" altLang="en-US" sz="1600" dirty="0">
                <a:solidFill>
                  <a:schemeClr val="tx1"/>
                </a:solidFill>
              </a:rPr>
              <a:t>）への対応、研究成果の公開や研究評価の在り方を課題として検討し、</a:t>
            </a:r>
            <a:r>
              <a:rPr lang="en-US" altLang="ja-JP" sz="1600" dirty="0">
                <a:solidFill>
                  <a:schemeClr val="tx1"/>
                </a:solidFill>
              </a:rPr>
              <a:t>2021</a:t>
            </a:r>
            <a:r>
              <a:rPr lang="ja-JP" altLang="en-US" sz="1600" dirty="0">
                <a:solidFill>
                  <a:schemeClr val="tx1"/>
                </a:solidFill>
              </a:rPr>
              <a:t>年</a:t>
            </a:r>
            <a:r>
              <a:rPr lang="en-US" altLang="ja-JP" sz="1600" dirty="0">
                <a:solidFill>
                  <a:schemeClr val="tx1"/>
                </a:solidFill>
              </a:rPr>
              <a:t>2</a:t>
            </a:r>
            <a:r>
              <a:rPr lang="ja-JP" altLang="en-US" sz="1600" dirty="0">
                <a:solidFill>
                  <a:schemeClr val="tx1"/>
                </a:solidFill>
              </a:rPr>
              <a:t>月に報告書を公開した。</a:t>
            </a:r>
            <a:endParaRPr lang="en-US" altLang="ja-JP" sz="1600" dirty="0">
              <a:solidFill>
                <a:schemeClr val="tx1"/>
              </a:solidFill>
            </a:endParaRPr>
          </a:p>
          <a:p>
            <a:r>
              <a:rPr lang="ja-JP" altLang="en-US" sz="1600" dirty="0">
                <a:solidFill>
                  <a:schemeClr val="tx1"/>
                </a:solidFill>
              </a:rPr>
              <a:t>　国際的な動向を「学術情報流通をめぐる状況」および「議論の方向性」で整理し、続く「対応する問題の解析と対応」において、課題を以下の</a:t>
            </a:r>
            <a:r>
              <a:rPr lang="en-US" altLang="ja-JP" sz="1600" dirty="0">
                <a:solidFill>
                  <a:schemeClr val="tx1"/>
                </a:solidFill>
              </a:rPr>
              <a:t>3</a:t>
            </a:r>
            <a:r>
              <a:rPr lang="ja-JP" altLang="en-US" sz="1600" dirty="0">
                <a:solidFill>
                  <a:schemeClr val="tx1"/>
                </a:solidFill>
              </a:rPr>
              <a:t>段階に分けて検討することを提案している。</a:t>
            </a:r>
            <a:endParaRPr lang="en-US" altLang="ja-JP" sz="1600" dirty="0">
              <a:solidFill>
                <a:schemeClr val="tx1"/>
              </a:solidFill>
            </a:endParaRPr>
          </a:p>
          <a:p>
            <a:pPr marL="342900" indent="-342900">
              <a:buAutoNum type="arabicPeriod"/>
            </a:pPr>
            <a:r>
              <a:rPr lang="ja-JP" altLang="en-US" sz="1600" dirty="0">
                <a:solidFill>
                  <a:schemeClr val="tx1"/>
                </a:solidFill>
              </a:rPr>
              <a:t>早急に取り組むべき課題</a:t>
            </a:r>
            <a:br>
              <a:rPr lang="en-US" altLang="ja-JP" sz="1600" dirty="0">
                <a:solidFill>
                  <a:schemeClr val="tx1"/>
                </a:solidFill>
              </a:rPr>
            </a:br>
            <a:r>
              <a:rPr lang="ja-JP" altLang="en-US" sz="1600" dirty="0">
                <a:solidFill>
                  <a:schemeClr val="tx1"/>
                </a:solidFill>
              </a:rPr>
              <a:t>ジャーナル購読価格の上昇と</a:t>
            </a:r>
            <a:r>
              <a:rPr lang="en-US" altLang="ja-JP" sz="1600" dirty="0">
                <a:solidFill>
                  <a:schemeClr val="tx1"/>
                </a:solidFill>
              </a:rPr>
              <a:t>APC</a:t>
            </a:r>
            <a:r>
              <a:rPr lang="ja-JP" altLang="en-US" sz="1600" dirty="0">
                <a:solidFill>
                  <a:schemeClr val="tx1"/>
                </a:solidFill>
              </a:rPr>
              <a:t>負担増大学等への対応、大学含む研究機関のグループ化および交渉主体を明確化、研究資金配分機関および文部科学省による</a:t>
            </a:r>
            <a:r>
              <a:rPr lang="en-US" altLang="ja-JP" sz="1600" dirty="0">
                <a:solidFill>
                  <a:schemeClr val="tx1"/>
                </a:solidFill>
              </a:rPr>
              <a:t>OA</a:t>
            </a:r>
            <a:r>
              <a:rPr lang="ja-JP" altLang="en-US" sz="1600" dirty="0">
                <a:solidFill>
                  <a:schemeClr val="tx1"/>
                </a:solidFill>
              </a:rPr>
              <a:t>化支援策、セーフティネット構築など。</a:t>
            </a:r>
            <a:endParaRPr lang="en-US" altLang="ja-JP" sz="1600" dirty="0">
              <a:solidFill>
                <a:schemeClr val="tx1"/>
              </a:solidFill>
            </a:endParaRPr>
          </a:p>
          <a:p>
            <a:pPr marL="342900" indent="-342900">
              <a:buAutoNum type="arabicPeriod"/>
            </a:pPr>
            <a:r>
              <a:rPr lang="en-US" altLang="ja-JP" sz="1600" dirty="0">
                <a:solidFill>
                  <a:schemeClr val="tx1"/>
                </a:solidFill>
              </a:rPr>
              <a:t> </a:t>
            </a:r>
            <a:r>
              <a:rPr lang="ja-JP" altLang="en-US" sz="1600" dirty="0">
                <a:solidFill>
                  <a:schemeClr val="tx1"/>
                </a:solidFill>
              </a:rPr>
              <a:t>着手すべき課題</a:t>
            </a:r>
            <a:br>
              <a:rPr lang="en-US" altLang="ja-JP" sz="1600" dirty="0">
                <a:solidFill>
                  <a:schemeClr val="tx1"/>
                </a:solidFill>
              </a:rPr>
            </a:br>
            <a:r>
              <a:rPr lang="ja-JP" altLang="en-US" sz="1600" dirty="0">
                <a:solidFill>
                  <a:schemeClr val="tx1"/>
                </a:solidFill>
              </a:rPr>
              <a:t>研究成果の論文・データの</a:t>
            </a:r>
            <a:r>
              <a:rPr lang="en-US" altLang="ja-JP" sz="1600" dirty="0">
                <a:solidFill>
                  <a:schemeClr val="tx1"/>
                </a:solidFill>
              </a:rPr>
              <a:t>OA</a:t>
            </a:r>
            <a:r>
              <a:rPr lang="ja-JP" altLang="en-US" sz="1600" dirty="0">
                <a:solidFill>
                  <a:schemeClr val="tx1"/>
                </a:solidFill>
              </a:rPr>
              <a:t>義務化、プレプリントや機関リポジトリなど多様な</a:t>
            </a:r>
            <a:r>
              <a:rPr lang="en-US" altLang="ja-JP" sz="1600" dirty="0">
                <a:solidFill>
                  <a:schemeClr val="tx1"/>
                </a:solidFill>
              </a:rPr>
              <a:t>OA</a:t>
            </a:r>
            <a:r>
              <a:rPr lang="ja-JP" altLang="en-US" sz="1600" dirty="0">
                <a:solidFill>
                  <a:schemeClr val="tx1"/>
                </a:solidFill>
              </a:rPr>
              <a:t>手法を研究者が選択できる仕組み作り、データプラットフォーム整備の推進など。</a:t>
            </a:r>
            <a:endParaRPr lang="en-US" altLang="ja-JP" sz="1600" dirty="0">
              <a:solidFill>
                <a:schemeClr val="tx1"/>
              </a:solidFill>
            </a:endParaRPr>
          </a:p>
          <a:p>
            <a:pPr marL="342900" indent="-342900">
              <a:buAutoNum type="arabicPeriod"/>
            </a:pPr>
            <a:r>
              <a:rPr lang="en-US" altLang="ja-JP" sz="1600" dirty="0">
                <a:solidFill>
                  <a:schemeClr val="tx1"/>
                </a:solidFill>
              </a:rPr>
              <a:t> </a:t>
            </a:r>
            <a:r>
              <a:rPr lang="ja-JP" altLang="en-US" sz="1600" dirty="0">
                <a:solidFill>
                  <a:schemeClr val="tx1"/>
                </a:solidFill>
              </a:rPr>
              <a:t>検討を開始すべき課題</a:t>
            </a:r>
            <a:br>
              <a:rPr lang="en-US" altLang="ja-JP" sz="1600" dirty="0">
                <a:solidFill>
                  <a:schemeClr val="tx1"/>
                </a:solidFill>
              </a:rPr>
            </a:br>
            <a:r>
              <a:rPr lang="ja-JP" altLang="en-US" sz="1600" dirty="0">
                <a:solidFill>
                  <a:schemeClr val="tx1"/>
                </a:solidFill>
              </a:rPr>
              <a:t>研究評価の見直し、過度な指標依存を避けて多様性を評価する指標と方針の明確化など。</a:t>
            </a:r>
            <a:endParaRPr lang="en-US" altLang="ja-JP" sz="1600" dirty="0">
              <a:solidFill>
                <a:schemeClr val="tx1"/>
              </a:solidFill>
            </a:endParaRPr>
          </a:p>
          <a:p>
            <a:endParaRPr lang="en-US" altLang="ja-JP" sz="1600" dirty="0">
              <a:solidFill>
                <a:schemeClr val="tx1"/>
              </a:solidFill>
            </a:endParaRPr>
          </a:p>
          <a:p>
            <a:r>
              <a:rPr lang="ja-JP" altLang="en-US" sz="1600" dirty="0">
                <a:solidFill>
                  <a:schemeClr val="tx1"/>
                </a:solidFill>
              </a:rPr>
              <a:t>　</a:t>
            </a:r>
            <a:r>
              <a:rPr lang="en-US" altLang="ja-JP" sz="1600" dirty="0">
                <a:solidFill>
                  <a:schemeClr val="tx1"/>
                </a:solidFill>
              </a:rPr>
              <a:t>JUSTICE</a:t>
            </a:r>
            <a:r>
              <a:rPr lang="ja-JP" altLang="en-US" sz="1600" dirty="0">
                <a:solidFill>
                  <a:schemeClr val="tx1"/>
                </a:solidFill>
              </a:rPr>
              <a:t>では本文書の公開を受け、活動成果を振り返るとともに、今後の方向性を示す文書を公開した。</a:t>
            </a:r>
            <a:br>
              <a:rPr lang="en-US" altLang="ja-JP" sz="1600" dirty="0">
                <a:solidFill>
                  <a:schemeClr val="tx1"/>
                </a:solidFill>
              </a:rPr>
            </a:br>
            <a:r>
              <a:rPr lang="ja-JP" altLang="en-US" sz="1600" dirty="0">
                <a:solidFill>
                  <a:schemeClr val="tx1"/>
                </a:solidFill>
              </a:rPr>
              <a:t>　　</a:t>
            </a:r>
            <a:r>
              <a:rPr lang="en-US" altLang="ja-JP" sz="1400" dirty="0">
                <a:solidFill>
                  <a:schemeClr val="tx1"/>
                </a:solidFill>
                <a:hlinkClick r:id="rId3"/>
              </a:rPr>
              <a:t>https://contents.nii.ac.jp/justice/news/20220824</a:t>
            </a:r>
            <a:endParaRPr lang="en-US" altLang="ja-JP" sz="1400" dirty="0">
              <a:solidFill>
                <a:schemeClr val="tx1"/>
              </a:solidFill>
            </a:endParaRPr>
          </a:p>
        </p:txBody>
      </p:sp>
      <p:sp>
        <p:nvSpPr>
          <p:cNvPr id="3" name="正方形/長方形 2">
            <a:extLst>
              <a:ext uri="{FF2B5EF4-FFF2-40B4-BE49-F238E27FC236}">
                <a16:creationId xmlns:a16="http://schemas.microsoft.com/office/drawing/2014/main" id="{5F3403A2-C9D8-8460-8F7B-6185972C53AB}"/>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
        <p:nvSpPr>
          <p:cNvPr id="12" name="コンテンツ プレースホルダー 2">
            <a:extLst>
              <a:ext uri="{FF2B5EF4-FFF2-40B4-BE49-F238E27FC236}">
                <a16:creationId xmlns:a16="http://schemas.microsoft.com/office/drawing/2014/main" id="{0AAFF698-ABA4-6305-65E2-A5D5AA6BB715}"/>
              </a:ext>
            </a:extLst>
          </p:cNvPr>
          <p:cNvSpPr txBox="1">
            <a:spLocks/>
          </p:cNvSpPr>
          <p:nvPr/>
        </p:nvSpPr>
        <p:spPr>
          <a:xfrm>
            <a:off x="888896" y="2334686"/>
            <a:ext cx="10706307" cy="382611"/>
          </a:xfrm>
          <a:prstGeom prst="rect">
            <a:avLst/>
          </a:prstGeom>
        </p:spPr>
        <p:txBody>
          <a:bodyPr vert="horz" lIns="91440" tIns="45720" rIns="91440" bIns="45720" rtlCol="0">
            <a:normAutofit/>
          </a:bodyPr>
          <a:lstStyle>
            <a:lvl1pPr marL="412285" indent="-412285" algn="l" defTabSz="1099427" rtl="0" eaLnBrk="1" latinLnBrk="0" hangingPunct="1">
              <a:lnSpc>
                <a:spcPct val="110000"/>
              </a:lnSpc>
              <a:spcBef>
                <a:spcPct val="20000"/>
              </a:spcBef>
              <a:buFont typeface="Arial" panose="020B0604020202020204" pitchFamily="34" charset="0"/>
              <a:buChar char="•"/>
              <a:defRPr kumimoji="1" sz="3846" kern="1200">
                <a:solidFill>
                  <a:schemeClr val="tx1"/>
                </a:solidFill>
                <a:latin typeface="+mn-lt"/>
                <a:ea typeface="+mn-ea"/>
                <a:cs typeface="+mn-cs"/>
              </a:defRPr>
            </a:lvl1pPr>
            <a:lvl2pPr marL="893281" indent="-343571" algn="l" defTabSz="1099427" rtl="0" eaLnBrk="1" latinLnBrk="0" hangingPunct="1">
              <a:lnSpc>
                <a:spcPct val="110000"/>
              </a:lnSpc>
              <a:spcBef>
                <a:spcPct val="20000"/>
              </a:spcBef>
              <a:buFont typeface="Arial" panose="020B0604020202020204" pitchFamily="34" charset="0"/>
              <a:buChar char="–"/>
              <a:defRPr kumimoji="1" sz="3367" kern="1200">
                <a:solidFill>
                  <a:schemeClr val="tx1"/>
                </a:solidFill>
                <a:latin typeface="+mn-lt"/>
                <a:ea typeface="+mn-ea"/>
                <a:cs typeface="+mn-cs"/>
              </a:defRPr>
            </a:lvl2pPr>
            <a:lvl3pPr marL="1374281" indent="-274854" algn="l" defTabSz="1099427" rtl="0" eaLnBrk="1" latinLnBrk="0" hangingPunct="1">
              <a:lnSpc>
                <a:spcPct val="110000"/>
              </a:lnSpc>
              <a:spcBef>
                <a:spcPct val="20000"/>
              </a:spcBef>
              <a:buFont typeface="Arial" panose="020B0604020202020204" pitchFamily="34" charset="0"/>
              <a:buChar char="•"/>
              <a:defRPr kumimoji="1" sz="2886" kern="1200">
                <a:solidFill>
                  <a:schemeClr val="tx1"/>
                </a:solidFill>
                <a:latin typeface="+mn-lt"/>
                <a:ea typeface="+mn-ea"/>
                <a:cs typeface="+mn-cs"/>
              </a:defRPr>
            </a:lvl3pPr>
            <a:lvl4pPr marL="1923998" indent="-274854" algn="l" defTabSz="1099427" rtl="0" eaLnBrk="1" latinLnBrk="0" hangingPunct="1">
              <a:lnSpc>
                <a:spcPct val="110000"/>
              </a:lnSpc>
              <a:spcBef>
                <a:spcPct val="20000"/>
              </a:spcBef>
              <a:buFont typeface="Arial" panose="020B0604020202020204" pitchFamily="34" charset="0"/>
              <a:buChar char="–"/>
              <a:defRPr kumimoji="1" sz="2404" kern="1200">
                <a:solidFill>
                  <a:schemeClr val="tx1"/>
                </a:solidFill>
                <a:latin typeface="+mn-lt"/>
                <a:ea typeface="+mn-ea"/>
                <a:cs typeface="+mn-cs"/>
              </a:defRPr>
            </a:lvl4pPr>
            <a:lvl5pPr marL="2473712" indent="-274854" algn="l" defTabSz="1099427" rtl="0" eaLnBrk="1" latinLnBrk="0" hangingPunct="1">
              <a:lnSpc>
                <a:spcPct val="110000"/>
              </a:lnSpc>
              <a:spcBef>
                <a:spcPct val="20000"/>
              </a:spcBef>
              <a:buFont typeface="Arial" panose="020B0604020202020204" pitchFamily="34" charset="0"/>
              <a:buChar char="»"/>
              <a:defRPr kumimoji="1" sz="2404" kern="1200">
                <a:solidFill>
                  <a:schemeClr val="tx1"/>
                </a:solidFill>
                <a:latin typeface="+mn-lt"/>
                <a:ea typeface="+mn-ea"/>
                <a:cs typeface="+mn-cs"/>
              </a:defRPr>
            </a:lvl5pPr>
            <a:lvl6pPr marL="3023424"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6pPr>
            <a:lvl7pPr marL="3573138"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7pPr>
            <a:lvl8pPr marL="4122851"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8pPr>
            <a:lvl9pPr marL="4672566"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9pPr>
          </a:lstStyle>
          <a:p>
            <a:pPr marL="0" indent="0">
              <a:buNone/>
            </a:pPr>
            <a:r>
              <a:rPr lang="en-US" altLang="ja-JP" sz="1400" dirty="0">
                <a:hlinkClick r:id="rId4"/>
              </a:rPr>
              <a:t>https://www.mext.go.jp/b_menu/shingi/gijyutu/gijyutu29/001/index.html</a:t>
            </a:r>
            <a:endParaRPr lang="en-US" altLang="ja-JP" sz="1400" dirty="0"/>
          </a:p>
        </p:txBody>
      </p:sp>
    </p:spTree>
    <p:extLst>
      <p:ext uri="{BB962C8B-B14F-4D97-AF65-F5344CB8AC3E}">
        <p14:creationId xmlns:p14="http://schemas.microsoft.com/office/powerpoint/2010/main" val="32972151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0DF343-519C-4D1B-A5E6-C7CDF2E16608}"/>
              </a:ext>
            </a:extLst>
          </p:cNvPr>
          <p:cNvSpPr>
            <a:spLocks noGrp="1"/>
          </p:cNvSpPr>
          <p:nvPr>
            <p:ph type="title"/>
          </p:nvPr>
        </p:nvSpPr>
        <p:spPr/>
        <p:txBody>
          <a:bodyPr>
            <a:normAutofit/>
          </a:bodyPr>
          <a:lstStyle/>
          <a:p>
            <a:r>
              <a:rPr lang="en-US" altLang="ja-JP" dirty="0">
                <a:latin typeface="+mj-ea"/>
              </a:rPr>
              <a:t>5-1.</a:t>
            </a:r>
            <a:r>
              <a:rPr lang="ja-JP" altLang="en-US" dirty="0">
                <a:latin typeface="+mj-ea"/>
              </a:rPr>
              <a:t> 文部科学省</a:t>
            </a:r>
            <a:endParaRPr kumimoji="1" lang="ja-JP" altLang="en-US" dirty="0"/>
          </a:p>
        </p:txBody>
      </p:sp>
      <p:sp>
        <p:nvSpPr>
          <p:cNvPr id="6" name="テキスト プレースホルダー 5">
            <a:extLst>
              <a:ext uri="{FF2B5EF4-FFF2-40B4-BE49-F238E27FC236}">
                <a16:creationId xmlns:a16="http://schemas.microsoft.com/office/drawing/2014/main" id="{3A6CB32D-614C-40E6-B574-D9B2C1651D44}"/>
              </a:ext>
            </a:extLst>
          </p:cNvPr>
          <p:cNvSpPr>
            <a:spLocks noGrp="1"/>
          </p:cNvSpPr>
          <p:nvPr>
            <p:ph type="body" sz="quarter" idx="13"/>
          </p:nvPr>
        </p:nvSpPr>
        <p:spPr/>
        <p:txBody>
          <a:bodyPr>
            <a:normAutofit/>
          </a:bodyPr>
          <a:lstStyle/>
          <a:p>
            <a:r>
              <a:rPr lang="en-US" altLang="ja-JP" dirty="0">
                <a:latin typeface="+mj-ea"/>
              </a:rPr>
              <a:t>5.</a:t>
            </a:r>
            <a:r>
              <a:rPr lang="ja-JP" altLang="en-US" dirty="0">
                <a:latin typeface="+mj-ea"/>
              </a:rPr>
              <a:t> 政府機関、学術団体等の電子資料に関する提言・見解</a:t>
            </a:r>
            <a:endParaRPr lang="en-US" altLang="ja-JP" dirty="0">
              <a:latin typeface="+mj-ea"/>
            </a:endParaRPr>
          </a:p>
          <a:p>
            <a:endParaRPr kumimoji="1" lang="ja-JP" altLang="en-US" dirty="0"/>
          </a:p>
        </p:txBody>
      </p:sp>
      <p:sp>
        <p:nvSpPr>
          <p:cNvPr id="7" name="コンテンツ プレースホルダー 2">
            <a:extLst>
              <a:ext uri="{FF2B5EF4-FFF2-40B4-BE49-F238E27FC236}">
                <a16:creationId xmlns:a16="http://schemas.microsoft.com/office/drawing/2014/main" id="{E0BE29DA-7C0F-44E6-A672-05D1E6707D90}"/>
              </a:ext>
            </a:extLst>
          </p:cNvPr>
          <p:cNvSpPr txBox="1">
            <a:spLocks noGrp="1"/>
          </p:cNvSpPr>
          <p:nvPr>
            <p:ph sz="half" idx="1"/>
          </p:nvPr>
        </p:nvSpPr>
        <p:spPr>
          <a:xfrm>
            <a:off x="888897" y="2553300"/>
            <a:ext cx="10706306" cy="313207"/>
          </a:xfrm>
          <a:prstGeom prst="rect">
            <a:avLst/>
          </a:prstGeom>
        </p:spPr>
        <p:txBody>
          <a:bodyPr vert="horz" lIns="91440" tIns="45720" rIns="91440" bIns="45720" rtlCol="0">
            <a:normAutofit lnSpcReduction="10000"/>
          </a:bodyPr>
          <a:lstStyle>
            <a:lvl1pPr marL="412285" indent="-412285" algn="l" defTabSz="1099427" rtl="0" eaLnBrk="1" latinLnBrk="0" hangingPunct="1">
              <a:spcBef>
                <a:spcPct val="20000"/>
              </a:spcBef>
              <a:buFont typeface="Arial" panose="020B0604020202020204" pitchFamily="34" charset="0"/>
              <a:buChar char="•"/>
              <a:defRPr kumimoji="1" sz="3846" kern="1200">
                <a:solidFill>
                  <a:schemeClr val="tx1"/>
                </a:solidFill>
                <a:latin typeface="+mn-lt"/>
                <a:ea typeface="+mn-ea"/>
                <a:cs typeface="+mn-cs"/>
              </a:defRPr>
            </a:lvl1pPr>
            <a:lvl2pPr marL="893281" indent="-343571" algn="l" defTabSz="1099427" rtl="0" eaLnBrk="1" latinLnBrk="0" hangingPunct="1">
              <a:spcBef>
                <a:spcPct val="20000"/>
              </a:spcBef>
              <a:buFont typeface="Arial" panose="020B0604020202020204" pitchFamily="34" charset="0"/>
              <a:buChar char="–"/>
              <a:defRPr kumimoji="1" sz="3367" kern="1200">
                <a:solidFill>
                  <a:schemeClr val="tx1"/>
                </a:solidFill>
                <a:latin typeface="+mn-lt"/>
                <a:ea typeface="+mn-ea"/>
                <a:cs typeface="+mn-cs"/>
              </a:defRPr>
            </a:lvl2pPr>
            <a:lvl3pPr marL="1374281" indent="-274854" algn="l" defTabSz="1099427" rtl="0" eaLnBrk="1" latinLnBrk="0" hangingPunct="1">
              <a:spcBef>
                <a:spcPct val="20000"/>
              </a:spcBef>
              <a:buFont typeface="Arial" panose="020B0604020202020204" pitchFamily="34" charset="0"/>
              <a:buChar char="•"/>
              <a:defRPr kumimoji="1" sz="2886" kern="1200">
                <a:solidFill>
                  <a:schemeClr val="tx1"/>
                </a:solidFill>
                <a:latin typeface="+mn-lt"/>
                <a:ea typeface="+mn-ea"/>
                <a:cs typeface="+mn-cs"/>
              </a:defRPr>
            </a:lvl3pPr>
            <a:lvl4pPr marL="1923998"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4pPr>
            <a:lvl5pPr marL="2473712"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5pPr>
            <a:lvl6pPr marL="3023424"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6pPr>
            <a:lvl7pPr marL="3573138"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7pPr>
            <a:lvl8pPr marL="4122851"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8pPr>
            <a:lvl9pPr marL="4672566"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9pPr>
          </a:lstStyle>
          <a:p>
            <a:pPr marL="0" indent="0">
              <a:buNone/>
            </a:pPr>
            <a:r>
              <a:rPr lang="en-US" altLang="ja-JP" sz="1400" u="sng" spc="-140" dirty="0">
                <a:hlinkClick r:id="rId3"/>
              </a:rPr>
              <a:t>https://www.mext.go.jp/b_menu/shingi/gijyutu/gijyutu29/004/index.html</a:t>
            </a:r>
            <a:endParaRPr lang="en-US" altLang="ja-JP" sz="1400" u="sng" spc="-140" dirty="0"/>
          </a:p>
          <a:p>
            <a:pPr marL="0" indent="0">
              <a:buNone/>
            </a:pPr>
            <a:endParaRPr lang="en-US" altLang="ja-JP" sz="1400" u="sng" spc="-140" dirty="0"/>
          </a:p>
          <a:p>
            <a:pPr marL="0" indent="0">
              <a:buNone/>
            </a:pPr>
            <a:endParaRPr lang="ja-JP" altLang="en-US" sz="2800" dirty="0"/>
          </a:p>
        </p:txBody>
      </p:sp>
      <p:sp>
        <p:nvSpPr>
          <p:cNvPr id="8" name="コンテンツ プレースホルダー 2">
            <a:extLst>
              <a:ext uri="{FF2B5EF4-FFF2-40B4-BE49-F238E27FC236}">
                <a16:creationId xmlns:a16="http://schemas.microsoft.com/office/drawing/2014/main" id="{FE5EACAC-990D-408D-BC23-3DF27D0CEC60}"/>
              </a:ext>
            </a:extLst>
          </p:cNvPr>
          <p:cNvSpPr txBox="1">
            <a:spLocks/>
          </p:cNvSpPr>
          <p:nvPr/>
        </p:nvSpPr>
        <p:spPr>
          <a:xfrm>
            <a:off x="838199" y="3010715"/>
            <a:ext cx="11049000" cy="3741045"/>
          </a:xfrm>
          <a:prstGeom prst="rect">
            <a:avLst/>
          </a:prstGeom>
        </p:spPr>
        <p:txBody>
          <a:bodyPr vert="horz" lIns="91440" tIns="45720" rIns="91440" bIns="45720" rtlCol="0">
            <a:normAutofit/>
          </a:bodyPr>
          <a:lstStyle>
            <a:lvl1pPr marL="412285" indent="-412285" algn="l" defTabSz="1099427" rtl="0" eaLnBrk="1" latinLnBrk="0" hangingPunct="1">
              <a:spcBef>
                <a:spcPct val="20000"/>
              </a:spcBef>
              <a:buFont typeface="Arial" panose="020B0604020202020204" pitchFamily="34" charset="0"/>
              <a:buChar char="•"/>
              <a:defRPr kumimoji="1" sz="3846" kern="1200">
                <a:solidFill>
                  <a:schemeClr val="tx1"/>
                </a:solidFill>
                <a:latin typeface="+mn-lt"/>
                <a:ea typeface="+mn-ea"/>
                <a:cs typeface="+mn-cs"/>
              </a:defRPr>
            </a:lvl1pPr>
            <a:lvl2pPr marL="893281" indent="-343571" algn="l" defTabSz="1099427" rtl="0" eaLnBrk="1" latinLnBrk="0" hangingPunct="1">
              <a:spcBef>
                <a:spcPct val="20000"/>
              </a:spcBef>
              <a:buFont typeface="Arial" panose="020B0604020202020204" pitchFamily="34" charset="0"/>
              <a:buChar char="–"/>
              <a:defRPr kumimoji="1" sz="3367" kern="1200">
                <a:solidFill>
                  <a:schemeClr val="tx1"/>
                </a:solidFill>
                <a:latin typeface="+mn-lt"/>
                <a:ea typeface="+mn-ea"/>
                <a:cs typeface="+mn-cs"/>
              </a:defRPr>
            </a:lvl2pPr>
            <a:lvl3pPr marL="1374281" indent="-274854" algn="l" defTabSz="1099427" rtl="0" eaLnBrk="1" latinLnBrk="0" hangingPunct="1">
              <a:spcBef>
                <a:spcPct val="20000"/>
              </a:spcBef>
              <a:buFont typeface="Arial" panose="020B0604020202020204" pitchFamily="34" charset="0"/>
              <a:buChar char="•"/>
              <a:defRPr kumimoji="1" sz="2886" kern="1200">
                <a:solidFill>
                  <a:schemeClr val="tx1"/>
                </a:solidFill>
                <a:latin typeface="+mn-lt"/>
                <a:ea typeface="+mn-ea"/>
                <a:cs typeface="+mn-cs"/>
              </a:defRPr>
            </a:lvl3pPr>
            <a:lvl4pPr marL="1923998"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4pPr>
            <a:lvl5pPr marL="2473712"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5pPr>
            <a:lvl6pPr marL="3023424"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6pPr>
            <a:lvl7pPr marL="3573138"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7pPr>
            <a:lvl8pPr marL="4122851"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8pPr>
            <a:lvl9pPr marL="4672566"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9pPr>
          </a:lstStyle>
          <a:p>
            <a:pPr marL="0" indent="0">
              <a:buNone/>
            </a:pPr>
            <a:endParaRPr lang="ja-JP" altLang="en-US" sz="2000" dirty="0">
              <a:latin typeface="+mj-ea"/>
              <a:ea typeface="+mj-ea"/>
            </a:endParaRPr>
          </a:p>
        </p:txBody>
      </p:sp>
      <p:sp>
        <p:nvSpPr>
          <p:cNvPr id="9" name="正方形/長方形 8">
            <a:extLst>
              <a:ext uri="{FF2B5EF4-FFF2-40B4-BE49-F238E27FC236}">
                <a16:creationId xmlns:a16="http://schemas.microsoft.com/office/drawing/2014/main" id="{BECF08B9-6D32-4683-AEF6-4312975191C8}"/>
              </a:ext>
            </a:extLst>
          </p:cNvPr>
          <p:cNvSpPr/>
          <p:nvPr/>
        </p:nvSpPr>
        <p:spPr>
          <a:xfrm>
            <a:off x="889200" y="1266092"/>
            <a:ext cx="10706306" cy="126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2400" b="1" spc="-140" dirty="0"/>
              <a:t>②　「オープンサイエンス時代における大学図書館の在り方について（審議のまとめ）」</a:t>
            </a:r>
            <a:r>
              <a:rPr lang="en-US" altLang="ja-JP" sz="2400" b="1" spc="-140" dirty="0"/>
              <a:t>2023</a:t>
            </a:r>
            <a:r>
              <a:rPr lang="ja-JP" altLang="en-US" sz="2400" b="1" spc="-140" dirty="0"/>
              <a:t>　科学技術・学術審議会 情報委員会 オープンサイエンス時代における大学図書館の在り方検討部会</a:t>
            </a:r>
            <a:endParaRPr kumimoji="1" lang="ja-JP" altLang="en-US" sz="2400" b="1" dirty="0"/>
          </a:p>
        </p:txBody>
      </p:sp>
      <p:sp>
        <p:nvSpPr>
          <p:cNvPr id="11" name="正方形/長方形 10">
            <a:extLst>
              <a:ext uri="{FF2B5EF4-FFF2-40B4-BE49-F238E27FC236}">
                <a16:creationId xmlns:a16="http://schemas.microsoft.com/office/drawing/2014/main" id="{407490DB-88E8-47FE-94FE-66306BF1181A}"/>
              </a:ext>
            </a:extLst>
          </p:cNvPr>
          <p:cNvSpPr/>
          <p:nvPr/>
        </p:nvSpPr>
        <p:spPr>
          <a:xfrm>
            <a:off x="888896" y="2892508"/>
            <a:ext cx="10706307" cy="38363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　第</a:t>
            </a:r>
            <a:r>
              <a:rPr lang="en-US" altLang="ja-JP" sz="1600" dirty="0">
                <a:solidFill>
                  <a:schemeClr val="tx1"/>
                </a:solidFill>
              </a:rPr>
              <a:t>6</a:t>
            </a:r>
            <a:r>
              <a:rPr lang="ja-JP" altLang="en-US" sz="1600" dirty="0">
                <a:solidFill>
                  <a:schemeClr val="tx1"/>
                </a:solidFill>
              </a:rPr>
              <a:t>期科学技術・イノベーション基本計画において、新たな研究システムの構築（オープンサイエンスとデータ駆動型研究等の推進）が示された後、文科省情報委員会の下に設置された「オープンサイエンス時代における大学図書館の在り方検討部会」は、今後の大学図書館に求められる役割や機能等についてまとめた文書を公開した。</a:t>
            </a:r>
            <a:endParaRPr lang="en-US" altLang="ja-JP" sz="1600" dirty="0">
              <a:solidFill>
                <a:schemeClr val="tx1"/>
              </a:solidFill>
            </a:endParaRPr>
          </a:p>
          <a:p>
            <a:r>
              <a:rPr lang="ja-JP" altLang="en-US" sz="1600" dirty="0">
                <a:solidFill>
                  <a:schemeClr val="tx1"/>
                </a:solidFill>
              </a:rPr>
              <a:t>　上記の基本計画では、オープン・アンド・クローズ戦略に基づく研究データの管理・利活用が求められ、図書館のデジタル転換や、支援機能の強化等の方向性を定めることが明記されている。また、コロナ禍による大学図書館およびその所蔵資料への物理的アクセス制限も、教育・研究活動に与えた影響が指摘されている。</a:t>
            </a:r>
            <a:endParaRPr lang="en-US" altLang="ja-JP" sz="1600" dirty="0">
              <a:solidFill>
                <a:schemeClr val="tx1"/>
              </a:solidFill>
            </a:endParaRPr>
          </a:p>
          <a:p>
            <a:r>
              <a:rPr lang="ja-JP" altLang="en-US" sz="1600" dirty="0">
                <a:solidFill>
                  <a:schemeClr val="tx1"/>
                </a:solidFill>
              </a:rPr>
              <a:t>　参考： </a:t>
            </a:r>
            <a:r>
              <a:rPr lang="en-US" altLang="ja-JP" sz="1400" dirty="0">
                <a:solidFill>
                  <a:schemeClr val="tx1"/>
                </a:solidFill>
                <a:hlinkClick r:id="rId4"/>
              </a:rPr>
              <a:t>https://www8.cao.go.jp/cstp/kihonkeikaku/index6.html</a:t>
            </a:r>
            <a:endParaRPr lang="en-US" altLang="ja-JP" sz="1400" dirty="0">
              <a:solidFill>
                <a:schemeClr val="tx1"/>
              </a:solidFill>
            </a:endParaRPr>
          </a:p>
          <a:p>
            <a:r>
              <a:rPr lang="ja-JP" altLang="en-US" sz="1600" dirty="0">
                <a:solidFill>
                  <a:schemeClr val="tx1"/>
                </a:solidFill>
              </a:rPr>
              <a:t>　　本報告書では、大学図書館が自身の</a:t>
            </a:r>
            <a:r>
              <a:rPr lang="en-US" altLang="ja-JP" sz="1600" dirty="0">
                <a:solidFill>
                  <a:schemeClr val="tx1"/>
                </a:solidFill>
              </a:rPr>
              <a:t>DX</a:t>
            </a:r>
            <a:r>
              <a:rPr lang="ja-JP" altLang="en-US" sz="1600" dirty="0">
                <a:solidFill>
                  <a:schemeClr val="tx1"/>
                </a:solidFill>
              </a:rPr>
              <a:t>を更に進め、新たな「デジタル・ライブラリー」として大学活動を支える必要性を指摘し、２０３０年度を目標に以下の</a:t>
            </a:r>
            <a:r>
              <a:rPr lang="en-US" altLang="ja-JP" sz="1600" dirty="0">
                <a:solidFill>
                  <a:schemeClr val="tx1"/>
                </a:solidFill>
              </a:rPr>
              <a:t>4</a:t>
            </a:r>
            <a:r>
              <a:rPr lang="ja-JP" altLang="en-US" sz="1600" dirty="0" err="1">
                <a:solidFill>
                  <a:schemeClr val="tx1"/>
                </a:solidFill>
              </a:rPr>
              <a:t>つの</a:t>
            </a:r>
            <a:r>
              <a:rPr lang="ja-JP" altLang="en-US" sz="1600" dirty="0">
                <a:solidFill>
                  <a:schemeClr val="tx1"/>
                </a:solidFill>
              </a:rPr>
              <a:t>側面から検討を行うべきしと提案している。電子ジャーナルに関連する課題として、オープンアクセス推進や、デジタル・ライブラリー実現に向けた複数機関でのコンソーシアム形成、関係部署との知見共有等が含まれている。</a:t>
            </a:r>
            <a:endParaRPr lang="en-US" altLang="ja-JP" sz="1600" dirty="0">
              <a:solidFill>
                <a:schemeClr val="tx1"/>
              </a:solidFill>
            </a:endParaRPr>
          </a:p>
          <a:p>
            <a:r>
              <a:rPr lang="ja-JP" altLang="en-US" sz="1600" dirty="0">
                <a:solidFill>
                  <a:schemeClr val="tx1"/>
                </a:solidFill>
              </a:rPr>
              <a:t>　</a:t>
            </a:r>
            <a:r>
              <a:rPr lang="en-US" altLang="ja-JP" sz="1600" dirty="0">
                <a:solidFill>
                  <a:schemeClr val="tx1"/>
                </a:solidFill>
              </a:rPr>
              <a:t>1.</a:t>
            </a:r>
            <a:r>
              <a:rPr lang="ja-JP" altLang="en-US" sz="1600" dirty="0">
                <a:solidFill>
                  <a:schemeClr val="tx1"/>
                </a:solidFill>
              </a:rPr>
              <a:t>今後の大学図書館に求められる教育・研究支援機能や新たなサービスについて</a:t>
            </a:r>
            <a:endParaRPr lang="en-US" altLang="ja-JP" sz="1600" dirty="0">
              <a:solidFill>
                <a:schemeClr val="tx1"/>
              </a:solidFill>
            </a:endParaRPr>
          </a:p>
          <a:p>
            <a:r>
              <a:rPr lang="ja-JP" altLang="en-US" sz="1600" dirty="0">
                <a:solidFill>
                  <a:schemeClr val="tx1"/>
                </a:solidFill>
              </a:rPr>
              <a:t>　</a:t>
            </a:r>
            <a:r>
              <a:rPr lang="en-US" altLang="ja-JP" sz="1600" dirty="0">
                <a:solidFill>
                  <a:schemeClr val="tx1"/>
                </a:solidFill>
              </a:rPr>
              <a:t>2.</a:t>
            </a:r>
            <a:r>
              <a:rPr lang="ja-JP" altLang="en-US" sz="1600" dirty="0">
                <a:solidFill>
                  <a:schemeClr val="tx1"/>
                </a:solidFill>
              </a:rPr>
              <a:t>上記支援機能やサービスを実現するための、情報科学技術及び「場」としての大学図書館の効果的な活用について</a:t>
            </a:r>
            <a:endParaRPr lang="en-US" altLang="ja-JP" sz="1600" dirty="0">
              <a:solidFill>
                <a:schemeClr val="tx1"/>
              </a:solidFill>
            </a:endParaRPr>
          </a:p>
          <a:p>
            <a:r>
              <a:rPr lang="ja-JP" altLang="en-US" sz="1600" dirty="0">
                <a:solidFill>
                  <a:schemeClr val="tx1"/>
                </a:solidFill>
              </a:rPr>
              <a:t>　</a:t>
            </a:r>
            <a:r>
              <a:rPr lang="en-US" altLang="ja-JP" sz="1600" dirty="0">
                <a:solidFill>
                  <a:schemeClr val="tx1"/>
                </a:solidFill>
              </a:rPr>
              <a:t>3.</a:t>
            </a:r>
            <a:r>
              <a:rPr lang="ja-JP" altLang="en-US" sz="1600" dirty="0">
                <a:solidFill>
                  <a:schemeClr val="tx1"/>
                </a:solidFill>
              </a:rPr>
              <a:t>上記機能やサービスの実現に求められる人材について</a:t>
            </a:r>
            <a:endParaRPr lang="en-US" altLang="ja-JP" sz="1600" dirty="0">
              <a:solidFill>
                <a:schemeClr val="tx1"/>
              </a:solidFill>
            </a:endParaRPr>
          </a:p>
          <a:p>
            <a:r>
              <a:rPr lang="ja-JP" altLang="en-US" sz="1600" dirty="0">
                <a:solidFill>
                  <a:schemeClr val="tx1"/>
                </a:solidFill>
              </a:rPr>
              <a:t>　</a:t>
            </a:r>
            <a:r>
              <a:rPr lang="en-US" altLang="ja-JP" sz="1600" dirty="0">
                <a:solidFill>
                  <a:schemeClr val="tx1"/>
                </a:solidFill>
              </a:rPr>
              <a:t>4.</a:t>
            </a:r>
            <a:r>
              <a:rPr lang="ja-JP" altLang="en-US" sz="1600" dirty="0">
                <a:solidFill>
                  <a:schemeClr val="tx1"/>
                </a:solidFill>
              </a:rPr>
              <a:t>大学図書館間の効果的な連携について</a:t>
            </a:r>
            <a:endParaRPr lang="en-US" altLang="ja-JP" sz="1600" dirty="0">
              <a:solidFill>
                <a:schemeClr val="tx1"/>
              </a:solidFill>
            </a:endParaRPr>
          </a:p>
        </p:txBody>
      </p:sp>
      <p:sp>
        <p:nvSpPr>
          <p:cNvPr id="3" name="正方形/長方形 2">
            <a:extLst>
              <a:ext uri="{FF2B5EF4-FFF2-40B4-BE49-F238E27FC236}">
                <a16:creationId xmlns:a16="http://schemas.microsoft.com/office/drawing/2014/main" id="{95C84D7C-1569-0491-79B7-C4930ACCC844}"/>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5588153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0DF343-519C-4D1B-A5E6-C7CDF2E16608}"/>
              </a:ext>
            </a:extLst>
          </p:cNvPr>
          <p:cNvSpPr>
            <a:spLocks noGrp="1"/>
          </p:cNvSpPr>
          <p:nvPr>
            <p:ph type="title"/>
          </p:nvPr>
        </p:nvSpPr>
        <p:spPr/>
        <p:txBody>
          <a:bodyPr>
            <a:normAutofit/>
          </a:bodyPr>
          <a:lstStyle/>
          <a:p>
            <a:r>
              <a:rPr lang="en-US" altLang="ja-JP" dirty="0">
                <a:latin typeface="+mj-ea"/>
              </a:rPr>
              <a:t>5-1.</a:t>
            </a:r>
            <a:r>
              <a:rPr lang="ja-JP" altLang="en-US" dirty="0">
                <a:latin typeface="+mj-ea"/>
              </a:rPr>
              <a:t> 文部科学省</a:t>
            </a:r>
            <a:endParaRPr kumimoji="1" lang="ja-JP" altLang="en-US" dirty="0"/>
          </a:p>
        </p:txBody>
      </p:sp>
      <p:sp>
        <p:nvSpPr>
          <p:cNvPr id="6" name="テキスト プレースホルダー 5">
            <a:extLst>
              <a:ext uri="{FF2B5EF4-FFF2-40B4-BE49-F238E27FC236}">
                <a16:creationId xmlns:a16="http://schemas.microsoft.com/office/drawing/2014/main" id="{3A6CB32D-614C-40E6-B574-D9B2C1651D44}"/>
              </a:ext>
            </a:extLst>
          </p:cNvPr>
          <p:cNvSpPr>
            <a:spLocks noGrp="1"/>
          </p:cNvSpPr>
          <p:nvPr>
            <p:ph type="body" sz="quarter" idx="13"/>
          </p:nvPr>
        </p:nvSpPr>
        <p:spPr/>
        <p:txBody>
          <a:bodyPr>
            <a:normAutofit/>
          </a:bodyPr>
          <a:lstStyle/>
          <a:p>
            <a:r>
              <a:rPr lang="en-US" altLang="ja-JP" dirty="0">
                <a:latin typeface="+mj-ea"/>
              </a:rPr>
              <a:t>5.</a:t>
            </a:r>
            <a:r>
              <a:rPr lang="ja-JP" altLang="en-US" dirty="0">
                <a:latin typeface="+mj-ea"/>
              </a:rPr>
              <a:t> 政府機関、学術団体等の電子資料に関する提言・見解</a:t>
            </a:r>
            <a:endParaRPr lang="en-US" altLang="ja-JP" dirty="0">
              <a:latin typeface="+mj-ea"/>
            </a:endParaRPr>
          </a:p>
          <a:p>
            <a:endParaRPr kumimoji="1" lang="ja-JP" altLang="en-US" dirty="0"/>
          </a:p>
        </p:txBody>
      </p:sp>
      <p:sp>
        <p:nvSpPr>
          <p:cNvPr id="11" name="正方形/長方形 10">
            <a:extLst>
              <a:ext uri="{FF2B5EF4-FFF2-40B4-BE49-F238E27FC236}">
                <a16:creationId xmlns:a16="http://schemas.microsoft.com/office/drawing/2014/main" id="{407490DB-88E8-47FE-94FE-66306BF1181A}"/>
              </a:ext>
            </a:extLst>
          </p:cNvPr>
          <p:cNvSpPr/>
          <p:nvPr/>
        </p:nvSpPr>
        <p:spPr>
          <a:xfrm>
            <a:off x="888896" y="2892506"/>
            <a:ext cx="10706307" cy="3836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　</a:t>
            </a:r>
            <a:r>
              <a:rPr lang="en-US" altLang="ja-JP" sz="1600" dirty="0">
                <a:solidFill>
                  <a:schemeClr val="tx1"/>
                </a:solidFill>
              </a:rPr>
              <a:t>2023</a:t>
            </a:r>
            <a:r>
              <a:rPr lang="ja-JP" altLang="en-US" sz="1600" dirty="0">
                <a:solidFill>
                  <a:schemeClr val="tx1"/>
                </a:solidFill>
              </a:rPr>
              <a:t>年１月に公表された「オープンサイエンス時代における大学図書館の在り方について（審議のまとめ）」で示された、新たな大学図書館像の実現に向けた課題及び検討手順を段階的に示したロードマップが、２０２４年７月に公表された。ロードマップには、</a:t>
            </a:r>
            <a:r>
              <a:rPr lang="en-US" altLang="ja-JP" sz="1600" dirty="0">
                <a:solidFill>
                  <a:schemeClr val="tx1"/>
                </a:solidFill>
              </a:rPr>
              <a:t>2030</a:t>
            </a:r>
            <a:r>
              <a:rPr lang="ja-JP" altLang="en-US" sz="1600" dirty="0">
                <a:solidFill>
                  <a:schemeClr val="tx1"/>
                </a:solidFill>
              </a:rPr>
              <a:t>年までに目指すべき「デジタル・ライブラリー」の具体像と、実現に向けた課題が示されている。</a:t>
            </a:r>
            <a:endParaRPr lang="en-US" altLang="ja-JP" sz="1600" dirty="0">
              <a:solidFill>
                <a:schemeClr val="tx1"/>
              </a:solidFill>
            </a:endParaRPr>
          </a:p>
          <a:p>
            <a:r>
              <a:rPr lang="ja-JP" altLang="en-US" sz="1600" dirty="0">
                <a:solidFill>
                  <a:schemeClr val="tx1"/>
                </a:solidFill>
              </a:rPr>
              <a:t>　「オープンサイエンス時代における大学図書館の在り方について（審議のまとめ） 」では、大学図書館を「情報やデータ、知識が記録されることを前提として、アクセスを保証し、また利活用できるようにすることで継続的な知の再生産されるようなシステムを維持するための存在」と定義し、「デジタル・ライブラリー」として高度化、機能的変化を促している。ロードマップでは以下の３つを優先的に取り組むべき領域としている。</a:t>
            </a:r>
            <a:endParaRPr lang="en-US" altLang="ja-JP" sz="1600" dirty="0">
              <a:solidFill>
                <a:schemeClr val="tx1"/>
              </a:solidFill>
            </a:endParaRPr>
          </a:p>
          <a:p>
            <a:r>
              <a:rPr lang="ja-JP" altLang="en-US" sz="1600" dirty="0">
                <a:solidFill>
                  <a:schemeClr val="tx1"/>
                </a:solidFill>
              </a:rPr>
              <a:t>１．支援機能・サービス：　支援・サービスの基盤としての「コンテンツのデジタル化」と「オープンアクセス」</a:t>
            </a:r>
            <a:endParaRPr lang="en-US" altLang="ja-JP" sz="1600" dirty="0">
              <a:solidFill>
                <a:schemeClr val="tx1"/>
              </a:solidFill>
            </a:endParaRPr>
          </a:p>
          <a:p>
            <a:r>
              <a:rPr lang="ja-JP" altLang="en-US" sz="1600" dirty="0">
                <a:solidFill>
                  <a:schemeClr val="tx1"/>
                </a:solidFill>
              </a:rPr>
              <a:t>２．場：　「ライブラリー・スキーマ」に基づく機能の具体化</a:t>
            </a:r>
            <a:endParaRPr lang="en-US" altLang="ja-JP" sz="1600" dirty="0">
              <a:solidFill>
                <a:schemeClr val="tx1"/>
              </a:solidFill>
            </a:endParaRPr>
          </a:p>
          <a:p>
            <a:r>
              <a:rPr lang="ja-JP" altLang="en-US" sz="1600" dirty="0">
                <a:solidFill>
                  <a:schemeClr val="tx1"/>
                </a:solidFill>
              </a:rPr>
              <a:t>３．人材：　求められる「スキル・育成」とそのための「制度」</a:t>
            </a:r>
            <a:endParaRPr lang="en-US" altLang="ja-JP" sz="1600" dirty="0">
              <a:solidFill>
                <a:schemeClr val="tx1"/>
              </a:solidFill>
            </a:endParaRPr>
          </a:p>
          <a:p>
            <a:endParaRPr lang="en-US" altLang="ja-JP" sz="1600" dirty="0">
              <a:solidFill>
                <a:schemeClr val="tx1"/>
              </a:solidFill>
            </a:endParaRPr>
          </a:p>
          <a:p>
            <a:r>
              <a:rPr lang="ja-JP" altLang="en-US" sz="1600" dirty="0">
                <a:solidFill>
                  <a:schemeClr val="tx1"/>
                </a:solidFill>
              </a:rPr>
              <a:t>　このうち「支援機能・サービス」において、オープンアクセス推進の体制整備を直近の課題とし、２０３０年度には、研究者のニーズに沿った支援体制の整備、研究データの管理・公開・共有が実現するロードマップが示されている。</a:t>
            </a:r>
            <a:endParaRPr lang="en-US" altLang="ja-JP" sz="1600" dirty="0">
              <a:solidFill>
                <a:schemeClr val="tx1"/>
              </a:solidFill>
            </a:endParaRPr>
          </a:p>
        </p:txBody>
      </p:sp>
      <p:sp>
        <p:nvSpPr>
          <p:cNvPr id="3" name="正方形/長方形 2">
            <a:extLst>
              <a:ext uri="{FF2B5EF4-FFF2-40B4-BE49-F238E27FC236}">
                <a16:creationId xmlns:a16="http://schemas.microsoft.com/office/drawing/2014/main" id="{6A3C1229-427C-C63F-17D8-744FCEEA804A}"/>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
        <p:nvSpPr>
          <p:cNvPr id="4" name="正方形/長方形 3">
            <a:extLst>
              <a:ext uri="{FF2B5EF4-FFF2-40B4-BE49-F238E27FC236}">
                <a16:creationId xmlns:a16="http://schemas.microsoft.com/office/drawing/2014/main" id="{B87946A5-9985-75FB-FE5D-2F40A68ACD04}"/>
              </a:ext>
            </a:extLst>
          </p:cNvPr>
          <p:cNvSpPr/>
          <p:nvPr/>
        </p:nvSpPr>
        <p:spPr>
          <a:xfrm>
            <a:off x="889200" y="1266092"/>
            <a:ext cx="10706306" cy="126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2400" b="1" spc="-140" dirty="0"/>
              <a:t>③「オープンサイエンス時代にふさわしい「デジタル・ライブラリー」の実現に向けて</a:t>
            </a:r>
          </a:p>
          <a:p>
            <a:r>
              <a:rPr lang="en-US" altLang="ja-JP" sz="2400" b="1" spc="-140" dirty="0"/>
              <a:t>〜 2030</a:t>
            </a:r>
            <a:r>
              <a:rPr lang="ja-JP" altLang="en-US" sz="2400" b="1" spc="-140" dirty="0"/>
              <a:t>年に向けた大学図書館のロードマップ </a:t>
            </a:r>
            <a:r>
              <a:rPr lang="en-US" altLang="ja-JP" sz="2400" b="1" spc="-140" dirty="0"/>
              <a:t>〜</a:t>
            </a:r>
            <a:r>
              <a:rPr lang="ja-JP" altLang="en-US" sz="2400" b="1" spc="-140" dirty="0"/>
              <a:t>」</a:t>
            </a:r>
            <a:r>
              <a:rPr lang="en-US" altLang="ja-JP" sz="2400" b="1" spc="-140" dirty="0"/>
              <a:t>2024</a:t>
            </a:r>
            <a:r>
              <a:rPr lang="ja-JP" altLang="en-US" sz="2400" b="1" spc="-140" dirty="0"/>
              <a:t>　「</a:t>
            </a:r>
            <a:r>
              <a:rPr lang="en-US" altLang="ja-JP" sz="2400" b="1" spc="-140" dirty="0"/>
              <a:t>2030</a:t>
            </a:r>
            <a:r>
              <a:rPr lang="ja-JP" altLang="en-US" sz="2400" b="1" spc="-140" dirty="0"/>
              <a:t>デジタル・ライブラリー」推進に関する検討会</a:t>
            </a:r>
          </a:p>
        </p:txBody>
      </p:sp>
      <p:sp>
        <p:nvSpPr>
          <p:cNvPr id="5" name="コンテンツ プレースホルダー 2">
            <a:extLst>
              <a:ext uri="{FF2B5EF4-FFF2-40B4-BE49-F238E27FC236}">
                <a16:creationId xmlns:a16="http://schemas.microsoft.com/office/drawing/2014/main" id="{7A126BD7-881F-DC0C-F6D2-05DD0C0B4238}"/>
              </a:ext>
            </a:extLst>
          </p:cNvPr>
          <p:cNvSpPr txBox="1">
            <a:spLocks/>
          </p:cNvSpPr>
          <p:nvPr/>
        </p:nvSpPr>
        <p:spPr>
          <a:xfrm>
            <a:off x="888897" y="2553300"/>
            <a:ext cx="10706306" cy="313207"/>
          </a:xfrm>
          <a:prstGeom prst="rect">
            <a:avLst/>
          </a:prstGeom>
        </p:spPr>
        <p:txBody>
          <a:bodyPr vert="horz" lIns="91440" tIns="45720" rIns="91440" bIns="45720" rtlCol="0">
            <a:normAutofit lnSpcReduction="10000"/>
          </a:bodyPr>
          <a:lstStyle>
            <a:lvl1pPr marL="412285" indent="-412285" algn="l" defTabSz="1099427" rtl="0" eaLnBrk="1" latinLnBrk="0" hangingPunct="1">
              <a:lnSpc>
                <a:spcPct val="110000"/>
              </a:lnSpc>
              <a:spcBef>
                <a:spcPct val="20000"/>
              </a:spcBef>
              <a:buFont typeface="Arial" panose="020B0604020202020204" pitchFamily="34" charset="0"/>
              <a:buChar char="•"/>
              <a:defRPr kumimoji="1" sz="3846" kern="1200">
                <a:solidFill>
                  <a:schemeClr val="tx1"/>
                </a:solidFill>
                <a:latin typeface="+mn-lt"/>
                <a:ea typeface="+mn-ea"/>
                <a:cs typeface="+mn-cs"/>
              </a:defRPr>
            </a:lvl1pPr>
            <a:lvl2pPr marL="893281" indent="-343571" algn="l" defTabSz="1099427" rtl="0" eaLnBrk="1" latinLnBrk="0" hangingPunct="1">
              <a:lnSpc>
                <a:spcPct val="110000"/>
              </a:lnSpc>
              <a:spcBef>
                <a:spcPct val="20000"/>
              </a:spcBef>
              <a:buFont typeface="Arial" panose="020B0604020202020204" pitchFamily="34" charset="0"/>
              <a:buChar char="–"/>
              <a:defRPr kumimoji="1" sz="3367" kern="1200">
                <a:solidFill>
                  <a:schemeClr val="tx1"/>
                </a:solidFill>
                <a:latin typeface="+mn-lt"/>
                <a:ea typeface="+mn-ea"/>
                <a:cs typeface="+mn-cs"/>
              </a:defRPr>
            </a:lvl2pPr>
            <a:lvl3pPr marL="1374281" indent="-274854" algn="l" defTabSz="1099427" rtl="0" eaLnBrk="1" latinLnBrk="0" hangingPunct="1">
              <a:lnSpc>
                <a:spcPct val="110000"/>
              </a:lnSpc>
              <a:spcBef>
                <a:spcPct val="20000"/>
              </a:spcBef>
              <a:buFont typeface="Arial" panose="020B0604020202020204" pitchFamily="34" charset="0"/>
              <a:buChar char="•"/>
              <a:defRPr kumimoji="1" sz="2886" kern="1200">
                <a:solidFill>
                  <a:schemeClr val="tx1"/>
                </a:solidFill>
                <a:latin typeface="+mn-lt"/>
                <a:ea typeface="+mn-ea"/>
                <a:cs typeface="+mn-cs"/>
              </a:defRPr>
            </a:lvl3pPr>
            <a:lvl4pPr marL="1923998" indent="-274854" algn="l" defTabSz="1099427" rtl="0" eaLnBrk="1" latinLnBrk="0" hangingPunct="1">
              <a:lnSpc>
                <a:spcPct val="110000"/>
              </a:lnSpc>
              <a:spcBef>
                <a:spcPct val="20000"/>
              </a:spcBef>
              <a:buFont typeface="Arial" panose="020B0604020202020204" pitchFamily="34" charset="0"/>
              <a:buChar char="–"/>
              <a:defRPr kumimoji="1" sz="2404" kern="1200">
                <a:solidFill>
                  <a:schemeClr val="tx1"/>
                </a:solidFill>
                <a:latin typeface="+mn-lt"/>
                <a:ea typeface="+mn-ea"/>
                <a:cs typeface="+mn-cs"/>
              </a:defRPr>
            </a:lvl4pPr>
            <a:lvl5pPr marL="2473712" indent="-274854" algn="l" defTabSz="1099427" rtl="0" eaLnBrk="1" latinLnBrk="0" hangingPunct="1">
              <a:lnSpc>
                <a:spcPct val="110000"/>
              </a:lnSpc>
              <a:spcBef>
                <a:spcPct val="20000"/>
              </a:spcBef>
              <a:buFont typeface="Arial" panose="020B0604020202020204" pitchFamily="34" charset="0"/>
              <a:buChar char="»"/>
              <a:defRPr kumimoji="1" sz="2404" kern="1200">
                <a:solidFill>
                  <a:schemeClr val="tx1"/>
                </a:solidFill>
                <a:latin typeface="+mn-lt"/>
                <a:ea typeface="+mn-ea"/>
                <a:cs typeface="+mn-cs"/>
              </a:defRPr>
            </a:lvl5pPr>
            <a:lvl6pPr marL="3023424"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6pPr>
            <a:lvl7pPr marL="3573138"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7pPr>
            <a:lvl8pPr marL="4122851"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8pPr>
            <a:lvl9pPr marL="4672566"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9pPr>
          </a:lstStyle>
          <a:p>
            <a:pPr marL="0" indent="0">
              <a:buNone/>
            </a:pPr>
            <a:r>
              <a:rPr lang="en-US" altLang="ja-JP" sz="1400" u="sng" spc="-140" dirty="0">
                <a:hlinkClick r:id="rId3"/>
              </a:rPr>
              <a:t>https://www.mext.go.jp/b_menu/shingi/chousa/shinkou/071/index.html</a:t>
            </a:r>
            <a:endParaRPr lang="en-US" altLang="ja-JP" sz="1400" u="sng" spc="-140" dirty="0"/>
          </a:p>
          <a:p>
            <a:pPr marL="0" indent="0">
              <a:buFont typeface="Arial" panose="020B0604020202020204" pitchFamily="34" charset="0"/>
              <a:buNone/>
            </a:pPr>
            <a:endParaRPr lang="en-US" altLang="ja-JP" sz="1400" u="sng" spc="-140" dirty="0"/>
          </a:p>
          <a:p>
            <a:pPr marL="0" indent="0">
              <a:buFont typeface="Arial" panose="020B0604020202020204" pitchFamily="34" charset="0"/>
              <a:buNone/>
            </a:pPr>
            <a:endParaRPr lang="ja-JP" altLang="en-US" sz="2800" dirty="0"/>
          </a:p>
        </p:txBody>
      </p:sp>
    </p:spTree>
    <p:extLst>
      <p:ext uri="{BB962C8B-B14F-4D97-AF65-F5344CB8AC3E}">
        <p14:creationId xmlns:p14="http://schemas.microsoft.com/office/powerpoint/2010/main" val="1924746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0DF343-519C-4D1B-A5E6-C7CDF2E16608}"/>
              </a:ext>
            </a:extLst>
          </p:cNvPr>
          <p:cNvSpPr>
            <a:spLocks noGrp="1"/>
          </p:cNvSpPr>
          <p:nvPr>
            <p:ph type="title"/>
          </p:nvPr>
        </p:nvSpPr>
        <p:spPr/>
        <p:txBody>
          <a:bodyPr>
            <a:normAutofit/>
          </a:bodyPr>
          <a:lstStyle/>
          <a:p>
            <a:r>
              <a:rPr lang="en-US" altLang="ja-JP" dirty="0">
                <a:latin typeface="+mj-ea"/>
              </a:rPr>
              <a:t>5-</a:t>
            </a:r>
            <a:r>
              <a:rPr lang="ja-JP" altLang="en-US" dirty="0">
                <a:latin typeface="+mj-ea"/>
              </a:rPr>
              <a:t>２</a:t>
            </a:r>
            <a:r>
              <a:rPr lang="en-US" altLang="ja-JP" dirty="0">
                <a:latin typeface="+mj-ea"/>
              </a:rPr>
              <a:t>.</a:t>
            </a:r>
            <a:r>
              <a:rPr lang="ja-JP" altLang="en-US" dirty="0">
                <a:latin typeface="+mj-ea"/>
              </a:rPr>
              <a:t> 内閣府</a:t>
            </a:r>
            <a:endParaRPr kumimoji="1" lang="ja-JP" altLang="en-US" dirty="0"/>
          </a:p>
        </p:txBody>
      </p:sp>
      <p:sp>
        <p:nvSpPr>
          <p:cNvPr id="6" name="テキスト プレースホルダー 5">
            <a:extLst>
              <a:ext uri="{FF2B5EF4-FFF2-40B4-BE49-F238E27FC236}">
                <a16:creationId xmlns:a16="http://schemas.microsoft.com/office/drawing/2014/main" id="{3A6CB32D-614C-40E6-B574-D9B2C1651D44}"/>
              </a:ext>
            </a:extLst>
          </p:cNvPr>
          <p:cNvSpPr>
            <a:spLocks noGrp="1"/>
          </p:cNvSpPr>
          <p:nvPr>
            <p:ph type="body" sz="quarter" idx="13"/>
          </p:nvPr>
        </p:nvSpPr>
        <p:spPr/>
        <p:txBody>
          <a:bodyPr>
            <a:normAutofit/>
          </a:bodyPr>
          <a:lstStyle/>
          <a:p>
            <a:r>
              <a:rPr lang="en-US" altLang="ja-JP" dirty="0">
                <a:latin typeface="+mj-ea"/>
              </a:rPr>
              <a:t>5.</a:t>
            </a:r>
            <a:r>
              <a:rPr lang="ja-JP" altLang="en-US" dirty="0">
                <a:latin typeface="+mj-ea"/>
              </a:rPr>
              <a:t> 政府機関、学術団体等の電子資料に関する提言・見解</a:t>
            </a:r>
            <a:endParaRPr lang="en-US" altLang="ja-JP" dirty="0">
              <a:latin typeface="+mj-ea"/>
            </a:endParaRPr>
          </a:p>
          <a:p>
            <a:endParaRPr kumimoji="1" lang="ja-JP" altLang="en-US" dirty="0"/>
          </a:p>
        </p:txBody>
      </p:sp>
      <p:sp>
        <p:nvSpPr>
          <p:cNvPr id="7" name="コンテンツ プレースホルダー 2">
            <a:extLst>
              <a:ext uri="{FF2B5EF4-FFF2-40B4-BE49-F238E27FC236}">
                <a16:creationId xmlns:a16="http://schemas.microsoft.com/office/drawing/2014/main" id="{E0BE29DA-7C0F-44E6-A672-05D1E6707D90}"/>
              </a:ext>
            </a:extLst>
          </p:cNvPr>
          <p:cNvSpPr txBox="1">
            <a:spLocks noGrp="1"/>
          </p:cNvSpPr>
          <p:nvPr>
            <p:ph sz="half" idx="1"/>
          </p:nvPr>
        </p:nvSpPr>
        <p:spPr>
          <a:xfrm>
            <a:off x="888896" y="2334686"/>
            <a:ext cx="10706307" cy="382611"/>
          </a:xfrm>
          <a:prstGeom prst="rect">
            <a:avLst/>
          </a:prstGeom>
        </p:spPr>
        <p:txBody>
          <a:bodyPr vert="horz" lIns="91440" tIns="45720" rIns="91440" bIns="45720" rtlCol="0">
            <a:normAutofit/>
          </a:bodyPr>
          <a:lstStyle>
            <a:lvl1pPr marL="412285" indent="-412285" algn="l" defTabSz="1099427" rtl="0" eaLnBrk="1" latinLnBrk="0" hangingPunct="1">
              <a:spcBef>
                <a:spcPct val="20000"/>
              </a:spcBef>
              <a:buFont typeface="Arial" panose="020B0604020202020204" pitchFamily="34" charset="0"/>
              <a:buChar char="•"/>
              <a:defRPr kumimoji="1" sz="3846" kern="1200">
                <a:solidFill>
                  <a:schemeClr val="tx1"/>
                </a:solidFill>
                <a:latin typeface="+mn-lt"/>
                <a:ea typeface="+mn-ea"/>
                <a:cs typeface="+mn-cs"/>
              </a:defRPr>
            </a:lvl1pPr>
            <a:lvl2pPr marL="893281" indent="-343571" algn="l" defTabSz="1099427" rtl="0" eaLnBrk="1" latinLnBrk="0" hangingPunct="1">
              <a:spcBef>
                <a:spcPct val="20000"/>
              </a:spcBef>
              <a:buFont typeface="Arial" panose="020B0604020202020204" pitchFamily="34" charset="0"/>
              <a:buChar char="–"/>
              <a:defRPr kumimoji="1" sz="3367" kern="1200">
                <a:solidFill>
                  <a:schemeClr val="tx1"/>
                </a:solidFill>
                <a:latin typeface="+mn-lt"/>
                <a:ea typeface="+mn-ea"/>
                <a:cs typeface="+mn-cs"/>
              </a:defRPr>
            </a:lvl2pPr>
            <a:lvl3pPr marL="1374281" indent="-274854" algn="l" defTabSz="1099427" rtl="0" eaLnBrk="1" latinLnBrk="0" hangingPunct="1">
              <a:spcBef>
                <a:spcPct val="20000"/>
              </a:spcBef>
              <a:buFont typeface="Arial" panose="020B0604020202020204" pitchFamily="34" charset="0"/>
              <a:buChar char="•"/>
              <a:defRPr kumimoji="1" sz="2886" kern="1200">
                <a:solidFill>
                  <a:schemeClr val="tx1"/>
                </a:solidFill>
                <a:latin typeface="+mn-lt"/>
                <a:ea typeface="+mn-ea"/>
                <a:cs typeface="+mn-cs"/>
              </a:defRPr>
            </a:lvl3pPr>
            <a:lvl4pPr marL="1923998"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4pPr>
            <a:lvl5pPr marL="2473712"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5pPr>
            <a:lvl6pPr marL="3023424"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6pPr>
            <a:lvl7pPr marL="3573138"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7pPr>
            <a:lvl8pPr marL="4122851"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8pPr>
            <a:lvl9pPr marL="4672566"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9pPr>
          </a:lstStyle>
          <a:p>
            <a:pPr marL="0" indent="0">
              <a:buNone/>
            </a:pPr>
            <a:r>
              <a:rPr lang="en-US" altLang="ja-JP" sz="1400" u="sng" spc="-140" dirty="0">
                <a:hlinkClick r:id="rId3"/>
              </a:rPr>
              <a:t>https://www8.cao.go.jp/cstp/oa_240216.pdf</a:t>
            </a:r>
            <a:endParaRPr lang="en-US" altLang="ja-JP" sz="1400" u="sng" spc="-140" dirty="0"/>
          </a:p>
          <a:p>
            <a:pPr marL="0" indent="0">
              <a:buNone/>
            </a:pPr>
            <a:endParaRPr lang="ja-JP" altLang="en-US" sz="2800" dirty="0"/>
          </a:p>
        </p:txBody>
      </p:sp>
      <p:sp>
        <p:nvSpPr>
          <p:cNvPr id="8" name="コンテンツ プレースホルダー 2">
            <a:extLst>
              <a:ext uri="{FF2B5EF4-FFF2-40B4-BE49-F238E27FC236}">
                <a16:creationId xmlns:a16="http://schemas.microsoft.com/office/drawing/2014/main" id="{FE5EACAC-990D-408D-BC23-3DF27D0CEC60}"/>
              </a:ext>
            </a:extLst>
          </p:cNvPr>
          <p:cNvSpPr txBox="1">
            <a:spLocks/>
          </p:cNvSpPr>
          <p:nvPr/>
        </p:nvSpPr>
        <p:spPr>
          <a:xfrm>
            <a:off x="838199" y="3010715"/>
            <a:ext cx="11049000" cy="3741045"/>
          </a:xfrm>
          <a:prstGeom prst="rect">
            <a:avLst/>
          </a:prstGeom>
        </p:spPr>
        <p:txBody>
          <a:bodyPr vert="horz" lIns="91440" tIns="45720" rIns="91440" bIns="45720" rtlCol="0">
            <a:normAutofit/>
          </a:bodyPr>
          <a:lstStyle>
            <a:lvl1pPr marL="412285" indent="-412285" algn="l" defTabSz="1099427" rtl="0" eaLnBrk="1" latinLnBrk="0" hangingPunct="1">
              <a:spcBef>
                <a:spcPct val="20000"/>
              </a:spcBef>
              <a:buFont typeface="Arial" panose="020B0604020202020204" pitchFamily="34" charset="0"/>
              <a:buChar char="•"/>
              <a:defRPr kumimoji="1" sz="3846" kern="1200">
                <a:solidFill>
                  <a:schemeClr val="tx1"/>
                </a:solidFill>
                <a:latin typeface="+mn-lt"/>
                <a:ea typeface="+mn-ea"/>
                <a:cs typeface="+mn-cs"/>
              </a:defRPr>
            </a:lvl1pPr>
            <a:lvl2pPr marL="893281" indent="-343571" algn="l" defTabSz="1099427" rtl="0" eaLnBrk="1" latinLnBrk="0" hangingPunct="1">
              <a:spcBef>
                <a:spcPct val="20000"/>
              </a:spcBef>
              <a:buFont typeface="Arial" panose="020B0604020202020204" pitchFamily="34" charset="0"/>
              <a:buChar char="–"/>
              <a:defRPr kumimoji="1" sz="3367" kern="1200">
                <a:solidFill>
                  <a:schemeClr val="tx1"/>
                </a:solidFill>
                <a:latin typeface="+mn-lt"/>
                <a:ea typeface="+mn-ea"/>
                <a:cs typeface="+mn-cs"/>
              </a:defRPr>
            </a:lvl2pPr>
            <a:lvl3pPr marL="1374281" indent="-274854" algn="l" defTabSz="1099427" rtl="0" eaLnBrk="1" latinLnBrk="0" hangingPunct="1">
              <a:spcBef>
                <a:spcPct val="20000"/>
              </a:spcBef>
              <a:buFont typeface="Arial" panose="020B0604020202020204" pitchFamily="34" charset="0"/>
              <a:buChar char="•"/>
              <a:defRPr kumimoji="1" sz="2886" kern="1200">
                <a:solidFill>
                  <a:schemeClr val="tx1"/>
                </a:solidFill>
                <a:latin typeface="+mn-lt"/>
                <a:ea typeface="+mn-ea"/>
                <a:cs typeface="+mn-cs"/>
              </a:defRPr>
            </a:lvl3pPr>
            <a:lvl4pPr marL="1923998"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4pPr>
            <a:lvl5pPr marL="2473712"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5pPr>
            <a:lvl6pPr marL="3023424"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6pPr>
            <a:lvl7pPr marL="3573138"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7pPr>
            <a:lvl8pPr marL="4122851"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8pPr>
            <a:lvl9pPr marL="4672566"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9pPr>
          </a:lstStyle>
          <a:p>
            <a:pPr marL="0" indent="0">
              <a:buNone/>
            </a:pPr>
            <a:endParaRPr lang="ja-JP" altLang="en-US" sz="2000" dirty="0">
              <a:latin typeface="+mj-ea"/>
              <a:ea typeface="+mj-ea"/>
            </a:endParaRPr>
          </a:p>
        </p:txBody>
      </p:sp>
      <p:sp>
        <p:nvSpPr>
          <p:cNvPr id="11" name="正方形/長方形 10">
            <a:extLst>
              <a:ext uri="{FF2B5EF4-FFF2-40B4-BE49-F238E27FC236}">
                <a16:creationId xmlns:a16="http://schemas.microsoft.com/office/drawing/2014/main" id="{407490DB-88E8-47FE-94FE-66306BF1181A}"/>
              </a:ext>
            </a:extLst>
          </p:cNvPr>
          <p:cNvSpPr/>
          <p:nvPr/>
        </p:nvSpPr>
        <p:spPr>
          <a:xfrm>
            <a:off x="888896" y="2717298"/>
            <a:ext cx="10706307" cy="3938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　</a:t>
            </a:r>
            <a:r>
              <a:rPr lang="en-US" altLang="ja-JP" sz="1600" dirty="0">
                <a:solidFill>
                  <a:schemeClr val="tx1"/>
                </a:solidFill>
              </a:rPr>
              <a:t>2023</a:t>
            </a:r>
            <a:r>
              <a:rPr lang="ja-JP" altLang="en-US" sz="1600" dirty="0">
                <a:solidFill>
                  <a:schemeClr val="tx1"/>
                </a:solidFill>
              </a:rPr>
              <a:t>年</a:t>
            </a:r>
            <a:r>
              <a:rPr lang="en-US" altLang="ja-JP" sz="1600" dirty="0">
                <a:solidFill>
                  <a:schemeClr val="tx1"/>
                </a:solidFill>
              </a:rPr>
              <a:t>G7</a:t>
            </a:r>
            <a:r>
              <a:rPr lang="ja-JP" altLang="en-US" sz="1600" dirty="0">
                <a:solidFill>
                  <a:schemeClr val="tx1"/>
                </a:solidFill>
              </a:rPr>
              <a:t>サミットでの共同声明にオープンサイエンス推進が盛り込まれ、内閣府によって「論文等のオープンアクセスについて（論点とりまとめ）」が示された。その後「公的資金による学術論文等のオープンアクセスの実現に向けた基本的な考え方」を経て、２０２４年２月、統合イノベーション戦略推進会議によって本方針が策定された。</a:t>
            </a:r>
            <a:endParaRPr lang="en-US" altLang="ja-JP" sz="1600" dirty="0">
              <a:solidFill>
                <a:schemeClr val="tx1"/>
              </a:solidFill>
            </a:endParaRPr>
          </a:p>
          <a:p>
            <a:r>
              <a:rPr lang="ja-JP" altLang="en-US" sz="1400" dirty="0">
                <a:solidFill>
                  <a:srgbClr val="FF0000"/>
                </a:solidFill>
              </a:rPr>
              <a:t>　</a:t>
            </a:r>
            <a:r>
              <a:rPr lang="en-US" altLang="ja-JP" sz="1400" dirty="0">
                <a:solidFill>
                  <a:srgbClr val="FF0000"/>
                </a:solidFill>
                <a:hlinkClick r:id="rId4"/>
              </a:rPr>
              <a:t>https://www8.cao.go.jp/cstp/gaiyo/yusikisha/20230525/siryo1.pdf</a:t>
            </a:r>
            <a:endParaRPr lang="en-US" altLang="ja-JP" sz="1400" dirty="0">
              <a:solidFill>
                <a:srgbClr val="FF0000"/>
              </a:solidFill>
            </a:endParaRPr>
          </a:p>
          <a:p>
            <a:r>
              <a:rPr lang="ja-JP" altLang="en-US" sz="1400" dirty="0">
                <a:solidFill>
                  <a:srgbClr val="FF0000"/>
                </a:solidFill>
              </a:rPr>
              <a:t>　</a:t>
            </a:r>
            <a:r>
              <a:rPr lang="en-US" altLang="ja-JP" sz="1400" dirty="0">
                <a:solidFill>
                  <a:srgbClr val="FF0000"/>
                </a:solidFill>
                <a:hlinkClick r:id="rId5"/>
              </a:rPr>
              <a:t>https://www8.cao.go.jp/cstp/231031_oa.pdf</a:t>
            </a:r>
            <a:endParaRPr lang="en-US" altLang="ja-JP" sz="1400" dirty="0">
              <a:solidFill>
                <a:srgbClr val="FF0000"/>
              </a:solidFill>
            </a:endParaRPr>
          </a:p>
          <a:p>
            <a:r>
              <a:rPr lang="ja-JP" altLang="en-US" sz="1600" dirty="0">
                <a:solidFill>
                  <a:schemeClr val="tx1"/>
                </a:solidFill>
              </a:rPr>
              <a:t>　本方針では、３つの理念を提示したうえで、以下の基本方針を定めている。</a:t>
            </a:r>
            <a:endParaRPr lang="en-US" altLang="ja-JP" sz="1600" dirty="0">
              <a:solidFill>
                <a:schemeClr val="tx1"/>
              </a:solidFill>
            </a:endParaRPr>
          </a:p>
          <a:p>
            <a:r>
              <a:rPr lang="ja-JP" altLang="en-US" sz="1600" dirty="0">
                <a:solidFill>
                  <a:schemeClr val="tx1"/>
                </a:solidFill>
              </a:rPr>
              <a:t>　（１） 公的資金による学術論文等の即時オープンアクセスの実施</a:t>
            </a:r>
          </a:p>
          <a:p>
            <a:r>
              <a:rPr lang="ja-JP" altLang="en-US" sz="1600" dirty="0">
                <a:solidFill>
                  <a:schemeClr val="tx1"/>
                </a:solidFill>
              </a:rPr>
              <a:t>　（２） グローバルな学術出版社等（学術プラットフォーマー）との交渉</a:t>
            </a:r>
          </a:p>
          <a:p>
            <a:r>
              <a:rPr lang="ja-JP" altLang="en-US" sz="1600" dirty="0">
                <a:solidFill>
                  <a:schemeClr val="tx1"/>
                </a:solidFill>
              </a:rPr>
              <a:t>　（３） 学術論文及び根拠データの機関リポジトリ等の情報基盤への掲載</a:t>
            </a:r>
          </a:p>
          <a:p>
            <a:r>
              <a:rPr lang="ja-JP" altLang="en-US" sz="1600" dirty="0">
                <a:solidFill>
                  <a:schemeClr val="tx1"/>
                </a:solidFill>
              </a:rPr>
              <a:t>　（４） 研究成果発信のためのプラットフォームの整備・充実</a:t>
            </a:r>
            <a:endParaRPr lang="en-US" altLang="ja-JP" sz="1600" dirty="0">
              <a:solidFill>
                <a:schemeClr val="tx1"/>
              </a:solidFill>
            </a:endParaRPr>
          </a:p>
          <a:p>
            <a:r>
              <a:rPr lang="ja-JP" altLang="en-US" sz="400" dirty="0">
                <a:solidFill>
                  <a:schemeClr val="tx1"/>
                </a:solidFill>
              </a:rPr>
              <a:t>　</a:t>
            </a:r>
            <a:endParaRPr lang="en-US" altLang="ja-JP" sz="400" dirty="0">
              <a:solidFill>
                <a:schemeClr val="tx1"/>
              </a:solidFill>
            </a:endParaRPr>
          </a:p>
          <a:p>
            <a:r>
              <a:rPr lang="ja-JP" altLang="en-US" sz="1600" dirty="0">
                <a:solidFill>
                  <a:schemeClr val="tx1"/>
                </a:solidFill>
              </a:rPr>
              <a:t>　上記（１）に関して、「</a:t>
            </a:r>
            <a:r>
              <a:rPr lang="en-US" altLang="ja-JP" sz="1600" dirty="0">
                <a:solidFill>
                  <a:schemeClr val="tx1"/>
                </a:solidFill>
              </a:rPr>
              <a:t>『</a:t>
            </a:r>
            <a:r>
              <a:rPr lang="ja-JP" altLang="en-US" sz="1600" dirty="0">
                <a:solidFill>
                  <a:schemeClr val="tx1"/>
                </a:solidFill>
              </a:rPr>
              <a:t>学術論文等の即時オープンアクセスの実現に向けた基本方針</a:t>
            </a:r>
            <a:r>
              <a:rPr lang="en-US" altLang="ja-JP" sz="1600" dirty="0">
                <a:solidFill>
                  <a:schemeClr val="tx1"/>
                </a:solidFill>
              </a:rPr>
              <a:t>』</a:t>
            </a:r>
            <a:r>
              <a:rPr lang="ja-JP" altLang="en-US" sz="1600" dirty="0">
                <a:solidFill>
                  <a:schemeClr val="tx1"/>
                </a:solidFill>
              </a:rPr>
              <a:t>の実施にあたっての具体的方策」を公表、</a:t>
            </a:r>
            <a:r>
              <a:rPr lang="en-US" altLang="ja-JP" sz="1600" dirty="0">
                <a:solidFill>
                  <a:schemeClr val="tx1"/>
                </a:solidFill>
              </a:rPr>
              <a:t>2025</a:t>
            </a:r>
            <a:r>
              <a:rPr lang="ja-JP" altLang="en-US" sz="1600" dirty="0">
                <a:solidFill>
                  <a:schemeClr val="tx1"/>
                </a:solidFill>
              </a:rPr>
              <a:t>年度に新たに公募を行う競争的研究費制度を対象として実施されることとなっている。</a:t>
            </a:r>
          </a:p>
          <a:p>
            <a:r>
              <a:rPr lang="ja-JP" altLang="en-US" sz="1400" dirty="0">
                <a:solidFill>
                  <a:schemeClr val="tx1"/>
                </a:solidFill>
              </a:rPr>
              <a:t>　</a:t>
            </a:r>
            <a:r>
              <a:rPr lang="en-US" altLang="ja-JP" sz="1400" dirty="0">
                <a:solidFill>
                  <a:schemeClr val="tx1"/>
                </a:solidFill>
                <a:hlinkClick r:id="rId6"/>
              </a:rPr>
              <a:t>https://www8.cao.go.jp/cstp/openscience/r6_0221/hosaku.pdf</a:t>
            </a:r>
            <a:endParaRPr lang="en-US" altLang="ja-JP" sz="1400" dirty="0">
              <a:solidFill>
                <a:schemeClr val="tx1"/>
              </a:solidFill>
            </a:endParaRPr>
          </a:p>
          <a:p>
            <a:r>
              <a:rPr lang="ja-JP" altLang="en-US" sz="1600" dirty="0">
                <a:solidFill>
                  <a:schemeClr val="tx1"/>
                </a:solidFill>
              </a:rPr>
              <a:t>　また、上記（２）に関して、大学を主体とする集団交渉の体制・チームとして</a:t>
            </a:r>
            <a:r>
              <a:rPr lang="en-US" altLang="ja-JP" sz="1600" dirty="0">
                <a:solidFill>
                  <a:schemeClr val="tx1"/>
                </a:solidFill>
              </a:rPr>
              <a:t>OASE</a:t>
            </a:r>
            <a:r>
              <a:rPr lang="ja-JP" altLang="en-US" sz="1600" dirty="0">
                <a:solidFill>
                  <a:schemeClr val="tx1"/>
                </a:solidFill>
              </a:rPr>
              <a:t>が組織されており、学術出版社との交渉や協議にあたっては、</a:t>
            </a:r>
            <a:r>
              <a:rPr lang="en-US" altLang="ja-JP" sz="1600" dirty="0">
                <a:solidFill>
                  <a:schemeClr val="tx1"/>
                </a:solidFill>
              </a:rPr>
              <a:t>JUSTICE</a:t>
            </a:r>
            <a:r>
              <a:rPr lang="ja-JP" altLang="en-US" sz="1600" dirty="0">
                <a:solidFill>
                  <a:schemeClr val="tx1"/>
                </a:solidFill>
              </a:rPr>
              <a:t>と連携することとなっている。</a:t>
            </a:r>
          </a:p>
          <a:p>
            <a:r>
              <a:rPr lang="ja-JP" altLang="en-US" sz="1400" dirty="0">
                <a:solidFill>
                  <a:schemeClr val="tx1"/>
                </a:solidFill>
              </a:rPr>
              <a:t>　</a:t>
            </a:r>
            <a:r>
              <a:rPr lang="en-US" altLang="ja-JP" sz="1400" dirty="0">
                <a:solidFill>
                  <a:schemeClr val="tx1"/>
                </a:solidFill>
                <a:hlinkClick r:id="rId7"/>
              </a:rPr>
              <a:t>https://oase.jp/aboutoase</a:t>
            </a:r>
            <a:endParaRPr lang="en-US" altLang="ja-JP" sz="1400" dirty="0">
              <a:solidFill>
                <a:schemeClr val="tx1"/>
              </a:solidFill>
            </a:endParaRPr>
          </a:p>
        </p:txBody>
      </p:sp>
      <p:sp>
        <p:nvSpPr>
          <p:cNvPr id="3" name="正方形/長方形 2">
            <a:extLst>
              <a:ext uri="{FF2B5EF4-FFF2-40B4-BE49-F238E27FC236}">
                <a16:creationId xmlns:a16="http://schemas.microsoft.com/office/drawing/2014/main" id="{0E688DFD-9986-11CF-C5E7-DD76FB9DD8DB}"/>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
        <p:nvSpPr>
          <p:cNvPr id="12" name="正方形/長方形 11">
            <a:extLst>
              <a:ext uri="{FF2B5EF4-FFF2-40B4-BE49-F238E27FC236}">
                <a16:creationId xmlns:a16="http://schemas.microsoft.com/office/drawing/2014/main" id="{477E1928-659A-3CE0-1CDC-B564D1BC731A}"/>
              </a:ext>
            </a:extLst>
          </p:cNvPr>
          <p:cNvSpPr/>
          <p:nvPr/>
        </p:nvSpPr>
        <p:spPr>
          <a:xfrm>
            <a:off x="888897" y="1266092"/>
            <a:ext cx="10706306" cy="1024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2400" b="1" spc="-140" dirty="0"/>
              <a:t>「学術論文の即時オープンアクセスの実現に向けた基本方針」</a:t>
            </a:r>
            <a:r>
              <a:rPr lang="en-US" altLang="ja-JP" sz="2400" b="1" spc="-140" dirty="0"/>
              <a:t>2024</a:t>
            </a:r>
            <a:r>
              <a:rPr lang="ja-JP" altLang="en-US" sz="2400" b="1" spc="-140" dirty="0"/>
              <a:t>　統合イノベーション戦略推進会議</a:t>
            </a:r>
          </a:p>
        </p:txBody>
      </p:sp>
    </p:spTree>
    <p:extLst>
      <p:ext uri="{BB962C8B-B14F-4D97-AF65-F5344CB8AC3E}">
        <p14:creationId xmlns:p14="http://schemas.microsoft.com/office/powerpoint/2010/main" val="741531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0DF343-519C-4D1B-A5E6-C7CDF2E16608}"/>
              </a:ext>
            </a:extLst>
          </p:cNvPr>
          <p:cNvSpPr>
            <a:spLocks noGrp="1"/>
          </p:cNvSpPr>
          <p:nvPr>
            <p:ph type="title"/>
          </p:nvPr>
        </p:nvSpPr>
        <p:spPr/>
        <p:txBody>
          <a:bodyPr>
            <a:normAutofit/>
          </a:bodyPr>
          <a:lstStyle/>
          <a:p>
            <a:r>
              <a:rPr lang="en-US" altLang="ja-JP" dirty="0">
                <a:latin typeface="+mj-ea"/>
              </a:rPr>
              <a:t>5-3.</a:t>
            </a:r>
            <a:r>
              <a:rPr lang="ja-JP" altLang="en-US" dirty="0">
                <a:latin typeface="+mj-ea"/>
              </a:rPr>
              <a:t> 国立大学協会</a:t>
            </a:r>
            <a:endParaRPr kumimoji="1" lang="ja-JP" altLang="en-US" dirty="0"/>
          </a:p>
        </p:txBody>
      </p:sp>
      <p:sp>
        <p:nvSpPr>
          <p:cNvPr id="6" name="テキスト プレースホルダー 5">
            <a:extLst>
              <a:ext uri="{FF2B5EF4-FFF2-40B4-BE49-F238E27FC236}">
                <a16:creationId xmlns:a16="http://schemas.microsoft.com/office/drawing/2014/main" id="{3A6CB32D-614C-40E6-B574-D9B2C1651D44}"/>
              </a:ext>
            </a:extLst>
          </p:cNvPr>
          <p:cNvSpPr>
            <a:spLocks noGrp="1"/>
          </p:cNvSpPr>
          <p:nvPr>
            <p:ph type="body" sz="quarter" idx="13"/>
          </p:nvPr>
        </p:nvSpPr>
        <p:spPr/>
        <p:txBody>
          <a:bodyPr>
            <a:normAutofit/>
          </a:bodyPr>
          <a:lstStyle/>
          <a:p>
            <a:r>
              <a:rPr lang="en-US" altLang="ja-JP" dirty="0">
                <a:latin typeface="+mj-ea"/>
              </a:rPr>
              <a:t>5.</a:t>
            </a:r>
            <a:r>
              <a:rPr lang="ja-JP" altLang="en-US" dirty="0">
                <a:latin typeface="+mj-ea"/>
              </a:rPr>
              <a:t> 政府機関、学術団体等の電子資料に関する提言・見解</a:t>
            </a:r>
            <a:endParaRPr lang="en-US" altLang="ja-JP" dirty="0">
              <a:latin typeface="+mj-ea"/>
            </a:endParaRPr>
          </a:p>
          <a:p>
            <a:endParaRPr kumimoji="1" lang="ja-JP" altLang="en-US" dirty="0"/>
          </a:p>
        </p:txBody>
      </p:sp>
      <p:sp>
        <p:nvSpPr>
          <p:cNvPr id="8" name="コンテンツ プレースホルダー 2">
            <a:extLst>
              <a:ext uri="{FF2B5EF4-FFF2-40B4-BE49-F238E27FC236}">
                <a16:creationId xmlns:a16="http://schemas.microsoft.com/office/drawing/2014/main" id="{FE5EACAC-990D-408D-BC23-3DF27D0CEC60}"/>
              </a:ext>
            </a:extLst>
          </p:cNvPr>
          <p:cNvSpPr txBox="1">
            <a:spLocks/>
          </p:cNvSpPr>
          <p:nvPr/>
        </p:nvSpPr>
        <p:spPr>
          <a:xfrm>
            <a:off x="838199" y="3010715"/>
            <a:ext cx="11049000" cy="3741045"/>
          </a:xfrm>
          <a:prstGeom prst="rect">
            <a:avLst/>
          </a:prstGeom>
        </p:spPr>
        <p:txBody>
          <a:bodyPr vert="horz" lIns="91440" tIns="45720" rIns="91440" bIns="45720" rtlCol="0">
            <a:normAutofit/>
          </a:bodyPr>
          <a:lstStyle>
            <a:lvl1pPr marL="412285" indent="-412285" algn="l" defTabSz="1099427" rtl="0" eaLnBrk="1" latinLnBrk="0" hangingPunct="1">
              <a:spcBef>
                <a:spcPct val="20000"/>
              </a:spcBef>
              <a:buFont typeface="Arial" panose="020B0604020202020204" pitchFamily="34" charset="0"/>
              <a:buChar char="•"/>
              <a:defRPr kumimoji="1" sz="3846" kern="1200">
                <a:solidFill>
                  <a:schemeClr val="tx1"/>
                </a:solidFill>
                <a:latin typeface="+mn-lt"/>
                <a:ea typeface="+mn-ea"/>
                <a:cs typeface="+mn-cs"/>
              </a:defRPr>
            </a:lvl1pPr>
            <a:lvl2pPr marL="893281" indent="-343571" algn="l" defTabSz="1099427" rtl="0" eaLnBrk="1" latinLnBrk="0" hangingPunct="1">
              <a:spcBef>
                <a:spcPct val="20000"/>
              </a:spcBef>
              <a:buFont typeface="Arial" panose="020B0604020202020204" pitchFamily="34" charset="0"/>
              <a:buChar char="–"/>
              <a:defRPr kumimoji="1" sz="3367" kern="1200">
                <a:solidFill>
                  <a:schemeClr val="tx1"/>
                </a:solidFill>
                <a:latin typeface="+mn-lt"/>
                <a:ea typeface="+mn-ea"/>
                <a:cs typeface="+mn-cs"/>
              </a:defRPr>
            </a:lvl2pPr>
            <a:lvl3pPr marL="1374281" indent="-274854" algn="l" defTabSz="1099427" rtl="0" eaLnBrk="1" latinLnBrk="0" hangingPunct="1">
              <a:spcBef>
                <a:spcPct val="20000"/>
              </a:spcBef>
              <a:buFont typeface="Arial" panose="020B0604020202020204" pitchFamily="34" charset="0"/>
              <a:buChar char="•"/>
              <a:defRPr kumimoji="1" sz="2886" kern="1200">
                <a:solidFill>
                  <a:schemeClr val="tx1"/>
                </a:solidFill>
                <a:latin typeface="+mn-lt"/>
                <a:ea typeface="+mn-ea"/>
                <a:cs typeface="+mn-cs"/>
              </a:defRPr>
            </a:lvl3pPr>
            <a:lvl4pPr marL="1923998"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4pPr>
            <a:lvl5pPr marL="2473712"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5pPr>
            <a:lvl6pPr marL="3023424"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6pPr>
            <a:lvl7pPr marL="3573138"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7pPr>
            <a:lvl8pPr marL="4122851"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8pPr>
            <a:lvl9pPr marL="4672566"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9pPr>
          </a:lstStyle>
          <a:p>
            <a:pPr marL="0" indent="0">
              <a:buNone/>
            </a:pPr>
            <a:endParaRPr lang="ja-JP" altLang="en-US" sz="2000" dirty="0">
              <a:latin typeface="+mj-ea"/>
              <a:ea typeface="+mj-ea"/>
            </a:endParaRPr>
          </a:p>
        </p:txBody>
      </p:sp>
      <p:sp>
        <p:nvSpPr>
          <p:cNvPr id="11" name="正方形/長方形 10">
            <a:extLst>
              <a:ext uri="{FF2B5EF4-FFF2-40B4-BE49-F238E27FC236}">
                <a16:creationId xmlns:a16="http://schemas.microsoft.com/office/drawing/2014/main" id="{407490DB-88E8-47FE-94FE-66306BF1181A}"/>
              </a:ext>
            </a:extLst>
          </p:cNvPr>
          <p:cNvSpPr/>
          <p:nvPr/>
        </p:nvSpPr>
        <p:spPr>
          <a:xfrm>
            <a:off x="888896" y="2761441"/>
            <a:ext cx="10706307" cy="389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　大学研究力強化のため設けられた大学ファンド制度、および「地域中核・特色ある研究大学総合振興パッケージ」が国全体の研究力と国際競争力の強化につながるよう国大協が検討を進め、</a:t>
            </a:r>
            <a:r>
              <a:rPr lang="en-US" altLang="ja-JP" sz="1600" dirty="0">
                <a:solidFill>
                  <a:schemeClr val="tx1"/>
                </a:solidFill>
              </a:rPr>
              <a:t>7</a:t>
            </a:r>
            <a:r>
              <a:rPr lang="ja-JP" altLang="en-US" sz="1600" dirty="0">
                <a:solidFill>
                  <a:schemeClr val="tx1"/>
                </a:solidFill>
              </a:rPr>
              <a:t>項目の提言としてとりまとめた。</a:t>
            </a:r>
            <a:endParaRPr lang="en-US" altLang="ja-JP" sz="1600" dirty="0">
              <a:solidFill>
                <a:schemeClr val="tx1"/>
              </a:solidFill>
            </a:endParaRPr>
          </a:p>
          <a:p>
            <a:endParaRPr lang="en-US" altLang="ja-JP" sz="1600" dirty="0">
              <a:solidFill>
                <a:schemeClr val="tx1"/>
              </a:solidFill>
            </a:endParaRPr>
          </a:p>
          <a:p>
            <a:r>
              <a:rPr lang="ja-JP" altLang="en-US" sz="1600" dirty="0">
                <a:solidFill>
                  <a:schemeClr val="tx1"/>
                </a:solidFill>
              </a:rPr>
              <a:t>　提言</a:t>
            </a:r>
            <a:r>
              <a:rPr lang="en-US" altLang="ja-JP" sz="1600" dirty="0">
                <a:solidFill>
                  <a:schemeClr val="tx1"/>
                </a:solidFill>
              </a:rPr>
              <a:t>1.</a:t>
            </a:r>
            <a:r>
              <a:rPr lang="ja-JP" altLang="en-US" sz="1600" dirty="0">
                <a:solidFill>
                  <a:schemeClr val="tx1"/>
                </a:solidFill>
              </a:rPr>
              <a:t>財政支援規模拡大と安定的措置の確立</a:t>
            </a:r>
          </a:p>
          <a:p>
            <a:r>
              <a:rPr lang="ja-JP" altLang="en-US" sz="1600" dirty="0">
                <a:solidFill>
                  <a:schemeClr val="tx1"/>
                </a:solidFill>
              </a:rPr>
              <a:t>　提言</a:t>
            </a:r>
            <a:r>
              <a:rPr lang="en-US" altLang="ja-JP" sz="1600" dirty="0">
                <a:solidFill>
                  <a:schemeClr val="tx1"/>
                </a:solidFill>
              </a:rPr>
              <a:t>2.</a:t>
            </a:r>
            <a:r>
              <a:rPr lang="ja-JP" altLang="en-US" sz="1600" dirty="0">
                <a:solidFill>
                  <a:schemeClr val="tx1"/>
                </a:solidFill>
              </a:rPr>
              <a:t>各大学の主体性が活きる制度の構築</a:t>
            </a:r>
          </a:p>
          <a:p>
            <a:r>
              <a:rPr lang="ja-JP" altLang="en-US" sz="1600" dirty="0">
                <a:solidFill>
                  <a:schemeClr val="tx1"/>
                </a:solidFill>
              </a:rPr>
              <a:t>　提言</a:t>
            </a:r>
            <a:r>
              <a:rPr lang="en-US" altLang="ja-JP" sz="1600" dirty="0">
                <a:solidFill>
                  <a:schemeClr val="tx1"/>
                </a:solidFill>
              </a:rPr>
              <a:t>3.</a:t>
            </a:r>
            <a:r>
              <a:rPr lang="ja-JP" altLang="en-US" sz="1600" dirty="0">
                <a:solidFill>
                  <a:schemeClr val="tx1"/>
                </a:solidFill>
              </a:rPr>
              <a:t>支援対象を幅広く柔軟に選定する制度の構築</a:t>
            </a:r>
          </a:p>
          <a:p>
            <a:r>
              <a:rPr lang="ja-JP" altLang="en-US" sz="1600" dirty="0">
                <a:solidFill>
                  <a:schemeClr val="tx1"/>
                </a:solidFill>
              </a:rPr>
              <a:t>　提言</a:t>
            </a:r>
            <a:r>
              <a:rPr lang="en-US" altLang="ja-JP" sz="1600" dirty="0">
                <a:solidFill>
                  <a:schemeClr val="tx1"/>
                </a:solidFill>
              </a:rPr>
              <a:t>4.</a:t>
            </a:r>
            <a:r>
              <a:rPr lang="ja-JP" altLang="en-US" sz="1600" dirty="0">
                <a:solidFill>
                  <a:schemeClr val="tx1"/>
                </a:solidFill>
              </a:rPr>
              <a:t>他機関の活用と連携を加速させる支援制度の構築と人材育成</a:t>
            </a:r>
          </a:p>
          <a:p>
            <a:r>
              <a:rPr lang="ja-JP" altLang="en-US" sz="1600" dirty="0">
                <a:solidFill>
                  <a:schemeClr val="tx1"/>
                </a:solidFill>
              </a:rPr>
              <a:t>　提言</a:t>
            </a:r>
            <a:r>
              <a:rPr lang="en-US" altLang="ja-JP" sz="1600" dirty="0">
                <a:solidFill>
                  <a:schemeClr val="tx1"/>
                </a:solidFill>
              </a:rPr>
              <a:t>5.</a:t>
            </a:r>
            <a:r>
              <a:rPr lang="ja-JP" altLang="en-US" sz="1600" dirty="0">
                <a:solidFill>
                  <a:schemeClr val="tx1"/>
                </a:solidFill>
              </a:rPr>
              <a:t>研究環境整備支援の抜本的拡充</a:t>
            </a:r>
          </a:p>
          <a:p>
            <a:r>
              <a:rPr lang="ja-JP" altLang="en-US" sz="1600" dirty="0">
                <a:solidFill>
                  <a:schemeClr val="tx1"/>
                </a:solidFill>
              </a:rPr>
              <a:t>　提言</a:t>
            </a:r>
            <a:r>
              <a:rPr lang="en-US" altLang="ja-JP" sz="1600" dirty="0">
                <a:solidFill>
                  <a:schemeClr val="tx1"/>
                </a:solidFill>
              </a:rPr>
              <a:t>6.</a:t>
            </a:r>
            <a:r>
              <a:rPr lang="ja-JP" altLang="en-US" sz="1600" dirty="0">
                <a:solidFill>
                  <a:schemeClr val="tx1"/>
                </a:solidFill>
              </a:rPr>
              <a:t>様々な協働への支援の抜本的拡充</a:t>
            </a:r>
          </a:p>
          <a:p>
            <a:r>
              <a:rPr lang="ja-JP" altLang="en-US" sz="1600" dirty="0">
                <a:solidFill>
                  <a:schemeClr val="tx1"/>
                </a:solidFill>
              </a:rPr>
              <a:t>　提言</a:t>
            </a:r>
            <a:r>
              <a:rPr lang="en-US" altLang="ja-JP" sz="1600" dirty="0">
                <a:solidFill>
                  <a:schemeClr val="tx1"/>
                </a:solidFill>
              </a:rPr>
              <a:t>7.</a:t>
            </a:r>
            <a:r>
              <a:rPr lang="ja-JP" altLang="en-US" sz="1600" dirty="0">
                <a:solidFill>
                  <a:schemeClr val="tx1"/>
                </a:solidFill>
              </a:rPr>
              <a:t>地域連携支援の抜本的拡充</a:t>
            </a:r>
            <a:endParaRPr lang="en-US" altLang="ja-JP" sz="1600" dirty="0">
              <a:solidFill>
                <a:schemeClr val="tx1"/>
              </a:solidFill>
            </a:endParaRPr>
          </a:p>
          <a:p>
            <a:endParaRPr lang="en-US" altLang="ja-JP" sz="1600" dirty="0">
              <a:solidFill>
                <a:schemeClr val="tx1"/>
              </a:solidFill>
            </a:endParaRPr>
          </a:p>
          <a:p>
            <a:r>
              <a:rPr lang="ja-JP" altLang="en-US" sz="1600" dirty="0">
                <a:solidFill>
                  <a:schemeClr val="tx1"/>
                </a:solidFill>
              </a:rPr>
              <a:t>　うち、提言</a:t>
            </a:r>
            <a:r>
              <a:rPr lang="en-US" altLang="ja-JP" sz="1600" dirty="0">
                <a:solidFill>
                  <a:schemeClr val="tx1"/>
                </a:solidFill>
              </a:rPr>
              <a:t>5</a:t>
            </a:r>
            <a:r>
              <a:rPr lang="ja-JP" altLang="en-US" sz="1600" dirty="0">
                <a:solidFill>
                  <a:schemeClr val="tx1"/>
                </a:solidFill>
              </a:rPr>
              <a:t>の具体的支援方策の</a:t>
            </a:r>
            <a:r>
              <a:rPr lang="en-US" altLang="ja-JP" sz="1600" dirty="0">
                <a:solidFill>
                  <a:schemeClr val="tx1"/>
                </a:solidFill>
              </a:rPr>
              <a:t>1</a:t>
            </a:r>
            <a:r>
              <a:rPr lang="ja-JP" altLang="en-US" sz="1600" dirty="0" err="1">
                <a:solidFill>
                  <a:schemeClr val="tx1"/>
                </a:solidFill>
              </a:rPr>
              <a:t>つに</a:t>
            </a:r>
            <a:r>
              <a:rPr lang="ja-JP" altLang="en-US" sz="1600" dirty="0">
                <a:solidFill>
                  <a:schemeClr val="tx1"/>
                </a:solidFill>
              </a:rPr>
              <a:t>研究環境の整備のための支援が掲げられ、「学術情報へのアクセス確保（ジャーナル購読費、論文掲載費（</a:t>
            </a:r>
            <a:r>
              <a:rPr lang="en-US" altLang="ja-JP" sz="1600" dirty="0">
                <a:solidFill>
                  <a:schemeClr val="tx1"/>
                </a:solidFill>
              </a:rPr>
              <a:t>APC</a:t>
            </a:r>
            <a:r>
              <a:rPr lang="ja-JP" altLang="en-US" sz="1600" dirty="0">
                <a:solidFill>
                  <a:schemeClr val="tx1"/>
                </a:solidFill>
              </a:rPr>
              <a:t>）等）への支援」を求めている。</a:t>
            </a:r>
            <a:endParaRPr lang="en-US" altLang="ja-JP" sz="1600" dirty="0">
              <a:solidFill>
                <a:schemeClr val="tx1"/>
              </a:solidFill>
            </a:endParaRPr>
          </a:p>
        </p:txBody>
      </p:sp>
      <p:sp>
        <p:nvSpPr>
          <p:cNvPr id="3" name="正方形/長方形 2">
            <a:extLst>
              <a:ext uri="{FF2B5EF4-FFF2-40B4-BE49-F238E27FC236}">
                <a16:creationId xmlns:a16="http://schemas.microsoft.com/office/drawing/2014/main" id="{9425267D-3877-58AE-BFFB-29361D9C1EED}"/>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
        <p:nvSpPr>
          <p:cNvPr id="4" name="正方形/長方形 3">
            <a:extLst>
              <a:ext uri="{FF2B5EF4-FFF2-40B4-BE49-F238E27FC236}">
                <a16:creationId xmlns:a16="http://schemas.microsoft.com/office/drawing/2014/main" id="{45BEDD52-80EB-4F6F-FE92-598A13D5D54A}"/>
              </a:ext>
            </a:extLst>
          </p:cNvPr>
          <p:cNvSpPr/>
          <p:nvPr/>
        </p:nvSpPr>
        <p:spPr>
          <a:xfrm>
            <a:off x="888897" y="1266092"/>
            <a:ext cx="10706306" cy="1024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2400" b="1" spc="-140" dirty="0"/>
              <a:t>「地域中核・特色ある研究大学の強みやその特色を伸ばすための取組について（最終まとめ）　</a:t>
            </a:r>
            <a:r>
              <a:rPr lang="en-US" altLang="ja-JP" sz="2400" b="1" spc="-140" dirty="0"/>
              <a:t>—</a:t>
            </a:r>
            <a:r>
              <a:rPr lang="ja-JP" altLang="en-US" sz="2400" b="1" spc="-140" dirty="0"/>
              <a:t>我が国の大学の研究力及び国際競争力強化への７つの提言</a:t>
            </a:r>
            <a:r>
              <a:rPr lang="en-US" altLang="ja-JP" sz="2400" b="1" spc="-140" dirty="0"/>
              <a:t>—</a:t>
            </a:r>
            <a:r>
              <a:rPr lang="ja-JP" altLang="en-US" sz="2400" b="1" spc="-140" dirty="0"/>
              <a:t>」</a:t>
            </a:r>
            <a:r>
              <a:rPr lang="en-US" altLang="ja-JP" sz="2400" b="1" spc="-140" dirty="0"/>
              <a:t>2022</a:t>
            </a:r>
          </a:p>
        </p:txBody>
      </p:sp>
      <p:sp>
        <p:nvSpPr>
          <p:cNvPr id="5" name="コンテンツ プレースホルダー 2">
            <a:extLst>
              <a:ext uri="{FF2B5EF4-FFF2-40B4-BE49-F238E27FC236}">
                <a16:creationId xmlns:a16="http://schemas.microsoft.com/office/drawing/2014/main" id="{F43D0BB7-6AB1-FE33-33E8-B0471ABF4369}"/>
              </a:ext>
            </a:extLst>
          </p:cNvPr>
          <p:cNvSpPr txBox="1">
            <a:spLocks/>
          </p:cNvSpPr>
          <p:nvPr/>
        </p:nvSpPr>
        <p:spPr>
          <a:xfrm>
            <a:off x="888896" y="2334686"/>
            <a:ext cx="10706307" cy="382611"/>
          </a:xfrm>
          <a:prstGeom prst="rect">
            <a:avLst/>
          </a:prstGeom>
        </p:spPr>
        <p:txBody>
          <a:bodyPr vert="horz" lIns="91440" tIns="45720" rIns="91440" bIns="45720" rtlCol="0">
            <a:normAutofit/>
          </a:bodyPr>
          <a:lstStyle>
            <a:lvl1pPr marL="412285" indent="-412285" algn="l" defTabSz="1099427" rtl="0" eaLnBrk="1" latinLnBrk="0" hangingPunct="1">
              <a:lnSpc>
                <a:spcPct val="110000"/>
              </a:lnSpc>
              <a:spcBef>
                <a:spcPct val="20000"/>
              </a:spcBef>
              <a:buFont typeface="Arial" panose="020B0604020202020204" pitchFamily="34" charset="0"/>
              <a:buChar char="•"/>
              <a:defRPr kumimoji="1" sz="3846" kern="1200">
                <a:solidFill>
                  <a:schemeClr val="tx1"/>
                </a:solidFill>
                <a:latin typeface="+mn-lt"/>
                <a:ea typeface="+mn-ea"/>
                <a:cs typeface="+mn-cs"/>
              </a:defRPr>
            </a:lvl1pPr>
            <a:lvl2pPr marL="893281" indent="-343571" algn="l" defTabSz="1099427" rtl="0" eaLnBrk="1" latinLnBrk="0" hangingPunct="1">
              <a:lnSpc>
                <a:spcPct val="110000"/>
              </a:lnSpc>
              <a:spcBef>
                <a:spcPct val="20000"/>
              </a:spcBef>
              <a:buFont typeface="Arial" panose="020B0604020202020204" pitchFamily="34" charset="0"/>
              <a:buChar char="–"/>
              <a:defRPr kumimoji="1" sz="3367" kern="1200">
                <a:solidFill>
                  <a:schemeClr val="tx1"/>
                </a:solidFill>
                <a:latin typeface="+mn-lt"/>
                <a:ea typeface="+mn-ea"/>
                <a:cs typeface="+mn-cs"/>
              </a:defRPr>
            </a:lvl2pPr>
            <a:lvl3pPr marL="1374281" indent="-274854" algn="l" defTabSz="1099427" rtl="0" eaLnBrk="1" latinLnBrk="0" hangingPunct="1">
              <a:lnSpc>
                <a:spcPct val="110000"/>
              </a:lnSpc>
              <a:spcBef>
                <a:spcPct val="20000"/>
              </a:spcBef>
              <a:buFont typeface="Arial" panose="020B0604020202020204" pitchFamily="34" charset="0"/>
              <a:buChar char="•"/>
              <a:defRPr kumimoji="1" sz="2886" kern="1200">
                <a:solidFill>
                  <a:schemeClr val="tx1"/>
                </a:solidFill>
                <a:latin typeface="+mn-lt"/>
                <a:ea typeface="+mn-ea"/>
                <a:cs typeface="+mn-cs"/>
              </a:defRPr>
            </a:lvl3pPr>
            <a:lvl4pPr marL="1923998" indent="-274854" algn="l" defTabSz="1099427" rtl="0" eaLnBrk="1" latinLnBrk="0" hangingPunct="1">
              <a:lnSpc>
                <a:spcPct val="110000"/>
              </a:lnSpc>
              <a:spcBef>
                <a:spcPct val="20000"/>
              </a:spcBef>
              <a:buFont typeface="Arial" panose="020B0604020202020204" pitchFamily="34" charset="0"/>
              <a:buChar char="–"/>
              <a:defRPr kumimoji="1" sz="2404" kern="1200">
                <a:solidFill>
                  <a:schemeClr val="tx1"/>
                </a:solidFill>
                <a:latin typeface="+mn-lt"/>
                <a:ea typeface="+mn-ea"/>
                <a:cs typeface="+mn-cs"/>
              </a:defRPr>
            </a:lvl4pPr>
            <a:lvl5pPr marL="2473712" indent="-274854" algn="l" defTabSz="1099427" rtl="0" eaLnBrk="1" latinLnBrk="0" hangingPunct="1">
              <a:lnSpc>
                <a:spcPct val="110000"/>
              </a:lnSpc>
              <a:spcBef>
                <a:spcPct val="20000"/>
              </a:spcBef>
              <a:buFont typeface="Arial" panose="020B0604020202020204" pitchFamily="34" charset="0"/>
              <a:buChar char="»"/>
              <a:defRPr kumimoji="1" sz="2404" kern="1200">
                <a:solidFill>
                  <a:schemeClr val="tx1"/>
                </a:solidFill>
                <a:latin typeface="+mn-lt"/>
                <a:ea typeface="+mn-ea"/>
                <a:cs typeface="+mn-cs"/>
              </a:defRPr>
            </a:lvl5pPr>
            <a:lvl6pPr marL="3023424"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6pPr>
            <a:lvl7pPr marL="3573138"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7pPr>
            <a:lvl8pPr marL="4122851"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8pPr>
            <a:lvl9pPr marL="4672566"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9pPr>
          </a:lstStyle>
          <a:p>
            <a:pPr marL="0" indent="0">
              <a:buNone/>
            </a:pPr>
            <a:r>
              <a:rPr lang="en-US" altLang="ja-JP" sz="1400" u="sng" spc="-140" dirty="0">
                <a:hlinkClick r:id="rId3"/>
              </a:rPr>
              <a:t>https://www.janu.jp/news/11882/</a:t>
            </a:r>
            <a:endParaRPr lang="en-US" altLang="ja-JP" sz="1400" u="sng" spc="-140" dirty="0"/>
          </a:p>
        </p:txBody>
      </p:sp>
    </p:spTree>
    <p:extLst>
      <p:ext uri="{BB962C8B-B14F-4D97-AF65-F5344CB8AC3E}">
        <p14:creationId xmlns:p14="http://schemas.microsoft.com/office/powerpoint/2010/main" val="202734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0DF343-519C-4D1B-A5E6-C7CDF2E16608}"/>
              </a:ext>
            </a:extLst>
          </p:cNvPr>
          <p:cNvSpPr>
            <a:spLocks noGrp="1"/>
          </p:cNvSpPr>
          <p:nvPr>
            <p:ph type="title"/>
          </p:nvPr>
        </p:nvSpPr>
        <p:spPr/>
        <p:txBody>
          <a:bodyPr>
            <a:normAutofit/>
          </a:bodyPr>
          <a:lstStyle/>
          <a:p>
            <a:r>
              <a:rPr lang="en-US" altLang="ja-JP" dirty="0">
                <a:latin typeface="+mj-ea"/>
              </a:rPr>
              <a:t>5-4.</a:t>
            </a:r>
            <a:r>
              <a:rPr lang="ja-JP" altLang="en-US" dirty="0">
                <a:latin typeface="+mj-ea"/>
              </a:rPr>
              <a:t> 日本私立大学連盟</a:t>
            </a:r>
            <a:endParaRPr kumimoji="1" lang="ja-JP" altLang="en-US" dirty="0"/>
          </a:p>
        </p:txBody>
      </p:sp>
      <p:sp>
        <p:nvSpPr>
          <p:cNvPr id="6" name="テキスト プレースホルダー 5">
            <a:extLst>
              <a:ext uri="{FF2B5EF4-FFF2-40B4-BE49-F238E27FC236}">
                <a16:creationId xmlns:a16="http://schemas.microsoft.com/office/drawing/2014/main" id="{3A6CB32D-614C-40E6-B574-D9B2C1651D44}"/>
              </a:ext>
            </a:extLst>
          </p:cNvPr>
          <p:cNvSpPr>
            <a:spLocks noGrp="1"/>
          </p:cNvSpPr>
          <p:nvPr>
            <p:ph type="body" sz="quarter" idx="13"/>
          </p:nvPr>
        </p:nvSpPr>
        <p:spPr/>
        <p:txBody>
          <a:bodyPr>
            <a:normAutofit/>
          </a:bodyPr>
          <a:lstStyle/>
          <a:p>
            <a:r>
              <a:rPr lang="en-US" altLang="ja-JP" dirty="0">
                <a:latin typeface="+mj-ea"/>
              </a:rPr>
              <a:t>5.</a:t>
            </a:r>
            <a:r>
              <a:rPr lang="ja-JP" altLang="en-US" dirty="0">
                <a:latin typeface="+mj-ea"/>
              </a:rPr>
              <a:t> 政府機関、学術団体等の電子資料に関する提言・見解</a:t>
            </a:r>
            <a:endParaRPr lang="en-US" altLang="ja-JP" dirty="0">
              <a:latin typeface="+mj-ea"/>
            </a:endParaRPr>
          </a:p>
          <a:p>
            <a:endParaRPr kumimoji="1" lang="ja-JP" altLang="en-US" dirty="0"/>
          </a:p>
        </p:txBody>
      </p:sp>
      <p:sp>
        <p:nvSpPr>
          <p:cNvPr id="8" name="コンテンツ プレースホルダー 2">
            <a:extLst>
              <a:ext uri="{FF2B5EF4-FFF2-40B4-BE49-F238E27FC236}">
                <a16:creationId xmlns:a16="http://schemas.microsoft.com/office/drawing/2014/main" id="{FE5EACAC-990D-408D-BC23-3DF27D0CEC60}"/>
              </a:ext>
            </a:extLst>
          </p:cNvPr>
          <p:cNvSpPr txBox="1">
            <a:spLocks/>
          </p:cNvSpPr>
          <p:nvPr/>
        </p:nvSpPr>
        <p:spPr>
          <a:xfrm>
            <a:off x="838199" y="3010715"/>
            <a:ext cx="11049000" cy="3741045"/>
          </a:xfrm>
          <a:prstGeom prst="rect">
            <a:avLst/>
          </a:prstGeom>
        </p:spPr>
        <p:txBody>
          <a:bodyPr vert="horz" lIns="91440" tIns="45720" rIns="91440" bIns="45720" rtlCol="0">
            <a:normAutofit/>
          </a:bodyPr>
          <a:lstStyle>
            <a:lvl1pPr marL="412285" indent="-412285" algn="l" defTabSz="1099427" rtl="0" eaLnBrk="1" latinLnBrk="0" hangingPunct="1">
              <a:spcBef>
                <a:spcPct val="20000"/>
              </a:spcBef>
              <a:buFont typeface="Arial" panose="020B0604020202020204" pitchFamily="34" charset="0"/>
              <a:buChar char="•"/>
              <a:defRPr kumimoji="1" sz="3846" kern="1200">
                <a:solidFill>
                  <a:schemeClr val="tx1"/>
                </a:solidFill>
                <a:latin typeface="+mn-lt"/>
                <a:ea typeface="+mn-ea"/>
                <a:cs typeface="+mn-cs"/>
              </a:defRPr>
            </a:lvl1pPr>
            <a:lvl2pPr marL="893281" indent="-343571" algn="l" defTabSz="1099427" rtl="0" eaLnBrk="1" latinLnBrk="0" hangingPunct="1">
              <a:spcBef>
                <a:spcPct val="20000"/>
              </a:spcBef>
              <a:buFont typeface="Arial" panose="020B0604020202020204" pitchFamily="34" charset="0"/>
              <a:buChar char="–"/>
              <a:defRPr kumimoji="1" sz="3367" kern="1200">
                <a:solidFill>
                  <a:schemeClr val="tx1"/>
                </a:solidFill>
                <a:latin typeface="+mn-lt"/>
                <a:ea typeface="+mn-ea"/>
                <a:cs typeface="+mn-cs"/>
              </a:defRPr>
            </a:lvl2pPr>
            <a:lvl3pPr marL="1374281" indent="-274854" algn="l" defTabSz="1099427" rtl="0" eaLnBrk="1" latinLnBrk="0" hangingPunct="1">
              <a:spcBef>
                <a:spcPct val="20000"/>
              </a:spcBef>
              <a:buFont typeface="Arial" panose="020B0604020202020204" pitchFamily="34" charset="0"/>
              <a:buChar char="•"/>
              <a:defRPr kumimoji="1" sz="2886" kern="1200">
                <a:solidFill>
                  <a:schemeClr val="tx1"/>
                </a:solidFill>
                <a:latin typeface="+mn-lt"/>
                <a:ea typeface="+mn-ea"/>
                <a:cs typeface="+mn-cs"/>
              </a:defRPr>
            </a:lvl3pPr>
            <a:lvl4pPr marL="1923998"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4pPr>
            <a:lvl5pPr marL="2473712"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5pPr>
            <a:lvl6pPr marL="3023424"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6pPr>
            <a:lvl7pPr marL="3573138"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7pPr>
            <a:lvl8pPr marL="4122851"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8pPr>
            <a:lvl9pPr marL="4672566"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9pPr>
          </a:lstStyle>
          <a:p>
            <a:pPr marL="0" indent="0">
              <a:buNone/>
            </a:pPr>
            <a:endParaRPr lang="ja-JP" altLang="en-US" sz="2000" dirty="0">
              <a:latin typeface="+mj-ea"/>
              <a:ea typeface="+mj-ea"/>
            </a:endParaRPr>
          </a:p>
        </p:txBody>
      </p:sp>
      <p:sp>
        <p:nvSpPr>
          <p:cNvPr id="11" name="正方形/長方形 10">
            <a:extLst>
              <a:ext uri="{FF2B5EF4-FFF2-40B4-BE49-F238E27FC236}">
                <a16:creationId xmlns:a16="http://schemas.microsoft.com/office/drawing/2014/main" id="{407490DB-88E8-47FE-94FE-66306BF1181A}"/>
              </a:ext>
            </a:extLst>
          </p:cNvPr>
          <p:cNvSpPr/>
          <p:nvPr/>
        </p:nvSpPr>
        <p:spPr>
          <a:xfrm>
            <a:off x="888896" y="2667599"/>
            <a:ext cx="10706307" cy="39881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　理工系分野の研究力強化に向けた方策等について、資金・人材・環境の各視点から課題を提示し、対応する提言をとりまとめた。うち、資金面の課題</a:t>
            </a:r>
            <a:r>
              <a:rPr lang="en-US" altLang="ja-JP" sz="1600" dirty="0">
                <a:solidFill>
                  <a:schemeClr val="tx1"/>
                </a:solidFill>
              </a:rPr>
              <a:t>1</a:t>
            </a:r>
            <a:r>
              <a:rPr lang="ja-JP" altLang="en-US" sz="1600" dirty="0">
                <a:solidFill>
                  <a:schemeClr val="tx1"/>
                </a:solidFill>
              </a:rPr>
              <a:t>「独自性を尊重した継続的かつ柔軟な支援」の提言</a:t>
            </a:r>
            <a:r>
              <a:rPr lang="en-US" altLang="ja-JP" sz="1600" dirty="0">
                <a:solidFill>
                  <a:schemeClr val="tx1"/>
                </a:solidFill>
              </a:rPr>
              <a:t>3</a:t>
            </a:r>
            <a:r>
              <a:rPr lang="ja-JP" altLang="en-US" sz="1600" dirty="0">
                <a:solidFill>
                  <a:schemeClr val="tx1"/>
                </a:solidFill>
              </a:rPr>
              <a:t>として、「国際情報発信強化と電子ジャーナル高騰への対応」を挙げ、以下の課題を指摘している。</a:t>
            </a:r>
            <a:endParaRPr lang="en-US" altLang="ja-JP" sz="1600" dirty="0">
              <a:solidFill>
                <a:schemeClr val="tx1"/>
              </a:solidFill>
            </a:endParaRPr>
          </a:p>
          <a:p>
            <a:r>
              <a:rPr lang="ja-JP" altLang="en-US" sz="1600" dirty="0">
                <a:solidFill>
                  <a:schemeClr val="tx1"/>
                </a:solidFill>
              </a:rPr>
              <a:t>　・購読料高騰による図書館資料費の圧迫</a:t>
            </a:r>
            <a:endParaRPr lang="en-US" altLang="ja-JP" sz="1600" dirty="0">
              <a:solidFill>
                <a:schemeClr val="tx1"/>
              </a:solidFill>
            </a:endParaRPr>
          </a:p>
          <a:p>
            <a:r>
              <a:rPr lang="ja-JP" altLang="en-US" sz="1600" dirty="0">
                <a:solidFill>
                  <a:schemeClr val="tx1"/>
                </a:solidFill>
              </a:rPr>
              <a:t>　・対応策としての</a:t>
            </a:r>
            <a:r>
              <a:rPr lang="en-US" altLang="ja-JP" sz="1600" dirty="0">
                <a:solidFill>
                  <a:schemeClr val="tx1"/>
                </a:solidFill>
              </a:rPr>
              <a:t>OA</a:t>
            </a:r>
            <a:r>
              <a:rPr lang="ja-JP" altLang="en-US" sz="1600" dirty="0">
                <a:solidFill>
                  <a:schemeClr val="tx1"/>
                </a:solidFill>
              </a:rPr>
              <a:t>化においても、</a:t>
            </a:r>
            <a:r>
              <a:rPr lang="en-US" altLang="ja-JP" sz="1600" dirty="0">
                <a:solidFill>
                  <a:schemeClr val="tx1"/>
                </a:solidFill>
              </a:rPr>
              <a:t>APC</a:t>
            </a:r>
            <a:r>
              <a:rPr lang="ja-JP" altLang="en-US" sz="1600" dirty="0">
                <a:solidFill>
                  <a:schemeClr val="tx1"/>
                </a:solidFill>
              </a:rPr>
              <a:t>による研究費の圧迫</a:t>
            </a:r>
            <a:endParaRPr lang="en-US" altLang="ja-JP" sz="1600" dirty="0">
              <a:solidFill>
                <a:schemeClr val="tx1"/>
              </a:solidFill>
            </a:endParaRPr>
          </a:p>
          <a:p>
            <a:r>
              <a:rPr lang="ja-JP" altLang="en-US" sz="1600" dirty="0">
                <a:solidFill>
                  <a:schemeClr val="tx1"/>
                </a:solidFill>
              </a:rPr>
              <a:t>　・ハイブリッドジャーナルにおける</a:t>
            </a:r>
            <a:r>
              <a:rPr lang="en-US" altLang="ja-JP" sz="1600" dirty="0">
                <a:solidFill>
                  <a:schemeClr val="tx1"/>
                </a:solidFill>
              </a:rPr>
              <a:t>APC</a:t>
            </a:r>
            <a:r>
              <a:rPr lang="ja-JP" altLang="en-US" sz="1600" dirty="0">
                <a:solidFill>
                  <a:schemeClr val="tx1"/>
                </a:solidFill>
              </a:rPr>
              <a:t>と購読料二重取り</a:t>
            </a:r>
            <a:endParaRPr lang="en-US" altLang="ja-JP" sz="1600" dirty="0">
              <a:solidFill>
                <a:schemeClr val="tx1"/>
              </a:solidFill>
            </a:endParaRPr>
          </a:p>
          <a:p>
            <a:endParaRPr lang="en-US" altLang="ja-JP" sz="1600" dirty="0">
              <a:solidFill>
                <a:schemeClr val="tx1"/>
              </a:solidFill>
            </a:endParaRPr>
          </a:p>
          <a:p>
            <a:r>
              <a:rPr lang="ja-JP" altLang="en-US" sz="1600" dirty="0">
                <a:solidFill>
                  <a:schemeClr val="tx1"/>
                </a:solidFill>
              </a:rPr>
              <a:t>　こうした課題への対応策として、個人研究費を圧迫せず</a:t>
            </a:r>
            <a:r>
              <a:rPr lang="en-US" altLang="ja-JP" sz="1600" dirty="0">
                <a:solidFill>
                  <a:schemeClr val="tx1"/>
                </a:solidFill>
              </a:rPr>
              <a:t>OA</a:t>
            </a:r>
            <a:r>
              <a:rPr lang="ja-JP" altLang="en-US" sz="1600" dirty="0">
                <a:solidFill>
                  <a:schemeClr val="tx1"/>
                </a:solidFill>
              </a:rPr>
              <a:t>化を推進するため、投稿実績等に基づき大学が</a:t>
            </a:r>
            <a:r>
              <a:rPr lang="en-US" altLang="ja-JP" sz="1600" dirty="0">
                <a:solidFill>
                  <a:schemeClr val="tx1"/>
                </a:solidFill>
              </a:rPr>
              <a:t>APC</a:t>
            </a:r>
            <a:r>
              <a:rPr lang="ja-JP" altLang="en-US" sz="1600" dirty="0">
                <a:solidFill>
                  <a:schemeClr val="tx1"/>
                </a:solidFill>
              </a:rPr>
              <a:t>助成を行い論文投稿と</a:t>
            </a:r>
            <a:r>
              <a:rPr lang="en-US" altLang="ja-JP" sz="1600" dirty="0">
                <a:solidFill>
                  <a:schemeClr val="tx1"/>
                </a:solidFill>
              </a:rPr>
              <a:t>OA</a:t>
            </a:r>
            <a:r>
              <a:rPr lang="ja-JP" altLang="en-US" sz="1600" dirty="0">
                <a:solidFill>
                  <a:schemeClr val="tx1"/>
                </a:solidFill>
              </a:rPr>
              <a:t>普及を支援することを提案している。また、購読料高騰については、大学による個別対応には限界があることから、国として対応策を講じること、研究環境維持のために電子ジャーナル購読料に係る大学図書館への補助を要望している。</a:t>
            </a:r>
            <a:endParaRPr lang="en-US" altLang="ja-JP" sz="1600" dirty="0">
              <a:solidFill>
                <a:schemeClr val="tx1"/>
              </a:solidFill>
            </a:endParaRPr>
          </a:p>
        </p:txBody>
      </p:sp>
      <p:sp>
        <p:nvSpPr>
          <p:cNvPr id="3" name="正方形/長方形 2">
            <a:extLst>
              <a:ext uri="{FF2B5EF4-FFF2-40B4-BE49-F238E27FC236}">
                <a16:creationId xmlns:a16="http://schemas.microsoft.com/office/drawing/2014/main" id="{E7D0429C-8277-9872-FC1A-29A0F21A06B9}"/>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
        <p:nvSpPr>
          <p:cNvPr id="14" name="正方形/長方形 13">
            <a:extLst>
              <a:ext uri="{FF2B5EF4-FFF2-40B4-BE49-F238E27FC236}">
                <a16:creationId xmlns:a16="http://schemas.microsoft.com/office/drawing/2014/main" id="{1F908AB6-E890-5A01-1929-20AFE5C52C71}"/>
              </a:ext>
            </a:extLst>
          </p:cNvPr>
          <p:cNvSpPr/>
          <p:nvPr/>
        </p:nvSpPr>
        <p:spPr>
          <a:xfrm>
            <a:off x="888897" y="1266092"/>
            <a:ext cx="10706306" cy="1024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2400" b="1" spc="-140" dirty="0"/>
              <a:t>「私立大学理工系分野の研究基盤の強化と向上　</a:t>
            </a:r>
            <a:r>
              <a:rPr lang="en-US" altLang="ja-JP" sz="2400" b="1" spc="-140" dirty="0"/>
              <a:t>—</a:t>
            </a:r>
            <a:r>
              <a:rPr lang="ja-JP" altLang="en-US" sz="2400" b="1" spc="-140" dirty="0"/>
              <a:t>科学技術イノベーションの推進に向けて</a:t>
            </a:r>
            <a:r>
              <a:rPr lang="en-US" altLang="ja-JP" sz="2400" b="1" spc="-140" dirty="0"/>
              <a:t>—</a:t>
            </a:r>
            <a:r>
              <a:rPr lang="ja-JP" altLang="en-US" sz="2400" b="1" spc="-140" dirty="0"/>
              <a:t>」</a:t>
            </a:r>
            <a:r>
              <a:rPr lang="en-US" altLang="ja-JP" sz="2400" b="1" spc="-140" dirty="0"/>
              <a:t>2020</a:t>
            </a:r>
          </a:p>
        </p:txBody>
      </p:sp>
      <p:sp>
        <p:nvSpPr>
          <p:cNvPr id="15" name="コンテンツ プレースホルダー 2">
            <a:extLst>
              <a:ext uri="{FF2B5EF4-FFF2-40B4-BE49-F238E27FC236}">
                <a16:creationId xmlns:a16="http://schemas.microsoft.com/office/drawing/2014/main" id="{C1FE3B95-4E14-B988-D1D3-4A541132D771}"/>
              </a:ext>
            </a:extLst>
          </p:cNvPr>
          <p:cNvSpPr txBox="1">
            <a:spLocks/>
          </p:cNvSpPr>
          <p:nvPr/>
        </p:nvSpPr>
        <p:spPr>
          <a:xfrm>
            <a:off x="888896" y="2334686"/>
            <a:ext cx="10706307" cy="382611"/>
          </a:xfrm>
          <a:prstGeom prst="rect">
            <a:avLst/>
          </a:prstGeom>
        </p:spPr>
        <p:txBody>
          <a:bodyPr vert="horz" lIns="91440" tIns="45720" rIns="91440" bIns="45720" rtlCol="0">
            <a:normAutofit/>
          </a:bodyPr>
          <a:lstStyle>
            <a:lvl1pPr marL="412285" indent="-412285" algn="l" defTabSz="1099427" rtl="0" eaLnBrk="1" latinLnBrk="0" hangingPunct="1">
              <a:lnSpc>
                <a:spcPct val="110000"/>
              </a:lnSpc>
              <a:spcBef>
                <a:spcPct val="20000"/>
              </a:spcBef>
              <a:buFont typeface="Arial" panose="020B0604020202020204" pitchFamily="34" charset="0"/>
              <a:buChar char="•"/>
              <a:defRPr kumimoji="1" sz="3846" kern="1200">
                <a:solidFill>
                  <a:schemeClr val="tx1"/>
                </a:solidFill>
                <a:latin typeface="+mn-lt"/>
                <a:ea typeface="+mn-ea"/>
                <a:cs typeface="+mn-cs"/>
              </a:defRPr>
            </a:lvl1pPr>
            <a:lvl2pPr marL="893281" indent="-343571" algn="l" defTabSz="1099427" rtl="0" eaLnBrk="1" latinLnBrk="0" hangingPunct="1">
              <a:lnSpc>
                <a:spcPct val="110000"/>
              </a:lnSpc>
              <a:spcBef>
                <a:spcPct val="20000"/>
              </a:spcBef>
              <a:buFont typeface="Arial" panose="020B0604020202020204" pitchFamily="34" charset="0"/>
              <a:buChar char="–"/>
              <a:defRPr kumimoji="1" sz="3367" kern="1200">
                <a:solidFill>
                  <a:schemeClr val="tx1"/>
                </a:solidFill>
                <a:latin typeface="+mn-lt"/>
                <a:ea typeface="+mn-ea"/>
                <a:cs typeface="+mn-cs"/>
              </a:defRPr>
            </a:lvl2pPr>
            <a:lvl3pPr marL="1374281" indent="-274854" algn="l" defTabSz="1099427" rtl="0" eaLnBrk="1" latinLnBrk="0" hangingPunct="1">
              <a:lnSpc>
                <a:spcPct val="110000"/>
              </a:lnSpc>
              <a:spcBef>
                <a:spcPct val="20000"/>
              </a:spcBef>
              <a:buFont typeface="Arial" panose="020B0604020202020204" pitchFamily="34" charset="0"/>
              <a:buChar char="•"/>
              <a:defRPr kumimoji="1" sz="2886" kern="1200">
                <a:solidFill>
                  <a:schemeClr val="tx1"/>
                </a:solidFill>
                <a:latin typeface="+mn-lt"/>
                <a:ea typeface="+mn-ea"/>
                <a:cs typeface="+mn-cs"/>
              </a:defRPr>
            </a:lvl3pPr>
            <a:lvl4pPr marL="1923998" indent="-274854" algn="l" defTabSz="1099427" rtl="0" eaLnBrk="1" latinLnBrk="0" hangingPunct="1">
              <a:lnSpc>
                <a:spcPct val="110000"/>
              </a:lnSpc>
              <a:spcBef>
                <a:spcPct val="20000"/>
              </a:spcBef>
              <a:buFont typeface="Arial" panose="020B0604020202020204" pitchFamily="34" charset="0"/>
              <a:buChar char="–"/>
              <a:defRPr kumimoji="1" sz="2404" kern="1200">
                <a:solidFill>
                  <a:schemeClr val="tx1"/>
                </a:solidFill>
                <a:latin typeface="+mn-lt"/>
                <a:ea typeface="+mn-ea"/>
                <a:cs typeface="+mn-cs"/>
              </a:defRPr>
            </a:lvl4pPr>
            <a:lvl5pPr marL="2473712" indent="-274854" algn="l" defTabSz="1099427" rtl="0" eaLnBrk="1" latinLnBrk="0" hangingPunct="1">
              <a:lnSpc>
                <a:spcPct val="110000"/>
              </a:lnSpc>
              <a:spcBef>
                <a:spcPct val="20000"/>
              </a:spcBef>
              <a:buFont typeface="Arial" panose="020B0604020202020204" pitchFamily="34" charset="0"/>
              <a:buChar char="»"/>
              <a:defRPr kumimoji="1" sz="2404" kern="1200">
                <a:solidFill>
                  <a:schemeClr val="tx1"/>
                </a:solidFill>
                <a:latin typeface="+mn-lt"/>
                <a:ea typeface="+mn-ea"/>
                <a:cs typeface="+mn-cs"/>
              </a:defRPr>
            </a:lvl5pPr>
            <a:lvl6pPr marL="3023424"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6pPr>
            <a:lvl7pPr marL="3573138"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7pPr>
            <a:lvl8pPr marL="4122851"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8pPr>
            <a:lvl9pPr marL="4672566"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9pPr>
          </a:lstStyle>
          <a:p>
            <a:pPr marL="0" indent="0">
              <a:buNone/>
            </a:pPr>
            <a:r>
              <a:rPr lang="en-US" altLang="ja-JP" sz="1400" u="sng" spc="-140" dirty="0">
                <a:hlinkClick r:id="rId3"/>
              </a:rPr>
              <a:t>https://www.shidairen.or.jp/files/topics/2830_ext_03_0.pdf</a:t>
            </a:r>
            <a:endParaRPr lang="en-US" altLang="ja-JP" sz="1400" u="sng" spc="-140" dirty="0"/>
          </a:p>
        </p:txBody>
      </p:sp>
    </p:spTree>
    <p:extLst>
      <p:ext uri="{BB962C8B-B14F-4D97-AF65-F5344CB8AC3E}">
        <p14:creationId xmlns:p14="http://schemas.microsoft.com/office/powerpoint/2010/main" val="38943318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0DF343-519C-4D1B-A5E6-C7CDF2E16608}"/>
              </a:ext>
            </a:extLst>
          </p:cNvPr>
          <p:cNvSpPr>
            <a:spLocks noGrp="1"/>
          </p:cNvSpPr>
          <p:nvPr>
            <p:ph type="title"/>
          </p:nvPr>
        </p:nvSpPr>
        <p:spPr/>
        <p:txBody>
          <a:bodyPr>
            <a:normAutofit/>
          </a:bodyPr>
          <a:lstStyle/>
          <a:p>
            <a:r>
              <a:rPr lang="en-US" altLang="ja-JP" dirty="0">
                <a:latin typeface="+mj-ea"/>
              </a:rPr>
              <a:t>5-5.</a:t>
            </a:r>
            <a:r>
              <a:rPr lang="ja-JP" altLang="en-US" dirty="0">
                <a:latin typeface="+mj-ea"/>
              </a:rPr>
              <a:t> 日本学術会議</a:t>
            </a:r>
            <a:endParaRPr kumimoji="1" lang="ja-JP" altLang="en-US" dirty="0"/>
          </a:p>
        </p:txBody>
      </p:sp>
      <p:sp>
        <p:nvSpPr>
          <p:cNvPr id="6" name="テキスト プレースホルダー 5">
            <a:extLst>
              <a:ext uri="{FF2B5EF4-FFF2-40B4-BE49-F238E27FC236}">
                <a16:creationId xmlns:a16="http://schemas.microsoft.com/office/drawing/2014/main" id="{3A6CB32D-614C-40E6-B574-D9B2C1651D44}"/>
              </a:ext>
            </a:extLst>
          </p:cNvPr>
          <p:cNvSpPr>
            <a:spLocks noGrp="1"/>
          </p:cNvSpPr>
          <p:nvPr>
            <p:ph type="body" sz="quarter" idx="13"/>
          </p:nvPr>
        </p:nvSpPr>
        <p:spPr/>
        <p:txBody>
          <a:bodyPr>
            <a:normAutofit/>
          </a:bodyPr>
          <a:lstStyle/>
          <a:p>
            <a:r>
              <a:rPr lang="en-US" altLang="ja-JP" dirty="0">
                <a:latin typeface="+mj-ea"/>
              </a:rPr>
              <a:t>5.</a:t>
            </a:r>
            <a:r>
              <a:rPr lang="ja-JP" altLang="en-US" dirty="0">
                <a:latin typeface="+mj-ea"/>
              </a:rPr>
              <a:t> 政府機関、学術団体等の電子資料に関する提言・見解</a:t>
            </a:r>
            <a:endParaRPr lang="en-US" altLang="ja-JP" dirty="0">
              <a:latin typeface="+mj-ea"/>
            </a:endParaRPr>
          </a:p>
          <a:p>
            <a:endParaRPr kumimoji="1" lang="ja-JP" altLang="en-US" dirty="0"/>
          </a:p>
        </p:txBody>
      </p:sp>
      <p:sp>
        <p:nvSpPr>
          <p:cNvPr id="11" name="正方形/長方形 10">
            <a:extLst>
              <a:ext uri="{FF2B5EF4-FFF2-40B4-BE49-F238E27FC236}">
                <a16:creationId xmlns:a16="http://schemas.microsoft.com/office/drawing/2014/main" id="{407490DB-88E8-47FE-94FE-66306BF1181A}"/>
              </a:ext>
            </a:extLst>
          </p:cNvPr>
          <p:cNvSpPr/>
          <p:nvPr/>
        </p:nvSpPr>
        <p:spPr>
          <a:xfrm>
            <a:off x="888896" y="2667599"/>
            <a:ext cx="10706307" cy="3988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　</a:t>
            </a:r>
            <a:r>
              <a:rPr lang="ja-JP" altLang="en-US" sz="1600" dirty="0">
                <a:solidFill>
                  <a:srgbClr val="000000"/>
                </a:solidFill>
              </a:rPr>
              <a:t>学術情報発信力の向上に向け、今後の学術情報流通大変革時代に向けて学術情報環境の再構築を提案するものとして出されている。</a:t>
            </a:r>
            <a:endParaRPr lang="en-US" altLang="ja-JP" sz="1600" dirty="0">
              <a:solidFill>
                <a:srgbClr val="000000"/>
              </a:solidFill>
            </a:endParaRPr>
          </a:p>
          <a:p>
            <a:endParaRPr lang="en-US" altLang="ja-JP" sz="1600" dirty="0">
              <a:solidFill>
                <a:srgbClr val="000000"/>
              </a:solidFill>
            </a:endParaRPr>
          </a:p>
          <a:p>
            <a:r>
              <a:rPr lang="en-US" altLang="ja-JP" sz="1600" dirty="0">
                <a:solidFill>
                  <a:schemeClr val="tx1"/>
                </a:solidFill>
              </a:rPr>
              <a:t>1.</a:t>
            </a:r>
            <a:r>
              <a:rPr lang="ja-JP" altLang="en-US" sz="1600" dirty="0">
                <a:solidFill>
                  <a:schemeClr val="tx1"/>
                </a:solidFill>
              </a:rPr>
              <a:t>学術誌購読費用と</a:t>
            </a:r>
            <a:r>
              <a:rPr lang="en-US" altLang="ja-JP" sz="1600" dirty="0">
                <a:solidFill>
                  <a:schemeClr val="tx1"/>
                </a:solidFill>
              </a:rPr>
              <a:t>APC</a:t>
            </a:r>
            <a:r>
              <a:rPr lang="ja-JP" altLang="en-US" sz="1600" dirty="0">
                <a:solidFill>
                  <a:schemeClr val="tx1"/>
                </a:solidFill>
              </a:rPr>
              <a:t>の急増に対応する国家的な一括契約運営組織の創設</a:t>
            </a:r>
            <a:endParaRPr lang="en-US" altLang="ja-JP" sz="1600" dirty="0">
              <a:solidFill>
                <a:schemeClr val="tx1"/>
              </a:solidFill>
            </a:endParaRPr>
          </a:p>
          <a:p>
            <a:r>
              <a:rPr lang="ja-JP" altLang="en-US" sz="1600" dirty="0">
                <a:solidFill>
                  <a:schemeClr val="tx1"/>
                </a:solidFill>
              </a:rPr>
              <a:t> 　経費徴収、予算管理や契約交渉を担当するための法人を設立し、契約統括専門官などの人材を配置・育成すべき。第一歩として、類似した規模、契約内容の機関群を束ねた一括購読契約を行う。</a:t>
            </a:r>
            <a:endParaRPr lang="en-US" altLang="ja-JP" sz="1600" dirty="0">
              <a:solidFill>
                <a:schemeClr val="tx1"/>
              </a:solidFill>
            </a:endParaRPr>
          </a:p>
          <a:p>
            <a:r>
              <a:rPr lang="en-US" altLang="ja-JP" sz="1600" dirty="0">
                <a:solidFill>
                  <a:srgbClr val="000000"/>
                </a:solidFill>
              </a:rPr>
              <a:t>2.</a:t>
            </a:r>
            <a:r>
              <a:rPr lang="ja-JP" altLang="en-US" sz="1600" dirty="0">
                <a:solidFill>
                  <a:srgbClr val="000000"/>
                </a:solidFill>
              </a:rPr>
              <a:t>トップジャーナル刊行を核とする学術情報発信の機能強化と国際競争力向上</a:t>
            </a:r>
            <a:endParaRPr lang="en-US" altLang="ja-JP" sz="1600" dirty="0">
              <a:solidFill>
                <a:srgbClr val="000000"/>
              </a:solidFill>
            </a:endParaRPr>
          </a:p>
          <a:p>
            <a:r>
              <a:rPr lang="ja-JP" altLang="en-US" sz="1600" dirty="0">
                <a:solidFill>
                  <a:srgbClr val="000000"/>
                </a:solidFill>
              </a:rPr>
              <a:t>　 理工学系の国際的トップジャーナルを日本で刊行する。編集・出版などの法人組織、ピアレビューを経ない出版への対応、</a:t>
            </a:r>
            <a:r>
              <a:rPr lang="en-US" altLang="ja-JP" sz="1600" dirty="0">
                <a:solidFill>
                  <a:srgbClr val="000000"/>
                </a:solidFill>
              </a:rPr>
              <a:t>AI</a:t>
            </a:r>
            <a:r>
              <a:rPr lang="ja-JP" altLang="en-US" sz="1600" dirty="0">
                <a:solidFill>
                  <a:srgbClr val="000000"/>
                </a:solidFill>
              </a:rPr>
              <a:t>技術を利用した編集・出版支援システムの実現など。</a:t>
            </a:r>
            <a:endParaRPr lang="en-US" altLang="ja-JP" sz="1600" dirty="0">
              <a:solidFill>
                <a:srgbClr val="000000"/>
              </a:solidFill>
            </a:endParaRPr>
          </a:p>
          <a:p>
            <a:r>
              <a:rPr lang="en-US" altLang="ja-JP" sz="1600" dirty="0">
                <a:solidFill>
                  <a:srgbClr val="000000"/>
                </a:solidFill>
              </a:rPr>
              <a:t>3.</a:t>
            </a:r>
            <a:r>
              <a:rPr lang="ja-JP" altLang="en-US" sz="1600" dirty="0">
                <a:solidFill>
                  <a:srgbClr val="000000"/>
                </a:solidFill>
              </a:rPr>
              <a:t>理学工学系におけるオープンデータ</a:t>
            </a:r>
            <a:r>
              <a:rPr lang="en-US" altLang="ja-JP" sz="1600" dirty="0">
                <a:solidFill>
                  <a:srgbClr val="000000"/>
                </a:solidFill>
              </a:rPr>
              <a:t>/</a:t>
            </a:r>
            <a:r>
              <a:rPr lang="ja-JP" altLang="en-US" sz="1600" dirty="0">
                <a:solidFill>
                  <a:srgbClr val="000000"/>
                </a:solidFill>
              </a:rPr>
              <a:t>オープンサイエンスの進展</a:t>
            </a:r>
            <a:endParaRPr lang="en-US" altLang="ja-JP" sz="1600" dirty="0">
              <a:solidFill>
                <a:srgbClr val="000000"/>
              </a:solidFill>
            </a:endParaRPr>
          </a:p>
          <a:p>
            <a:r>
              <a:rPr lang="ja-JP" altLang="en-US" sz="1600" dirty="0">
                <a:solidFill>
                  <a:srgbClr val="000000"/>
                </a:solidFill>
              </a:rPr>
              <a:t>　 学術コミュニティが自由に利用できる永続性のある研究データリポジトリとこれを管理する「学術情報リポジトリ管理法人（仮称）」の創設。</a:t>
            </a:r>
            <a:endParaRPr lang="en-US" altLang="ja-JP" sz="1600" dirty="0">
              <a:solidFill>
                <a:srgbClr val="000000"/>
              </a:solidFill>
            </a:endParaRPr>
          </a:p>
          <a:p>
            <a:r>
              <a:rPr lang="en-US" altLang="ja-JP" sz="1600" dirty="0">
                <a:solidFill>
                  <a:srgbClr val="000000"/>
                </a:solidFill>
              </a:rPr>
              <a:t>4.</a:t>
            </a:r>
            <a:r>
              <a:rPr lang="ja-JP" altLang="en-US" sz="1600" dirty="0">
                <a:solidFill>
                  <a:srgbClr val="000000"/>
                </a:solidFill>
              </a:rPr>
              <a:t>学協会の機能強化</a:t>
            </a:r>
            <a:endParaRPr lang="en-US" altLang="ja-JP" sz="1600" dirty="0">
              <a:solidFill>
                <a:srgbClr val="000000"/>
              </a:solidFill>
            </a:endParaRPr>
          </a:p>
          <a:p>
            <a:r>
              <a:rPr lang="ja-JP" altLang="en-US" sz="1600" dirty="0">
                <a:solidFill>
                  <a:srgbClr val="000000"/>
                </a:solidFill>
              </a:rPr>
              <a:t>　 学協会が発行する学術誌の編集・出版を複数の学協会が共同で行うための仕組み作りや、連携・連合・統合を推進するための仕組み作りが喫緊の課題。</a:t>
            </a:r>
            <a:endParaRPr lang="en-US" altLang="ja-JP" sz="1600" dirty="0">
              <a:solidFill>
                <a:srgbClr val="000000"/>
              </a:solidFill>
            </a:endParaRPr>
          </a:p>
        </p:txBody>
      </p:sp>
      <p:sp>
        <p:nvSpPr>
          <p:cNvPr id="3" name="正方形/長方形 2">
            <a:extLst>
              <a:ext uri="{FF2B5EF4-FFF2-40B4-BE49-F238E27FC236}">
                <a16:creationId xmlns:a16="http://schemas.microsoft.com/office/drawing/2014/main" id="{711C3BEC-CF1E-DC10-BDC9-ED6E36BD96FE}"/>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
        <p:nvSpPr>
          <p:cNvPr id="4" name="正方形/長方形 3">
            <a:extLst>
              <a:ext uri="{FF2B5EF4-FFF2-40B4-BE49-F238E27FC236}">
                <a16:creationId xmlns:a16="http://schemas.microsoft.com/office/drawing/2014/main" id="{C0E5A860-E5DA-0E97-C674-E46600D7EF22}"/>
              </a:ext>
            </a:extLst>
          </p:cNvPr>
          <p:cNvSpPr/>
          <p:nvPr/>
        </p:nvSpPr>
        <p:spPr>
          <a:xfrm>
            <a:off x="888897" y="1266092"/>
            <a:ext cx="10706306" cy="1024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2400" b="1" spc="-140" dirty="0"/>
              <a:t>①　提言「学術情報流通の大変革時代に向けた学術情報環境の再構築と国際競争力強化」</a:t>
            </a:r>
            <a:r>
              <a:rPr lang="en-US" altLang="ja-JP" sz="2400" b="1" spc="-140" dirty="0"/>
              <a:t>2020</a:t>
            </a:r>
          </a:p>
        </p:txBody>
      </p:sp>
      <p:sp>
        <p:nvSpPr>
          <p:cNvPr id="5" name="コンテンツ プレースホルダー 2">
            <a:extLst>
              <a:ext uri="{FF2B5EF4-FFF2-40B4-BE49-F238E27FC236}">
                <a16:creationId xmlns:a16="http://schemas.microsoft.com/office/drawing/2014/main" id="{F736E19E-BD68-F772-4B17-60A76013E57E}"/>
              </a:ext>
            </a:extLst>
          </p:cNvPr>
          <p:cNvSpPr txBox="1">
            <a:spLocks/>
          </p:cNvSpPr>
          <p:nvPr/>
        </p:nvSpPr>
        <p:spPr>
          <a:xfrm>
            <a:off x="888896" y="2334686"/>
            <a:ext cx="10706307" cy="382611"/>
          </a:xfrm>
          <a:prstGeom prst="rect">
            <a:avLst/>
          </a:prstGeom>
        </p:spPr>
        <p:txBody>
          <a:bodyPr vert="horz" lIns="91440" tIns="45720" rIns="91440" bIns="45720" rtlCol="0">
            <a:normAutofit/>
          </a:bodyPr>
          <a:lstStyle>
            <a:lvl1pPr marL="412285" indent="-412285" algn="l" defTabSz="1099427" rtl="0" eaLnBrk="1" latinLnBrk="0" hangingPunct="1">
              <a:lnSpc>
                <a:spcPct val="110000"/>
              </a:lnSpc>
              <a:spcBef>
                <a:spcPct val="20000"/>
              </a:spcBef>
              <a:buFont typeface="Arial" panose="020B0604020202020204" pitchFamily="34" charset="0"/>
              <a:buChar char="•"/>
              <a:defRPr kumimoji="1" sz="3846" kern="1200">
                <a:solidFill>
                  <a:schemeClr val="tx1"/>
                </a:solidFill>
                <a:latin typeface="+mn-lt"/>
                <a:ea typeface="+mn-ea"/>
                <a:cs typeface="+mn-cs"/>
              </a:defRPr>
            </a:lvl1pPr>
            <a:lvl2pPr marL="893281" indent="-343571" algn="l" defTabSz="1099427" rtl="0" eaLnBrk="1" latinLnBrk="0" hangingPunct="1">
              <a:lnSpc>
                <a:spcPct val="110000"/>
              </a:lnSpc>
              <a:spcBef>
                <a:spcPct val="20000"/>
              </a:spcBef>
              <a:buFont typeface="Arial" panose="020B0604020202020204" pitchFamily="34" charset="0"/>
              <a:buChar char="–"/>
              <a:defRPr kumimoji="1" sz="3367" kern="1200">
                <a:solidFill>
                  <a:schemeClr val="tx1"/>
                </a:solidFill>
                <a:latin typeface="+mn-lt"/>
                <a:ea typeface="+mn-ea"/>
                <a:cs typeface="+mn-cs"/>
              </a:defRPr>
            </a:lvl2pPr>
            <a:lvl3pPr marL="1374281" indent="-274854" algn="l" defTabSz="1099427" rtl="0" eaLnBrk="1" latinLnBrk="0" hangingPunct="1">
              <a:lnSpc>
                <a:spcPct val="110000"/>
              </a:lnSpc>
              <a:spcBef>
                <a:spcPct val="20000"/>
              </a:spcBef>
              <a:buFont typeface="Arial" panose="020B0604020202020204" pitchFamily="34" charset="0"/>
              <a:buChar char="•"/>
              <a:defRPr kumimoji="1" sz="2886" kern="1200">
                <a:solidFill>
                  <a:schemeClr val="tx1"/>
                </a:solidFill>
                <a:latin typeface="+mn-lt"/>
                <a:ea typeface="+mn-ea"/>
                <a:cs typeface="+mn-cs"/>
              </a:defRPr>
            </a:lvl3pPr>
            <a:lvl4pPr marL="1923998" indent="-274854" algn="l" defTabSz="1099427" rtl="0" eaLnBrk="1" latinLnBrk="0" hangingPunct="1">
              <a:lnSpc>
                <a:spcPct val="110000"/>
              </a:lnSpc>
              <a:spcBef>
                <a:spcPct val="20000"/>
              </a:spcBef>
              <a:buFont typeface="Arial" panose="020B0604020202020204" pitchFamily="34" charset="0"/>
              <a:buChar char="–"/>
              <a:defRPr kumimoji="1" sz="2404" kern="1200">
                <a:solidFill>
                  <a:schemeClr val="tx1"/>
                </a:solidFill>
                <a:latin typeface="+mn-lt"/>
                <a:ea typeface="+mn-ea"/>
                <a:cs typeface="+mn-cs"/>
              </a:defRPr>
            </a:lvl4pPr>
            <a:lvl5pPr marL="2473712" indent="-274854" algn="l" defTabSz="1099427" rtl="0" eaLnBrk="1" latinLnBrk="0" hangingPunct="1">
              <a:lnSpc>
                <a:spcPct val="110000"/>
              </a:lnSpc>
              <a:spcBef>
                <a:spcPct val="20000"/>
              </a:spcBef>
              <a:buFont typeface="Arial" panose="020B0604020202020204" pitchFamily="34" charset="0"/>
              <a:buChar char="»"/>
              <a:defRPr kumimoji="1" sz="2404" kern="1200">
                <a:solidFill>
                  <a:schemeClr val="tx1"/>
                </a:solidFill>
                <a:latin typeface="+mn-lt"/>
                <a:ea typeface="+mn-ea"/>
                <a:cs typeface="+mn-cs"/>
              </a:defRPr>
            </a:lvl5pPr>
            <a:lvl6pPr marL="3023424"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6pPr>
            <a:lvl7pPr marL="3573138"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7pPr>
            <a:lvl8pPr marL="4122851"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8pPr>
            <a:lvl9pPr marL="4672566"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9pPr>
          </a:lstStyle>
          <a:p>
            <a:pPr marL="0" indent="0">
              <a:buNone/>
            </a:pPr>
            <a:r>
              <a:rPr lang="en-US" altLang="ja-JP" sz="1400" u="sng" spc="-140" dirty="0">
                <a:hlinkClick r:id="rId3"/>
              </a:rPr>
              <a:t>https://www.scj.go.jp/ja/info/kohyo/pdf/kohyo-24-t297-6.pdf</a:t>
            </a:r>
            <a:endParaRPr lang="en-US" altLang="ja-JP" sz="1400" u="sng" spc="-140" dirty="0"/>
          </a:p>
        </p:txBody>
      </p:sp>
    </p:spTree>
    <p:extLst>
      <p:ext uri="{BB962C8B-B14F-4D97-AF65-F5344CB8AC3E}">
        <p14:creationId xmlns:p14="http://schemas.microsoft.com/office/powerpoint/2010/main" val="894856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0DF343-519C-4D1B-A5E6-C7CDF2E16608}"/>
              </a:ext>
            </a:extLst>
          </p:cNvPr>
          <p:cNvSpPr>
            <a:spLocks noGrp="1"/>
          </p:cNvSpPr>
          <p:nvPr>
            <p:ph type="title"/>
          </p:nvPr>
        </p:nvSpPr>
        <p:spPr/>
        <p:txBody>
          <a:bodyPr>
            <a:normAutofit/>
          </a:bodyPr>
          <a:lstStyle/>
          <a:p>
            <a:r>
              <a:rPr lang="en-US" altLang="ja-JP" dirty="0">
                <a:latin typeface="+mj-ea"/>
              </a:rPr>
              <a:t>5-5.</a:t>
            </a:r>
            <a:r>
              <a:rPr lang="ja-JP" altLang="en-US" dirty="0">
                <a:latin typeface="+mj-ea"/>
              </a:rPr>
              <a:t> 日本学術会議</a:t>
            </a:r>
            <a:endParaRPr kumimoji="1" lang="ja-JP" altLang="en-US" dirty="0"/>
          </a:p>
        </p:txBody>
      </p:sp>
      <p:sp>
        <p:nvSpPr>
          <p:cNvPr id="6" name="テキスト プレースホルダー 5">
            <a:extLst>
              <a:ext uri="{FF2B5EF4-FFF2-40B4-BE49-F238E27FC236}">
                <a16:creationId xmlns:a16="http://schemas.microsoft.com/office/drawing/2014/main" id="{3A6CB32D-614C-40E6-B574-D9B2C1651D44}"/>
              </a:ext>
            </a:extLst>
          </p:cNvPr>
          <p:cNvSpPr>
            <a:spLocks noGrp="1"/>
          </p:cNvSpPr>
          <p:nvPr>
            <p:ph type="body" sz="quarter" idx="13"/>
          </p:nvPr>
        </p:nvSpPr>
        <p:spPr/>
        <p:txBody>
          <a:bodyPr>
            <a:normAutofit/>
          </a:bodyPr>
          <a:lstStyle/>
          <a:p>
            <a:r>
              <a:rPr lang="en-US" altLang="ja-JP" dirty="0">
                <a:latin typeface="+mj-ea"/>
              </a:rPr>
              <a:t>5.</a:t>
            </a:r>
            <a:r>
              <a:rPr lang="ja-JP" altLang="en-US" dirty="0">
                <a:latin typeface="+mj-ea"/>
              </a:rPr>
              <a:t> 政府機関、学術団体等の電子資料に関する提言・見解</a:t>
            </a:r>
            <a:endParaRPr lang="en-US" altLang="ja-JP" dirty="0">
              <a:latin typeface="+mj-ea"/>
            </a:endParaRPr>
          </a:p>
          <a:p>
            <a:endParaRPr kumimoji="1" lang="ja-JP" altLang="en-US" dirty="0"/>
          </a:p>
        </p:txBody>
      </p:sp>
      <p:sp>
        <p:nvSpPr>
          <p:cNvPr id="9" name="正方形/長方形 8">
            <a:extLst>
              <a:ext uri="{FF2B5EF4-FFF2-40B4-BE49-F238E27FC236}">
                <a16:creationId xmlns:a16="http://schemas.microsoft.com/office/drawing/2014/main" id="{BECF08B9-6D32-4683-AEF6-4312975191C8}"/>
              </a:ext>
            </a:extLst>
          </p:cNvPr>
          <p:cNvSpPr/>
          <p:nvPr/>
        </p:nvSpPr>
        <p:spPr>
          <a:xfrm>
            <a:off x="888895" y="1266092"/>
            <a:ext cx="10706307"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2400" b="1" spc="-140" dirty="0"/>
              <a:t>②　提言「第７期科学技術・イノベーション基本計画に向けての提言」</a:t>
            </a:r>
            <a:r>
              <a:rPr lang="en-US" altLang="ja-JP" sz="2400" b="1" spc="-140" dirty="0"/>
              <a:t>2024</a:t>
            </a:r>
          </a:p>
        </p:txBody>
      </p:sp>
      <p:sp>
        <p:nvSpPr>
          <p:cNvPr id="11" name="正方形/長方形 10">
            <a:extLst>
              <a:ext uri="{FF2B5EF4-FFF2-40B4-BE49-F238E27FC236}">
                <a16:creationId xmlns:a16="http://schemas.microsoft.com/office/drawing/2014/main" id="{407490DB-88E8-47FE-94FE-66306BF1181A}"/>
              </a:ext>
            </a:extLst>
          </p:cNvPr>
          <p:cNvSpPr/>
          <p:nvPr/>
        </p:nvSpPr>
        <p:spPr>
          <a:xfrm>
            <a:off x="888896" y="2667599"/>
            <a:ext cx="10706307" cy="3988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　科学技術・イノベーション基本計画とは、政府が</a:t>
            </a:r>
            <a:r>
              <a:rPr lang="en-US" altLang="ja-JP" sz="1600" dirty="0">
                <a:solidFill>
                  <a:schemeClr val="tx1"/>
                </a:solidFill>
              </a:rPr>
              <a:t>5</a:t>
            </a:r>
            <a:r>
              <a:rPr lang="ja-JP" altLang="en-US" sz="1600" dirty="0">
                <a:solidFill>
                  <a:schemeClr val="tx1"/>
                </a:solidFill>
              </a:rPr>
              <a:t>年ごとに策定する中長期的な方針で、第７期は</a:t>
            </a:r>
            <a:r>
              <a:rPr lang="en-US" altLang="ja-JP" sz="1600" dirty="0">
                <a:solidFill>
                  <a:schemeClr val="tx1"/>
                </a:solidFill>
              </a:rPr>
              <a:t>2026</a:t>
            </a:r>
            <a:r>
              <a:rPr lang="ja-JP" altLang="en-US" sz="1600" dirty="0">
                <a:solidFill>
                  <a:schemeClr val="tx1"/>
                </a:solidFill>
              </a:rPr>
              <a:t>年度から５年間を計画期間としている。この計画に対して日本学術会議から提言がなされている。</a:t>
            </a:r>
            <a:endParaRPr lang="en-US" altLang="ja-JP" sz="1600" dirty="0">
              <a:solidFill>
                <a:schemeClr val="tx1"/>
              </a:solidFill>
            </a:endParaRPr>
          </a:p>
          <a:p>
            <a:endParaRPr lang="en-US" altLang="ja-JP" sz="1600" dirty="0">
              <a:solidFill>
                <a:schemeClr val="tx1"/>
              </a:solidFill>
            </a:endParaRPr>
          </a:p>
          <a:p>
            <a:r>
              <a:rPr lang="ja-JP" altLang="en-US" sz="1600" dirty="0">
                <a:solidFill>
                  <a:schemeClr val="tx1"/>
                </a:solidFill>
              </a:rPr>
              <a:t>　このうち提言３において「公共財としての知識・データの蓄積と開放を促し、データ科学のさらなる展開による新しい科学とイノベーションへの対応」として、以下の４つのポイントが示されており、オープンアクセスに基づく研究の透明性の改善、リポジトリ等持続性を担保した知識基盤のさらなる整備・強化等を提言している。</a:t>
            </a:r>
            <a:endParaRPr lang="en-US" altLang="ja-JP" sz="1600" dirty="0">
              <a:solidFill>
                <a:schemeClr val="tx1"/>
              </a:solidFill>
            </a:endParaRPr>
          </a:p>
          <a:p>
            <a:endParaRPr lang="en-US" altLang="ja-JP" sz="1600" dirty="0">
              <a:solidFill>
                <a:schemeClr val="tx1"/>
              </a:solidFill>
            </a:endParaRPr>
          </a:p>
          <a:p>
            <a:r>
              <a:rPr lang="ja-JP" altLang="en-US" sz="1600" dirty="0">
                <a:solidFill>
                  <a:schemeClr val="tx1"/>
                </a:solidFill>
              </a:rPr>
              <a:t>　</a:t>
            </a:r>
            <a:r>
              <a:rPr lang="en-US" altLang="ja-JP" sz="1600" dirty="0">
                <a:solidFill>
                  <a:schemeClr val="tx1"/>
                </a:solidFill>
              </a:rPr>
              <a:t>(1) </a:t>
            </a:r>
            <a:r>
              <a:rPr lang="ja-JP" altLang="en-US" sz="1600" dirty="0">
                <a:solidFill>
                  <a:schemeClr val="tx1"/>
                </a:solidFill>
              </a:rPr>
              <a:t>論文、研究データを含む知識基盤の整備・強化と活用</a:t>
            </a:r>
          </a:p>
          <a:p>
            <a:r>
              <a:rPr lang="ja-JP" altLang="en-US" sz="1600" dirty="0">
                <a:solidFill>
                  <a:schemeClr val="tx1"/>
                </a:solidFill>
              </a:rPr>
              <a:t>　</a:t>
            </a:r>
            <a:r>
              <a:rPr lang="en-US" altLang="ja-JP" sz="1600" dirty="0">
                <a:solidFill>
                  <a:schemeClr val="tx1"/>
                </a:solidFill>
              </a:rPr>
              <a:t>(2) </a:t>
            </a:r>
            <a:r>
              <a:rPr lang="ja-JP" altLang="en-US" sz="1600" dirty="0">
                <a:solidFill>
                  <a:schemeClr val="tx1"/>
                </a:solidFill>
              </a:rPr>
              <a:t>永久識別子に関する省庁横断の国家戦略策定による日本の研究の見える化</a:t>
            </a:r>
          </a:p>
          <a:p>
            <a:r>
              <a:rPr lang="ja-JP" altLang="en-US" sz="1600" dirty="0">
                <a:solidFill>
                  <a:schemeClr val="tx1"/>
                </a:solidFill>
              </a:rPr>
              <a:t>　</a:t>
            </a:r>
            <a:r>
              <a:rPr lang="en-US" altLang="ja-JP" sz="1600" dirty="0">
                <a:solidFill>
                  <a:schemeClr val="tx1"/>
                </a:solidFill>
              </a:rPr>
              <a:t>(3) </a:t>
            </a:r>
            <a:r>
              <a:rPr lang="ja-JP" altLang="en-US" sz="1600" dirty="0">
                <a:solidFill>
                  <a:schemeClr val="tx1"/>
                </a:solidFill>
              </a:rPr>
              <a:t>産学官民などのセクターを問わないデータ流通と活用</a:t>
            </a:r>
          </a:p>
          <a:p>
            <a:r>
              <a:rPr lang="ja-JP" altLang="en-US" sz="1600" dirty="0">
                <a:solidFill>
                  <a:schemeClr val="tx1"/>
                </a:solidFill>
              </a:rPr>
              <a:t>　</a:t>
            </a:r>
            <a:r>
              <a:rPr lang="en-US" altLang="ja-JP" sz="1600" dirty="0">
                <a:solidFill>
                  <a:schemeClr val="tx1"/>
                </a:solidFill>
              </a:rPr>
              <a:t>(4) </a:t>
            </a:r>
            <a:r>
              <a:rPr lang="ja-JP" altLang="en-US" sz="1600" dirty="0">
                <a:solidFill>
                  <a:schemeClr val="tx1"/>
                </a:solidFill>
              </a:rPr>
              <a:t>将来の科学を見通すメタサイエンスやサイエンスオブサイエンスに関する研究の強化</a:t>
            </a:r>
          </a:p>
        </p:txBody>
      </p:sp>
      <p:sp>
        <p:nvSpPr>
          <p:cNvPr id="3" name="正方形/長方形 2">
            <a:extLst>
              <a:ext uri="{FF2B5EF4-FFF2-40B4-BE49-F238E27FC236}">
                <a16:creationId xmlns:a16="http://schemas.microsoft.com/office/drawing/2014/main" id="{C8B96D8D-7692-FEAE-E47A-6ABDB714881D}"/>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
        <p:nvSpPr>
          <p:cNvPr id="4" name="コンテンツ プレースホルダー 2">
            <a:extLst>
              <a:ext uri="{FF2B5EF4-FFF2-40B4-BE49-F238E27FC236}">
                <a16:creationId xmlns:a16="http://schemas.microsoft.com/office/drawing/2014/main" id="{2534B52A-882F-7491-0AC4-2798371EF701}"/>
              </a:ext>
            </a:extLst>
          </p:cNvPr>
          <p:cNvSpPr txBox="1">
            <a:spLocks/>
          </p:cNvSpPr>
          <p:nvPr/>
        </p:nvSpPr>
        <p:spPr>
          <a:xfrm>
            <a:off x="888895" y="2232740"/>
            <a:ext cx="10706307" cy="382611"/>
          </a:xfrm>
          <a:prstGeom prst="rect">
            <a:avLst/>
          </a:prstGeom>
        </p:spPr>
        <p:txBody>
          <a:bodyPr vert="horz" lIns="91440" tIns="45720" rIns="91440" bIns="45720" rtlCol="0">
            <a:normAutofit/>
          </a:bodyPr>
          <a:lstStyle>
            <a:lvl1pPr marL="412285" indent="-412285" algn="l" defTabSz="1099427" rtl="0" eaLnBrk="1" latinLnBrk="0" hangingPunct="1">
              <a:lnSpc>
                <a:spcPct val="110000"/>
              </a:lnSpc>
              <a:spcBef>
                <a:spcPct val="20000"/>
              </a:spcBef>
              <a:buFont typeface="Arial" panose="020B0604020202020204" pitchFamily="34" charset="0"/>
              <a:buChar char="•"/>
              <a:defRPr kumimoji="1" sz="3846" kern="1200">
                <a:solidFill>
                  <a:schemeClr val="tx1"/>
                </a:solidFill>
                <a:latin typeface="+mn-lt"/>
                <a:ea typeface="+mn-ea"/>
                <a:cs typeface="+mn-cs"/>
              </a:defRPr>
            </a:lvl1pPr>
            <a:lvl2pPr marL="893281" indent="-343571" algn="l" defTabSz="1099427" rtl="0" eaLnBrk="1" latinLnBrk="0" hangingPunct="1">
              <a:lnSpc>
                <a:spcPct val="110000"/>
              </a:lnSpc>
              <a:spcBef>
                <a:spcPct val="20000"/>
              </a:spcBef>
              <a:buFont typeface="Arial" panose="020B0604020202020204" pitchFamily="34" charset="0"/>
              <a:buChar char="–"/>
              <a:defRPr kumimoji="1" sz="3367" kern="1200">
                <a:solidFill>
                  <a:schemeClr val="tx1"/>
                </a:solidFill>
                <a:latin typeface="+mn-lt"/>
                <a:ea typeface="+mn-ea"/>
                <a:cs typeface="+mn-cs"/>
              </a:defRPr>
            </a:lvl2pPr>
            <a:lvl3pPr marL="1374281" indent="-274854" algn="l" defTabSz="1099427" rtl="0" eaLnBrk="1" latinLnBrk="0" hangingPunct="1">
              <a:lnSpc>
                <a:spcPct val="110000"/>
              </a:lnSpc>
              <a:spcBef>
                <a:spcPct val="20000"/>
              </a:spcBef>
              <a:buFont typeface="Arial" panose="020B0604020202020204" pitchFamily="34" charset="0"/>
              <a:buChar char="•"/>
              <a:defRPr kumimoji="1" sz="2886" kern="1200">
                <a:solidFill>
                  <a:schemeClr val="tx1"/>
                </a:solidFill>
                <a:latin typeface="+mn-lt"/>
                <a:ea typeface="+mn-ea"/>
                <a:cs typeface="+mn-cs"/>
              </a:defRPr>
            </a:lvl3pPr>
            <a:lvl4pPr marL="1923998" indent="-274854" algn="l" defTabSz="1099427" rtl="0" eaLnBrk="1" latinLnBrk="0" hangingPunct="1">
              <a:lnSpc>
                <a:spcPct val="110000"/>
              </a:lnSpc>
              <a:spcBef>
                <a:spcPct val="20000"/>
              </a:spcBef>
              <a:buFont typeface="Arial" panose="020B0604020202020204" pitchFamily="34" charset="0"/>
              <a:buChar char="–"/>
              <a:defRPr kumimoji="1" sz="2404" kern="1200">
                <a:solidFill>
                  <a:schemeClr val="tx1"/>
                </a:solidFill>
                <a:latin typeface="+mn-lt"/>
                <a:ea typeface="+mn-ea"/>
                <a:cs typeface="+mn-cs"/>
              </a:defRPr>
            </a:lvl4pPr>
            <a:lvl5pPr marL="2473712" indent="-274854" algn="l" defTabSz="1099427" rtl="0" eaLnBrk="1" latinLnBrk="0" hangingPunct="1">
              <a:lnSpc>
                <a:spcPct val="110000"/>
              </a:lnSpc>
              <a:spcBef>
                <a:spcPct val="20000"/>
              </a:spcBef>
              <a:buFont typeface="Arial" panose="020B0604020202020204" pitchFamily="34" charset="0"/>
              <a:buChar char="»"/>
              <a:defRPr kumimoji="1" sz="2404" kern="1200">
                <a:solidFill>
                  <a:schemeClr val="tx1"/>
                </a:solidFill>
                <a:latin typeface="+mn-lt"/>
                <a:ea typeface="+mn-ea"/>
                <a:cs typeface="+mn-cs"/>
              </a:defRPr>
            </a:lvl5pPr>
            <a:lvl6pPr marL="3023424"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6pPr>
            <a:lvl7pPr marL="3573138"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7pPr>
            <a:lvl8pPr marL="4122851"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8pPr>
            <a:lvl9pPr marL="4672566" indent="-274854" algn="l" defTabSz="1099427" rtl="0" eaLnBrk="1" latinLnBrk="0" hangingPunct="1">
              <a:lnSpc>
                <a:spcPct val="90000"/>
              </a:lnSpc>
              <a:spcBef>
                <a:spcPct val="20000"/>
              </a:spcBef>
              <a:buFont typeface="Arial" panose="020B0604020202020204" pitchFamily="34" charset="0"/>
              <a:buChar char="•"/>
              <a:defRPr kumimoji="1" sz="2404" kern="1200">
                <a:solidFill>
                  <a:schemeClr val="tx1"/>
                </a:solidFill>
                <a:latin typeface="+mn-lt"/>
                <a:ea typeface="+mn-ea"/>
                <a:cs typeface="+mn-cs"/>
              </a:defRPr>
            </a:lvl9pPr>
          </a:lstStyle>
          <a:p>
            <a:pPr marL="0" indent="0">
              <a:buNone/>
            </a:pPr>
            <a:r>
              <a:rPr lang="en-US" altLang="ja-JP" sz="1400" u="sng" spc="-140" dirty="0">
                <a:hlinkClick r:id="rId3"/>
              </a:rPr>
              <a:t>https://www.scj.go.jp/ja/info/kohyo/pdf/kohyo-26-t376.pdf</a:t>
            </a:r>
            <a:endParaRPr lang="en-US" altLang="ja-JP" sz="1400" u="sng" spc="-140" dirty="0"/>
          </a:p>
        </p:txBody>
      </p:sp>
    </p:spTree>
    <p:extLst>
      <p:ext uri="{BB962C8B-B14F-4D97-AF65-F5344CB8AC3E}">
        <p14:creationId xmlns:p14="http://schemas.microsoft.com/office/powerpoint/2010/main" val="38224967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D58748-0F23-4102-A496-764DC8D06510}"/>
              </a:ext>
            </a:extLst>
          </p:cNvPr>
          <p:cNvSpPr>
            <a:spLocks noGrp="1"/>
          </p:cNvSpPr>
          <p:nvPr>
            <p:ph type="ctrTitle"/>
          </p:nvPr>
        </p:nvSpPr>
        <p:spPr>
          <a:xfrm>
            <a:off x="1524000" y="954203"/>
            <a:ext cx="9144000" cy="1585668"/>
          </a:xfrm>
        </p:spPr>
        <p:txBody>
          <a:bodyPr>
            <a:normAutofit/>
          </a:bodyPr>
          <a:lstStyle/>
          <a:p>
            <a:r>
              <a:rPr lang="en-US" altLang="ja-JP" dirty="0"/>
              <a:t>6. </a:t>
            </a:r>
            <a:r>
              <a:rPr lang="ja-JP" altLang="en-US" dirty="0"/>
              <a:t>海外の情勢</a:t>
            </a:r>
          </a:p>
        </p:txBody>
      </p:sp>
      <p:sp>
        <p:nvSpPr>
          <p:cNvPr id="3" name="字幕 2">
            <a:extLst>
              <a:ext uri="{FF2B5EF4-FFF2-40B4-BE49-F238E27FC236}">
                <a16:creationId xmlns:a16="http://schemas.microsoft.com/office/drawing/2014/main" id="{641C1292-7B3F-47F6-8EE7-3BAD0B4EC4FA}"/>
              </a:ext>
            </a:extLst>
          </p:cNvPr>
          <p:cNvSpPr>
            <a:spLocks noGrp="1"/>
          </p:cNvSpPr>
          <p:nvPr>
            <p:ph type="subTitle" idx="1"/>
          </p:nvPr>
        </p:nvSpPr>
        <p:spPr>
          <a:xfrm>
            <a:off x="1524000" y="2787162"/>
            <a:ext cx="9144000" cy="3569188"/>
          </a:xfrm>
        </p:spPr>
        <p:txBody>
          <a:bodyPr>
            <a:normAutofit fontScale="77500" lnSpcReduction="20000"/>
          </a:bodyPr>
          <a:lstStyle/>
          <a:p>
            <a:r>
              <a:rPr lang="en-US" altLang="ja-JP" dirty="0"/>
              <a:t>6-1. </a:t>
            </a:r>
            <a:r>
              <a:rPr lang="ja-JP" altLang="en-US" dirty="0"/>
              <a:t>オープンアクセスに関する動向</a:t>
            </a:r>
          </a:p>
          <a:p>
            <a:r>
              <a:rPr lang="en-US" altLang="ja-JP" dirty="0"/>
              <a:t>6-2. </a:t>
            </a:r>
            <a:r>
              <a:rPr lang="ja-JP" altLang="en-US" dirty="0"/>
              <a:t>国際図書館コンソーシアム連合（</a:t>
            </a:r>
            <a:r>
              <a:rPr lang="en-US" altLang="ja-JP" dirty="0"/>
              <a:t>ICOLC</a:t>
            </a:r>
            <a:r>
              <a:rPr lang="ja-JP" altLang="en-US" dirty="0"/>
              <a:t>）</a:t>
            </a:r>
          </a:p>
          <a:p>
            <a:r>
              <a:rPr lang="en-US" altLang="ja-JP" dirty="0"/>
              <a:t>6-3. </a:t>
            </a:r>
            <a:r>
              <a:rPr lang="ja-JP" altLang="en-US" dirty="0"/>
              <a:t>海外コンソーシアムの取組例</a:t>
            </a:r>
          </a:p>
          <a:p>
            <a:r>
              <a:rPr lang="en-US" altLang="ja-JP" dirty="0"/>
              <a:t>6-4. </a:t>
            </a:r>
            <a:r>
              <a:rPr lang="ja-JP" altLang="en-US" dirty="0"/>
              <a:t>海外の助成団体の取組例</a:t>
            </a:r>
          </a:p>
          <a:p>
            <a:r>
              <a:rPr lang="en-US" altLang="ja-JP" dirty="0"/>
              <a:t>6-5. </a:t>
            </a:r>
            <a:r>
              <a:rPr lang="ja-JP" altLang="en-US" dirty="0"/>
              <a:t>近年の各国の動向</a:t>
            </a:r>
          </a:p>
          <a:p>
            <a:r>
              <a:rPr lang="en-US" altLang="ja-JP" dirty="0"/>
              <a:t>6-6. </a:t>
            </a:r>
            <a:r>
              <a:rPr lang="ja-JP" altLang="en-US" dirty="0"/>
              <a:t>近年の大手</a:t>
            </a:r>
            <a:r>
              <a:rPr lang="en-US" altLang="ja-JP" dirty="0"/>
              <a:t>3</a:t>
            </a:r>
            <a:r>
              <a:rPr lang="ja-JP" altLang="en-US" dirty="0"/>
              <a:t>社の動向</a:t>
            </a:r>
          </a:p>
          <a:p>
            <a:r>
              <a:rPr lang="en-US" altLang="ja-JP" dirty="0"/>
              <a:t>6-7. </a:t>
            </a:r>
            <a:r>
              <a:rPr lang="ja-JP" altLang="en-US" dirty="0"/>
              <a:t>海外の事例にみる論点</a:t>
            </a:r>
          </a:p>
        </p:txBody>
      </p:sp>
      <p:sp>
        <p:nvSpPr>
          <p:cNvPr id="4" name="正方形/長方形 3">
            <a:extLst>
              <a:ext uri="{FF2B5EF4-FFF2-40B4-BE49-F238E27FC236}">
                <a16:creationId xmlns:a16="http://schemas.microsoft.com/office/drawing/2014/main" id="{F4488C76-FA30-A55D-D237-44DDAE8A9C00}"/>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3757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E6962B-D833-F3AA-DEA4-DB7DF76009AF}"/>
              </a:ext>
            </a:extLst>
          </p:cNvPr>
          <p:cNvSpPr>
            <a:spLocks noGrp="1"/>
          </p:cNvSpPr>
          <p:nvPr>
            <p:ph type="title"/>
          </p:nvPr>
        </p:nvSpPr>
        <p:spPr/>
        <p:txBody>
          <a:bodyPr/>
          <a:lstStyle/>
          <a:p>
            <a:r>
              <a:rPr kumimoji="1" lang="en-US" altLang="ja-JP" dirty="0"/>
              <a:t>1-1. </a:t>
            </a:r>
            <a:r>
              <a:rPr kumimoji="1" lang="ja-JP" altLang="en-US" dirty="0"/>
              <a:t>歴史的背景</a:t>
            </a:r>
          </a:p>
        </p:txBody>
      </p:sp>
      <p:sp>
        <p:nvSpPr>
          <p:cNvPr id="12" name="コンテンツ プレースホルダー 11">
            <a:extLst>
              <a:ext uri="{FF2B5EF4-FFF2-40B4-BE49-F238E27FC236}">
                <a16:creationId xmlns:a16="http://schemas.microsoft.com/office/drawing/2014/main" id="{79F543E7-60CB-01E1-F91E-5A9C04414269}"/>
              </a:ext>
            </a:extLst>
          </p:cNvPr>
          <p:cNvSpPr>
            <a:spLocks noGrp="1"/>
          </p:cNvSpPr>
          <p:nvPr>
            <p:ph sz="half" idx="1"/>
          </p:nvPr>
        </p:nvSpPr>
        <p:spPr>
          <a:xfrm>
            <a:off x="838201" y="2306015"/>
            <a:ext cx="2746664" cy="1891146"/>
          </a:xfrm>
        </p:spPr>
        <p:txBody>
          <a:bodyPr>
            <a:normAutofit lnSpcReduction="10000"/>
          </a:bodyPr>
          <a:lstStyle/>
          <a:p>
            <a:r>
              <a:rPr lang="ja-JP" altLang="en-US" dirty="0"/>
              <a:t>北米　</a:t>
            </a:r>
            <a:r>
              <a:rPr lang="en-US" altLang="ja-JP" dirty="0"/>
              <a:t>1980</a:t>
            </a:r>
            <a:r>
              <a:rPr lang="ja-JP" altLang="en-US" dirty="0"/>
              <a:t>年代末から議論</a:t>
            </a:r>
          </a:p>
          <a:p>
            <a:r>
              <a:rPr lang="ja-JP" altLang="en-US" dirty="0"/>
              <a:t>日本　</a:t>
            </a:r>
            <a:r>
              <a:rPr lang="en-US" altLang="ja-JP" dirty="0"/>
              <a:t>1990</a:t>
            </a:r>
            <a:r>
              <a:rPr lang="ja-JP" altLang="en-US" dirty="0"/>
              <a:t>年代後半から顕在化</a:t>
            </a:r>
          </a:p>
          <a:p>
            <a:endParaRPr lang="ja-JP" altLang="en-US" dirty="0"/>
          </a:p>
        </p:txBody>
      </p:sp>
      <p:sp>
        <p:nvSpPr>
          <p:cNvPr id="5" name="テキスト プレースホルダー 4">
            <a:extLst>
              <a:ext uri="{FF2B5EF4-FFF2-40B4-BE49-F238E27FC236}">
                <a16:creationId xmlns:a16="http://schemas.microsoft.com/office/drawing/2014/main" id="{24883C80-66D3-52A8-5DB7-95DBA9287B03}"/>
              </a:ext>
            </a:extLst>
          </p:cNvPr>
          <p:cNvSpPr>
            <a:spLocks noGrp="1"/>
          </p:cNvSpPr>
          <p:nvPr>
            <p:ph type="body" sz="quarter" idx="13"/>
          </p:nvPr>
        </p:nvSpPr>
        <p:spPr/>
        <p:txBody>
          <a:bodyPr>
            <a:noAutofit/>
          </a:bodyPr>
          <a:lstStyle/>
          <a:p>
            <a:r>
              <a:rPr kumimoji="1" lang="en-US" altLang="ja-JP" dirty="0"/>
              <a:t>1. </a:t>
            </a:r>
            <a:r>
              <a:rPr kumimoji="1" lang="ja-JP" altLang="en-US" dirty="0"/>
              <a:t>学術雑誌の特殊性</a:t>
            </a:r>
          </a:p>
        </p:txBody>
      </p:sp>
      <p:sp>
        <p:nvSpPr>
          <p:cNvPr id="17" name="テキスト ボックス 16">
            <a:extLst>
              <a:ext uri="{FF2B5EF4-FFF2-40B4-BE49-F238E27FC236}">
                <a16:creationId xmlns:a16="http://schemas.microsoft.com/office/drawing/2014/main" id="{5511A4EC-74E6-79DA-4F17-BE63C4073343}"/>
              </a:ext>
            </a:extLst>
          </p:cNvPr>
          <p:cNvSpPr txBox="1"/>
          <p:nvPr/>
        </p:nvSpPr>
        <p:spPr>
          <a:xfrm>
            <a:off x="838200" y="5416310"/>
            <a:ext cx="2633870" cy="1015663"/>
          </a:xfrm>
          <a:prstGeom prst="rect">
            <a:avLst/>
          </a:prstGeom>
          <a:noFill/>
        </p:spPr>
        <p:txBody>
          <a:bodyPr wrap="square" rtlCol="0" anchor="ctr">
            <a:spAutoFit/>
          </a:bodyPr>
          <a:lstStyle/>
          <a:p>
            <a:r>
              <a:rPr lang="ja-JP" altLang="en-US" sz="1200" dirty="0"/>
              <a:t>“</a:t>
            </a:r>
            <a:r>
              <a:rPr lang="en-US" altLang="ja-JP" sz="1200" dirty="0"/>
              <a:t>Library Journal</a:t>
            </a:r>
            <a:r>
              <a:rPr lang="ja-JP" altLang="en-US" sz="1200" dirty="0"/>
              <a:t>”に掲載された“</a:t>
            </a:r>
            <a:r>
              <a:rPr lang="en-US" altLang="ja-JP" sz="1200" dirty="0"/>
              <a:t>Periodicals Price Survey”</a:t>
            </a:r>
            <a:r>
              <a:rPr lang="ja-JP" altLang="en-US" sz="1200" dirty="0"/>
              <a:t>を基に</a:t>
            </a:r>
            <a:r>
              <a:rPr lang="en-US" altLang="ja-JP" sz="1200" dirty="0"/>
              <a:t>JUSTICE</a:t>
            </a:r>
            <a:r>
              <a:rPr lang="ja-JP" altLang="en-US" sz="1200" dirty="0"/>
              <a:t>事務局が作成。</a:t>
            </a:r>
            <a:endParaRPr lang="en-US" altLang="ja-JP" sz="1200" dirty="0"/>
          </a:p>
          <a:p>
            <a:r>
              <a:rPr lang="ja-JP" altLang="en-US" sz="1200" dirty="0"/>
              <a:t>調査年度によって母数が異なるため、値は参考値。</a:t>
            </a:r>
            <a:endParaRPr kumimoji="1" lang="en-US" altLang="ja-JP" sz="1200" dirty="0">
              <a:latin typeface="+mj-ea"/>
              <a:ea typeface="+mj-ea"/>
            </a:endParaRPr>
          </a:p>
        </p:txBody>
      </p:sp>
      <p:sp>
        <p:nvSpPr>
          <p:cNvPr id="3" name="コンテンツ プレースホルダー 2">
            <a:extLst>
              <a:ext uri="{FF2B5EF4-FFF2-40B4-BE49-F238E27FC236}">
                <a16:creationId xmlns:a16="http://schemas.microsoft.com/office/drawing/2014/main" id="{5C807492-4EE0-2A49-21F9-064BBDBB2889}"/>
              </a:ext>
            </a:extLst>
          </p:cNvPr>
          <p:cNvSpPr txBox="1">
            <a:spLocks/>
          </p:cNvSpPr>
          <p:nvPr/>
        </p:nvSpPr>
        <p:spPr>
          <a:xfrm>
            <a:off x="838200" y="1716613"/>
            <a:ext cx="10510286" cy="669382"/>
          </a:xfrm>
          <a:prstGeom prst="rect">
            <a:avLst/>
          </a:prstGeom>
          <a:ln>
            <a:solidFill>
              <a:schemeClr val="accent1"/>
            </a:solidFill>
          </a:ln>
        </p:spPr>
        <p:txBody>
          <a:bodyPr vert="horz" lIns="91440" tIns="90000" rIns="91440" bIns="90000" rtlCol="0" anchor="ct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学術雑誌（冊子体）購読料の恒常的な価格上昇により、購読タイトル数が減少</a:t>
            </a:r>
          </a:p>
        </p:txBody>
      </p:sp>
      <p:graphicFrame>
        <p:nvGraphicFramePr>
          <p:cNvPr id="11" name="コンテンツ プレースホルダー 10">
            <a:extLst>
              <a:ext uri="{FF2B5EF4-FFF2-40B4-BE49-F238E27FC236}">
                <a16:creationId xmlns:a16="http://schemas.microsoft.com/office/drawing/2014/main" id="{8BC182C6-E154-B6A0-49E4-180EB1855FCC}"/>
              </a:ext>
            </a:extLst>
          </p:cNvPr>
          <p:cNvGraphicFramePr>
            <a:graphicFrameLocks noGrp="1"/>
          </p:cNvGraphicFramePr>
          <p:nvPr>
            <p:ph sz="half" idx="2"/>
            <p:extLst>
              <p:ext uri="{D42A27DB-BD31-4B8C-83A1-F6EECF244321}">
                <p14:modId xmlns:p14="http://schemas.microsoft.com/office/powerpoint/2010/main" val="2120912602"/>
              </p:ext>
            </p:extLst>
          </p:nvPr>
        </p:nvGraphicFramePr>
        <p:xfrm>
          <a:off x="3581400" y="2426329"/>
          <a:ext cx="8300505" cy="4005644"/>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a:extLst>
              <a:ext uri="{FF2B5EF4-FFF2-40B4-BE49-F238E27FC236}">
                <a16:creationId xmlns:a16="http://schemas.microsoft.com/office/drawing/2014/main" id="{8868A6F1-B4E9-C59A-3E51-1EDBC450A733}"/>
              </a:ext>
            </a:extLst>
          </p:cNvPr>
          <p:cNvSpPr txBox="1"/>
          <p:nvPr/>
        </p:nvSpPr>
        <p:spPr>
          <a:xfrm>
            <a:off x="4485337" y="3136612"/>
            <a:ext cx="3685453" cy="584775"/>
          </a:xfrm>
          <a:prstGeom prst="rect">
            <a:avLst/>
          </a:prstGeom>
          <a:solidFill>
            <a:schemeClr val="bg1"/>
          </a:solidFill>
        </p:spPr>
        <p:txBody>
          <a:bodyPr wrap="square" rtlCol="0" anchor="ctr" anchorCtr="1">
            <a:spAutoFit/>
          </a:bodyPr>
          <a:lstStyle/>
          <a:p>
            <a:pPr algn="r"/>
            <a:r>
              <a:rPr kumimoji="1" lang="zh-CN" altLang="en-US" sz="1600" dirty="0"/>
              <a:t>自然科学系分野</a:t>
            </a:r>
            <a:r>
              <a:rPr kumimoji="1" lang="ja-JP" altLang="en-US" sz="1600" dirty="0"/>
              <a:t>学術雑誌（冊子体</a:t>
            </a:r>
            <a:r>
              <a:rPr lang="ja-JP" altLang="en-US" sz="1600" dirty="0"/>
              <a:t>）</a:t>
            </a:r>
            <a:r>
              <a:rPr kumimoji="1" lang="ja-JP" altLang="en-US" sz="1600" dirty="0"/>
              <a:t>の</a:t>
            </a:r>
            <a:endParaRPr kumimoji="1" lang="en-US" altLang="ja-JP" sz="1600" dirty="0"/>
          </a:p>
          <a:p>
            <a:pPr algn="r"/>
            <a:r>
              <a:rPr kumimoji="1" lang="ja-JP" altLang="en-US" sz="1600" dirty="0"/>
              <a:t>値上がり状況</a:t>
            </a:r>
          </a:p>
        </p:txBody>
      </p:sp>
      <p:sp>
        <p:nvSpPr>
          <p:cNvPr id="6" name="正方形/長方形 5">
            <a:extLst>
              <a:ext uri="{FF2B5EF4-FFF2-40B4-BE49-F238E27FC236}">
                <a16:creationId xmlns:a16="http://schemas.microsoft.com/office/drawing/2014/main" id="{E7E8C97A-3EB3-7D72-783A-0E04B82D155D}"/>
              </a:ext>
            </a:extLst>
          </p:cNvPr>
          <p:cNvSpPr/>
          <p:nvPr/>
        </p:nvSpPr>
        <p:spPr>
          <a:xfrm>
            <a:off x="2990058" y="1258563"/>
            <a:ext cx="620657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2400" b="1" dirty="0"/>
              <a:t>シリアルズ・クライシス</a:t>
            </a:r>
          </a:p>
        </p:txBody>
      </p:sp>
      <p:sp>
        <p:nvSpPr>
          <p:cNvPr id="4" name="正方形/長方形 3">
            <a:extLst>
              <a:ext uri="{FF2B5EF4-FFF2-40B4-BE49-F238E27FC236}">
                <a16:creationId xmlns:a16="http://schemas.microsoft.com/office/drawing/2014/main" id="{9CFC70B4-A30F-FD81-0ECD-9D5116F15944}"/>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5143150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6-1. </a:t>
            </a:r>
            <a:r>
              <a:rPr lang="ja-JP" altLang="en-US" dirty="0"/>
              <a:t>オープンアクセスに関する動向</a:t>
            </a:r>
            <a:endParaRPr kumimoji="1" lang="ja-JP" altLang="en-US" dirty="0"/>
          </a:p>
        </p:txBody>
      </p:sp>
      <p:sp>
        <p:nvSpPr>
          <p:cNvPr id="3" name="コンテンツ プレースホルダー 2"/>
          <p:cNvSpPr>
            <a:spLocks noGrp="1"/>
          </p:cNvSpPr>
          <p:nvPr>
            <p:ph idx="1"/>
          </p:nvPr>
        </p:nvSpPr>
        <p:spPr>
          <a:xfrm>
            <a:off x="1063256" y="1851237"/>
            <a:ext cx="10079665" cy="1555842"/>
          </a:xfrm>
        </p:spPr>
        <p:txBody>
          <a:bodyPr>
            <a:normAutofit/>
          </a:bodyPr>
          <a:lstStyle/>
          <a:p>
            <a:pPr marL="0" indent="0">
              <a:buNone/>
            </a:pPr>
            <a:r>
              <a:rPr lang="ja-JP" altLang="en-US" dirty="0"/>
              <a:t>ドイツのマックスプランクデジタルライブラリ（</a:t>
            </a:r>
            <a:r>
              <a:rPr lang="en-US" altLang="ja-JP" dirty="0"/>
              <a:t>Max Planck Digital Library</a:t>
            </a:r>
            <a:r>
              <a:rPr lang="ja-JP" altLang="en-US" dirty="0"/>
              <a:t>）が主催し</a:t>
            </a:r>
            <a:r>
              <a:rPr lang="en-US" altLang="ja-JP" dirty="0"/>
              <a:t>2015</a:t>
            </a:r>
            <a:r>
              <a:rPr lang="ja-JP" altLang="en-US" dirty="0"/>
              <a:t>年に始まった、購読料を支払わなければ読めない論文をオープンアクセスに変える国際的イニシアティブ。</a:t>
            </a:r>
          </a:p>
        </p:txBody>
      </p:sp>
      <p:sp>
        <p:nvSpPr>
          <p:cNvPr id="5" name="テキスト プレースホルダー 4"/>
          <p:cNvSpPr>
            <a:spLocks noGrp="1"/>
          </p:cNvSpPr>
          <p:nvPr>
            <p:ph type="body" sz="quarter" idx="13"/>
          </p:nvPr>
        </p:nvSpPr>
        <p:spPr/>
        <p:txBody>
          <a:bodyPr>
            <a:normAutofit/>
          </a:bodyPr>
          <a:lstStyle/>
          <a:p>
            <a:r>
              <a:rPr lang="en-US" altLang="ja-JP" dirty="0"/>
              <a:t>6. </a:t>
            </a:r>
            <a:r>
              <a:rPr lang="ja-JP" altLang="en-US" dirty="0"/>
              <a:t>海外の情勢</a:t>
            </a:r>
          </a:p>
        </p:txBody>
      </p:sp>
      <p:sp>
        <p:nvSpPr>
          <p:cNvPr id="6" name="正方形/長方形 5">
            <a:extLst>
              <a:ext uri="{FF2B5EF4-FFF2-40B4-BE49-F238E27FC236}">
                <a16:creationId xmlns:a16="http://schemas.microsoft.com/office/drawing/2014/main" id="{C20CFAB7-2E20-46B5-AECB-D3E5803911A1}"/>
              </a:ext>
            </a:extLst>
          </p:cNvPr>
          <p:cNvSpPr/>
          <p:nvPr/>
        </p:nvSpPr>
        <p:spPr>
          <a:xfrm>
            <a:off x="1840523" y="1394036"/>
            <a:ext cx="8510954"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en-US" altLang="ja-JP" sz="2400" b="1" dirty="0"/>
              <a:t>OA2020</a:t>
            </a:r>
            <a:endParaRPr kumimoji="1" lang="ja-JP" altLang="en-US" sz="2400" b="1" dirty="0"/>
          </a:p>
        </p:txBody>
      </p:sp>
      <p:pic>
        <p:nvPicPr>
          <p:cNvPr id="7"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574" y="3407078"/>
            <a:ext cx="4371101" cy="2892940"/>
          </a:xfrm>
          <a:prstGeom prst="rect">
            <a:avLst/>
          </a:prstGeom>
          <a:ln>
            <a:solidFill>
              <a:schemeClr val="bg2"/>
            </a:solidFill>
          </a:ln>
        </p:spPr>
      </p:pic>
      <p:sp>
        <p:nvSpPr>
          <p:cNvPr id="8" name="コンテンツ プレースホルダー 2"/>
          <p:cNvSpPr txBox="1">
            <a:spLocks/>
          </p:cNvSpPr>
          <p:nvPr/>
        </p:nvSpPr>
        <p:spPr>
          <a:xfrm>
            <a:off x="6230476" y="3369692"/>
            <a:ext cx="5291591" cy="3216165"/>
          </a:xfrm>
          <a:prstGeom prst="rect">
            <a:avLst/>
          </a:prstGeom>
        </p:spPr>
        <p:txBody>
          <a:bodyPr vert="horz" lIns="91440" tIns="90000" rIns="91440" bIns="90000" rtlCol="0">
            <a:normAutofit fontScale="850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全論文を</a:t>
            </a:r>
            <a:r>
              <a:rPr lang="en-US" altLang="ja-JP" dirty="0"/>
              <a:t>OA</a:t>
            </a:r>
            <a:r>
              <a:rPr lang="ja-JP" altLang="en-US" dirty="0"/>
              <a:t>にするための</a:t>
            </a:r>
            <a:r>
              <a:rPr lang="en-US" altLang="ja-JP" dirty="0"/>
              <a:t>APC</a:t>
            </a:r>
            <a:br>
              <a:rPr lang="en-US" altLang="ja-JP" dirty="0"/>
            </a:br>
            <a:r>
              <a:rPr lang="ja-JP" altLang="en-US" dirty="0"/>
              <a:t>→約</a:t>
            </a:r>
            <a:r>
              <a:rPr lang="en-US" altLang="ja-JP" dirty="0"/>
              <a:t>40</a:t>
            </a:r>
            <a:r>
              <a:rPr lang="ja-JP" altLang="en-US" dirty="0"/>
              <a:t>億ユーロ</a:t>
            </a:r>
          </a:p>
          <a:p>
            <a:r>
              <a:rPr lang="ja-JP" altLang="en-US" dirty="0"/>
              <a:t>現在の世界での購読料合計</a:t>
            </a:r>
            <a:br>
              <a:rPr lang="en-US" altLang="ja-JP" dirty="0"/>
            </a:br>
            <a:r>
              <a:rPr lang="ja-JP" altLang="en-US" dirty="0"/>
              <a:t>→約</a:t>
            </a:r>
            <a:r>
              <a:rPr lang="en-US" altLang="ja-JP" dirty="0"/>
              <a:t>76</a:t>
            </a:r>
            <a:r>
              <a:rPr lang="ja-JP" altLang="en-US" dirty="0"/>
              <a:t>億ユーロ</a:t>
            </a:r>
          </a:p>
          <a:p>
            <a:r>
              <a:rPr lang="ja-JP" altLang="en-US" dirty="0"/>
              <a:t>購読料を</a:t>
            </a:r>
            <a:r>
              <a:rPr lang="en-US" altLang="ja-JP" dirty="0"/>
              <a:t>APC</a:t>
            </a:r>
            <a:r>
              <a:rPr lang="ja-JP" altLang="en-US" dirty="0"/>
              <a:t>に転換することで、追加のコストなく論文の</a:t>
            </a:r>
            <a:r>
              <a:rPr lang="en-US" altLang="ja-JP" dirty="0"/>
              <a:t>OA</a:t>
            </a:r>
            <a:r>
              <a:rPr lang="ja-JP" altLang="en-US" dirty="0"/>
              <a:t>化ができるという提案。</a:t>
            </a:r>
          </a:p>
          <a:p>
            <a:r>
              <a:rPr lang="ja-JP" altLang="en-US" dirty="0"/>
              <a:t>ただし、今度は</a:t>
            </a:r>
            <a:r>
              <a:rPr lang="en-US" altLang="ja-JP" dirty="0"/>
              <a:t>APC</a:t>
            </a:r>
            <a:r>
              <a:rPr lang="ja-JP" altLang="en-US" dirty="0"/>
              <a:t>が高騰するのでは、といった懸念も</a:t>
            </a:r>
          </a:p>
        </p:txBody>
      </p:sp>
      <p:sp>
        <p:nvSpPr>
          <p:cNvPr id="9" name="テキスト ボックス 8"/>
          <p:cNvSpPr txBox="1"/>
          <p:nvPr/>
        </p:nvSpPr>
        <p:spPr>
          <a:xfrm>
            <a:off x="1583097" y="6425559"/>
            <a:ext cx="9025806" cy="295915"/>
          </a:xfrm>
          <a:prstGeom prst="rect">
            <a:avLst/>
          </a:prstGeom>
          <a:noFill/>
        </p:spPr>
        <p:txBody>
          <a:bodyPr wrap="square" rtlCol="0">
            <a:spAutoFit/>
          </a:bodyPr>
          <a:lstStyle/>
          <a:p>
            <a:pPr algn="ctr">
              <a:lnSpc>
                <a:spcPct val="110000"/>
              </a:lnSpc>
            </a:pPr>
            <a:r>
              <a:rPr lang="ja-JP" altLang="en-US" sz="1400" dirty="0"/>
              <a:t>出典：</a:t>
            </a:r>
            <a:r>
              <a:rPr lang="en-US" altLang="ja-JP" sz="1400" dirty="0">
                <a:hlinkClick r:id="rId4"/>
              </a:rPr>
              <a:t>https://oa2020.org/wp-content/uploads/OA2020_Conceptual_Framework.pdf</a:t>
            </a:r>
            <a:endParaRPr lang="en-US" altLang="ja-JP" sz="1400" dirty="0"/>
          </a:p>
        </p:txBody>
      </p:sp>
      <p:sp>
        <p:nvSpPr>
          <p:cNvPr id="4" name="正方形/長方形 3">
            <a:extLst>
              <a:ext uri="{FF2B5EF4-FFF2-40B4-BE49-F238E27FC236}">
                <a16:creationId xmlns:a16="http://schemas.microsoft.com/office/drawing/2014/main" id="{DDB04B96-ACF3-55DD-F438-F223A4B7D764}"/>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39749951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6-1. </a:t>
            </a:r>
            <a:r>
              <a:rPr lang="ja-JP" altLang="en-US" dirty="0"/>
              <a:t>オープンアクセスに関する動向</a:t>
            </a:r>
            <a:endParaRPr kumimoji="1" lang="ja-JP" altLang="en-US" dirty="0"/>
          </a:p>
        </p:txBody>
      </p:sp>
      <p:sp>
        <p:nvSpPr>
          <p:cNvPr id="5" name="テキスト プレースホルダー 4"/>
          <p:cNvSpPr>
            <a:spLocks noGrp="1"/>
          </p:cNvSpPr>
          <p:nvPr>
            <p:ph type="body" sz="quarter" idx="13"/>
          </p:nvPr>
        </p:nvSpPr>
        <p:spPr/>
        <p:txBody>
          <a:bodyPr>
            <a:normAutofit/>
          </a:bodyPr>
          <a:lstStyle/>
          <a:p>
            <a:r>
              <a:rPr lang="en-US" altLang="ja-JP" dirty="0"/>
              <a:t>6. </a:t>
            </a:r>
            <a:r>
              <a:rPr lang="ja-JP" altLang="en-US" dirty="0"/>
              <a:t>海外の情勢</a:t>
            </a:r>
          </a:p>
        </p:txBody>
      </p:sp>
      <p:sp>
        <p:nvSpPr>
          <p:cNvPr id="8" name="コンテンツ プレースホルダー 2"/>
          <p:cNvSpPr txBox="1">
            <a:spLocks/>
          </p:cNvSpPr>
          <p:nvPr/>
        </p:nvSpPr>
        <p:spPr>
          <a:xfrm>
            <a:off x="1370939" y="4593871"/>
            <a:ext cx="10396367" cy="1692659"/>
          </a:xfrm>
          <a:prstGeom prst="rect">
            <a:avLst/>
          </a:prstGeom>
        </p:spPr>
        <p:txBody>
          <a:bodyPr vert="horz" lIns="91440" tIns="90000" rIns="91440" bIns="90000" rtlCol="0">
            <a:normAutofit fontScale="85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b="1" dirty="0">
                <a:solidFill>
                  <a:schemeClr val="accent2"/>
                </a:solidFill>
              </a:rPr>
              <a:t>A</a:t>
            </a:r>
            <a:r>
              <a:rPr lang="ja-JP" altLang="en-US" dirty="0"/>
              <a:t>：今までの購読型モデル</a:t>
            </a:r>
          </a:p>
          <a:p>
            <a:r>
              <a:rPr lang="en-US" altLang="ja-JP" b="1" dirty="0">
                <a:solidFill>
                  <a:schemeClr val="accent2"/>
                </a:solidFill>
              </a:rPr>
              <a:t>B</a:t>
            </a:r>
            <a:r>
              <a:rPr lang="ja-JP" altLang="en-US" dirty="0"/>
              <a:t>：ハイブリッドモデルで日本でもこれが主流。</a:t>
            </a:r>
          </a:p>
          <a:p>
            <a:r>
              <a:rPr lang="en-US" altLang="ja-JP" b="1" dirty="0">
                <a:solidFill>
                  <a:schemeClr val="accent2"/>
                </a:solidFill>
              </a:rPr>
              <a:t>C</a:t>
            </a:r>
            <a:r>
              <a:rPr lang="ja-JP" altLang="en-US" dirty="0"/>
              <a:t>：欧州で始まり、日本でも一部試行が始まった。今後さらに強く求めていくモデル</a:t>
            </a:r>
          </a:p>
          <a:p>
            <a:r>
              <a:rPr lang="en-US" altLang="ja-JP" b="1" dirty="0">
                <a:solidFill>
                  <a:schemeClr val="accent2"/>
                </a:solidFill>
              </a:rPr>
              <a:t>X</a:t>
            </a:r>
            <a:r>
              <a:rPr lang="ja-JP" altLang="en-US" dirty="0"/>
              <a:t>：既存の雑誌がフル</a:t>
            </a:r>
            <a:r>
              <a:rPr lang="en-US" altLang="ja-JP" dirty="0"/>
              <a:t>OA</a:t>
            </a:r>
            <a:r>
              <a:rPr lang="ja-JP" altLang="en-US" dirty="0"/>
              <a:t>となる。</a:t>
            </a:r>
          </a:p>
        </p:txBody>
      </p:sp>
      <p:sp>
        <p:nvSpPr>
          <p:cNvPr id="10" name="ストライプ矢印 212">
            <a:extLst>
              <a:ext uri="{FF2B5EF4-FFF2-40B4-BE49-F238E27FC236}">
                <a16:creationId xmlns:a16="http://schemas.microsoft.com/office/drawing/2014/main" id="{8E81BC10-773E-46EF-B8ED-93CEAA99E224}"/>
              </a:ext>
            </a:extLst>
          </p:cNvPr>
          <p:cNvSpPr/>
          <p:nvPr/>
        </p:nvSpPr>
        <p:spPr bwMode="auto">
          <a:xfrm>
            <a:off x="7581105" y="2711728"/>
            <a:ext cx="625634" cy="618923"/>
          </a:xfrm>
          <a:prstGeom prst="striped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rgbClr val="000066"/>
              </a:solidFill>
              <a:effectLst/>
              <a:latin typeface="+mn-ea"/>
            </a:endParaRPr>
          </a:p>
        </p:txBody>
      </p:sp>
      <p:grpSp>
        <p:nvGrpSpPr>
          <p:cNvPr id="11" name="Gruppieren 1">
            <a:extLst>
              <a:ext uri="{FF2B5EF4-FFF2-40B4-BE49-F238E27FC236}">
                <a16:creationId xmlns:a16="http://schemas.microsoft.com/office/drawing/2014/main" id="{F38A1B97-05B6-48CC-9D11-32815B8B0F47}"/>
              </a:ext>
            </a:extLst>
          </p:cNvPr>
          <p:cNvGrpSpPr/>
          <p:nvPr/>
        </p:nvGrpSpPr>
        <p:grpSpPr>
          <a:xfrm>
            <a:off x="3243603" y="2203145"/>
            <a:ext cx="564968" cy="1664297"/>
            <a:chOff x="2875312" y="1841729"/>
            <a:chExt cx="1226054" cy="3571875"/>
          </a:xfrm>
        </p:grpSpPr>
        <p:pic>
          <p:nvPicPr>
            <p:cNvPr id="12" name="Picture 3">
              <a:extLst>
                <a:ext uri="{FF2B5EF4-FFF2-40B4-BE49-F238E27FC236}">
                  <a16:creationId xmlns:a16="http://schemas.microsoft.com/office/drawing/2014/main" id="{A16AF952-638A-479A-B799-63BD7FA014F0}"/>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34033"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a:extLst>
                <a:ext uri="{FF2B5EF4-FFF2-40B4-BE49-F238E27FC236}">
                  <a16:creationId xmlns:a16="http://schemas.microsoft.com/office/drawing/2014/main" id="{FAB0EF37-AAE2-4E28-9FBB-6A0D6065ECD3}"/>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295095"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08B71032-0828-446A-8ABB-22EBFC13D7F8}"/>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656158"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a:extLst>
                <a:ext uri="{FF2B5EF4-FFF2-40B4-BE49-F238E27FC236}">
                  <a16:creationId xmlns:a16="http://schemas.microsoft.com/office/drawing/2014/main" id="{589530F5-85E9-466A-AA5E-B5ED27D33D61}"/>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16625" y="321703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a:extLst>
                <a:ext uri="{FF2B5EF4-FFF2-40B4-BE49-F238E27FC236}">
                  <a16:creationId xmlns:a16="http://schemas.microsoft.com/office/drawing/2014/main" id="{ED543A3D-366D-4855-9F4C-8D59BE356981}"/>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482577" y="321703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a:extLst>
                <a:ext uri="{FF2B5EF4-FFF2-40B4-BE49-F238E27FC236}">
                  <a16:creationId xmlns:a16="http://schemas.microsoft.com/office/drawing/2014/main" id="{47CFF345-C62D-4BCD-8434-27AFA1C935F8}"/>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77895"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a:extLst>
                <a:ext uri="{FF2B5EF4-FFF2-40B4-BE49-F238E27FC236}">
                  <a16:creationId xmlns:a16="http://schemas.microsoft.com/office/drawing/2014/main" id="{3A3817B1-2401-4292-9234-11A92C198813}"/>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338957"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a:extLst>
                <a:ext uri="{FF2B5EF4-FFF2-40B4-BE49-F238E27FC236}">
                  <a16:creationId xmlns:a16="http://schemas.microsoft.com/office/drawing/2014/main" id="{9168EAC4-90D7-4C85-AB07-CAD720A9E76D}"/>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700020"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a:extLst>
                <a:ext uri="{FF2B5EF4-FFF2-40B4-BE49-F238E27FC236}">
                  <a16:creationId xmlns:a16="http://schemas.microsoft.com/office/drawing/2014/main" id="{303DE2BF-5822-4106-82E1-6F3D529F6BD0}"/>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60487" y="235882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a:extLst>
                <a:ext uri="{FF2B5EF4-FFF2-40B4-BE49-F238E27FC236}">
                  <a16:creationId xmlns:a16="http://schemas.microsoft.com/office/drawing/2014/main" id="{2A078506-E5F3-4C32-A87A-AEDC9CFD5EF1}"/>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526439" y="235882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a:extLst>
                <a:ext uri="{FF2B5EF4-FFF2-40B4-BE49-F238E27FC236}">
                  <a16:creationId xmlns:a16="http://schemas.microsoft.com/office/drawing/2014/main" id="{43568C3A-8C0B-490D-9E4F-FE8B644EEF94}"/>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34033"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a:extLst>
                <a:ext uri="{FF2B5EF4-FFF2-40B4-BE49-F238E27FC236}">
                  <a16:creationId xmlns:a16="http://schemas.microsoft.com/office/drawing/2014/main" id="{E5C884E6-319C-4C21-AA6F-392C8E47C547}"/>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295095"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a:extLst>
                <a:ext uri="{FF2B5EF4-FFF2-40B4-BE49-F238E27FC236}">
                  <a16:creationId xmlns:a16="http://schemas.microsoft.com/office/drawing/2014/main" id="{73390799-E51D-4999-BF2D-E061C7567BDD}"/>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656158"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a:extLst>
                <a:ext uri="{FF2B5EF4-FFF2-40B4-BE49-F238E27FC236}">
                  <a16:creationId xmlns:a16="http://schemas.microsoft.com/office/drawing/2014/main" id="{394647EE-AC39-4119-A6CF-67ADFC655CB5}"/>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16625"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a:extLst>
                <a:ext uri="{FF2B5EF4-FFF2-40B4-BE49-F238E27FC236}">
                  <a16:creationId xmlns:a16="http://schemas.microsoft.com/office/drawing/2014/main" id="{E0E56C20-5D0E-4DD3-A70C-AFD749650589}"/>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482577"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a:extLst>
                <a:ext uri="{FF2B5EF4-FFF2-40B4-BE49-F238E27FC236}">
                  <a16:creationId xmlns:a16="http://schemas.microsoft.com/office/drawing/2014/main" id="{FCD6ACC5-7FB2-4468-8237-B43676402F95}"/>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77895"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a:extLst>
                <a:ext uri="{FF2B5EF4-FFF2-40B4-BE49-F238E27FC236}">
                  <a16:creationId xmlns:a16="http://schemas.microsoft.com/office/drawing/2014/main" id="{4AB77365-339F-4503-AC04-F94F026BE972}"/>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338957"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a:extLst>
                <a:ext uri="{FF2B5EF4-FFF2-40B4-BE49-F238E27FC236}">
                  <a16:creationId xmlns:a16="http://schemas.microsoft.com/office/drawing/2014/main" id="{4DF654CF-82AD-4070-A92B-DFBD45FFA277}"/>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700020"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a:extLst>
                <a:ext uri="{FF2B5EF4-FFF2-40B4-BE49-F238E27FC236}">
                  <a16:creationId xmlns:a16="http://schemas.microsoft.com/office/drawing/2014/main" id="{041233EB-7EC7-4D94-B501-6E48E2ADD6FE}"/>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60487" y="407292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a:extLst>
                <a:ext uri="{FF2B5EF4-FFF2-40B4-BE49-F238E27FC236}">
                  <a16:creationId xmlns:a16="http://schemas.microsoft.com/office/drawing/2014/main" id="{D309B351-E679-44B8-8784-BB214F6CCDD9}"/>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526439" y="407292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hteck 5">
              <a:extLst>
                <a:ext uri="{FF2B5EF4-FFF2-40B4-BE49-F238E27FC236}">
                  <a16:creationId xmlns:a16="http://schemas.microsoft.com/office/drawing/2014/main" id="{8290E56F-B400-40A5-927B-3C5E24792334}"/>
                </a:ext>
              </a:extLst>
            </p:cNvPr>
            <p:cNvSpPr/>
            <p:nvPr/>
          </p:nvSpPr>
          <p:spPr>
            <a:xfrm>
              <a:off x="2875312" y="1841729"/>
              <a:ext cx="1226054" cy="357187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fontAlgn="auto">
                <a:spcBef>
                  <a:spcPts val="0"/>
                </a:spcBef>
                <a:spcAft>
                  <a:spcPts val="0"/>
                </a:spcAft>
              </a:pPr>
              <a:endParaRPr kumimoji="0" lang="en-US" sz="1108" dirty="0">
                <a:solidFill>
                  <a:prstClr val="black"/>
                </a:solidFill>
                <a:latin typeface="+mn-ea"/>
              </a:endParaRPr>
            </a:p>
          </p:txBody>
        </p:sp>
        <p:pic>
          <p:nvPicPr>
            <p:cNvPr id="33" name="Grafik 13">
              <a:extLst>
                <a:ext uri="{FF2B5EF4-FFF2-40B4-BE49-F238E27FC236}">
                  <a16:creationId xmlns:a16="http://schemas.microsoft.com/office/drawing/2014/main" id="{98859FF7-02A0-4897-8473-757816C008FD}"/>
                </a:ext>
              </a:extLst>
            </p:cNvPr>
            <p:cNvPicPr>
              <a:picLocks noChangeAspect="1"/>
            </p:cNvPicPr>
            <p:nvPr/>
          </p:nvPicPr>
          <p:blipFill>
            <a:blip r:embed="rId4" cstate="hqprint">
              <a:grayscl/>
              <a:extLst>
                <a:ext uri="{28A0092B-C50C-407E-A947-70E740481C1C}">
                  <a14:useLocalDpi xmlns:a14="http://schemas.microsoft.com/office/drawing/2010/main" val="0"/>
                </a:ext>
              </a:extLst>
            </a:blip>
            <a:stretch>
              <a:fillRect/>
            </a:stretch>
          </p:blipFill>
          <p:spPr>
            <a:xfrm>
              <a:off x="3201598" y="4411249"/>
              <a:ext cx="556741" cy="865555"/>
            </a:xfrm>
            <a:prstGeom prst="rect">
              <a:avLst/>
            </a:prstGeom>
          </p:spPr>
        </p:pic>
      </p:grpSp>
      <p:sp>
        <p:nvSpPr>
          <p:cNvPr id="34" name="テキスト ボックス 33">
            <a:extLst>
              <a:ext uri="{FF2B5EF4-FFF2-40B4-BE49-F238E27FC236}">
                <a16:creationId xmlns:a16="http://schemas.microsoft.com/office/drawing/2014/main" id="{12CBBE75-F9D7-4906-BFB9-8F9A88906F82}"/>
              </a:ext>
            </a:extLst>
          </p:cNvPr>
          <p:cNvSpPr txBox="1"/>
          <p:nvPr/>
        </p:nvSpPr>
        <p:spPr>
          <a:xfrm>
            <a:off x="2950155" y="3965195"/>
            <a:ext cx="1292366" cy="400110"/>
          </a:xfrm>
          <a:prstGeom prst="rect">
            <a:avLst/>
          </a:prstGeom>
          <a:noFill/>
        </p:spPr>
        <p:txBody>
          <a:bodyPr wrap="square" rtlCol="0">
            <a:spAutoFit/>
          </a:bodyPr>
          <a:lstStyle/>
          <a:p>
            <a:pPr algn="ctr"/>
            <a:r>
              <a:rPr kumimoji="1" lang="ja-JP" altLang="en-US" sz="1000" dirty="0">
                <a:latin typeface="+mn-ea"/>
                <a:cs typeface="Meiryo" charset="-128"/>
              </a:rPr>
              <a:t>購読型モデル</a:t>
            </a:r>
            <a:endParaRPr kumimoji="1" lang="en-US" altLang="ja-JP" sz="1000" dirty="0">
              <a:latin typeface="+mn-ea"/>
              <a:cs typeface="Meiryo" charset="-128"/>
            </a:endParaRPr>
          </a:p>
          <a:p>
            <a:pPr algn="ctr"/>
            <a:r>
              <a:rPr lang="en-US" altLang="ja-JP" sz="1000" dirty="0">
                <a:latin typeface="+mn-ea"/>
                <a:cs typeface="Meiryo" charset="-128"/>
              </a:rPr>
              <a:t>(</a:t>
            </a:r>
            <a:r>
              <a:rPr lang="ja-JP" altLang="en-US" sz="1000" dirty="0">
                <a:latin typeface="+mn-ea"/>
                <a:cs typeface="Meiryo" charset="-128"/>
              </a:rPr>
              <a:t>ビッグディール）</a:t>
            </a:r>
            <a:endParaRPr kumimoji="1" lang="ja-JP" altLang="en-US" sz="1000" dirty="0">
              <a:latin typeface="+mn-ea"/>
              <a:cs typeface="Meiryo" charset="-128"/>
            </a:endParaRPr>
          </a:p>
        </p:txBody>
      </p:sp>
      <p:sp>
        <p:nvSpPr>
          <p:cNvPr id="35" name="テキスト ボックス 34"/>
          <p:cNvSpPr txBox="1"/>
          <p:nvPr/>
        </p:nvSpPr>
        <p:spPr>
          <a:xfrm>
            <a:off x="3310195" y="4188127"/>
            <a:ext cx="538194" cy="369332"/>
          </a:xfrm>
          <a:prstGeom prst="rect">
            <a:avLst/>
          </a:prstGeom>
          <a:noFill/>
        </p:spPr>
        <p:txBody>
          <a:bodyPr wrap="square" rtlCol="0">
            <a:spAutoFit/>
          </a:bodyPr>
          <a:lstStyle/>
          <a:p>
            <a:r>
              <a:rPr kumimoji="1" lang="en-US" altLang="ja-JP" sz="1800" b="1" dirty="0">
                <a:solidFill>
                  <a:schemeClr val="accent2"/>
                </a:solidFill>
                <a:latin typeface="+mn-ea"/>
              </a:rPr>
              <a:t>A</a:t>
            </a:r>
            <a:endParaRPr kumimoji="1" lang="ja-JP" altLang="en-US" sz="1800" b="1" dirty="0">
              <a:solidFill>
                <a:schemeClr val="accent2"/>
              </a:solidFill>
              <a:latin typeface="+mn-ea"/>
            </a:endParaRPr>
          </a:p>
        </p:txBody>
      </p:sp>
      <p:grpSp>
        <p:nvGrpSpPr>
          <p:cNvPr id="36" name="Gruppieren 1">
            <a:extLst>
              <a:ext uri="{FF2B5EF4-FFF2-40B4-BE49-F238E27FC236}">
                <a16:creationId xmlns:a16="http://schemas.microsoft.com/office/drawing/2014/main" id="{2F2F5767-9289-4B67-8B5D-48F7EBC7FA6F}"/>
              </a:ext>
            </a:extLst>
          </p:cNvPr>
          <p:cNvGrpSpPr/>
          <p:nvPr/>
        </p:nvGrpSpPr>
        <p:grpSpPr>
          <a:xfrm>
            <a:off x="4430546" y="2186666"/>
            <a:ext cx="629530" cy="1680776"/>
            <a:chOff x="2875312" y="1841729"/>
            <a:chExt cx="1226054" cy="3571875"/>
          </a:xfrm>
        </p:grpSpPr>
        <p:pic>
          <p:nvPicPr>
            <p:cNvPr id="37" name="Picture 3">
              <a:extLst>
                <a:ext uri="{FF2B5EF4-FFF2-40B4-BE49-F238E27FC236}">
                  <a16:creationId xmlns:a16="http://schemas.microsoft.com/office/drawing/2014/main" id="{4BD09E84-D927-4235-864A-5B3AAACFEC03}"/>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34033"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
              <a:extLst>
                <a:ext uri="{FF2B5EF4-FFF2-40B4-BE49-F238E27FC236}">
                  <a16:creationId xmlns:a16="http://schemas.microsoft.com/office/drawing/2014/main" id="{DC1DB6F5-EA14-4D7E-9972-EB47CD3C8422}"/>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295095"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3">
              <a:extLst>
                <a:ext uri="{FF2B5EF4-FFF2-40B4-BE49-F238E27FC236}">
                  <a16:creationId xmlns:a16="http://schemas.microsoft.com/office/drawing/2014/main" id="{1187BA35-C123-421B-82AF-0319091E9D66}"/>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656158" y="281176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
              <a:extLst>
                <a:ext uri="{FF2B5EF4-FFF2-40B4-BE49-F238E27FC236}">
                  <a16:creationId xmlns:a16="http://schemas.microsoft.com/office/drawing/2014/main" id="{33EB576D-A3BE-4D64-8309-479965FC71B9}"/>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16625" y="321703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a:extLst>
                <a:ext uri="{FF2B5EF4-FFF2-40B4-BE49-F238E27FC236}">
                  <a16:creationId xmlns:a16="http://schemas.microsoft.com/office/drawing/2014/main" id="{A8EDAAF3-DFEE-4A47-8482-13F076D818DC}"/>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482577" y="3217031"/>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a:extLst>
                <a:ext uri="{FF2B5EF4-FFF2-40B4-BE49-F238E27FC236}">
                  <a16:creationId xmlns:a16="http://schemas.microsoft.com/office/drawing/2014/main" id="{7C4C65E0-7782-4BD0-81F6-0D2AB2B20493}"/>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77895"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a:extLst>
                <a:ext uri="{FF2B5EF4-FFF2-40B4-BE49-F238E27FC236}">
                  <a16:creationId xmlns:a16="http://schemas.microsoft.com/office/drawing/2014/main" id="{4001D321-9865-4229-977D-FDC021B9BE45}"/>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338957"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3">
              <a:extLst>
                <a:ext uri="{FF2B5EF4-FFF2-40B4-BE49-F238E27FC236}">
                  <a16:creationId xmlns:a16="http://schemas.microsoft.com/office/drawing/2014/main" id="{8830991B-058F-4F8C-9C16-65312784710A}"/>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700020" y="195355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3">
              <a:extLst>
                <a:ext uri="{FF2B5EF4-FFF2-40B4-BE49-F238E27FC236}">
                  <a16:creationId xmlns:a16="http://schemas.microsoft.com/office/drawing/2014/main" id="{7EF36C76-5FFB-4CB5-A8A3-4290E0EF8492}"/>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60487" y="235882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3">
              <a:extLst>
                <a:ext uri="{FF2B5EF4-FFF2-40B4-BE49-F238E27FC236}">
                  <a16:creationId xmlns:a16="http://schemas.microsoft.com/office/drawing/2014/main" id="{649D2EC6-FE9D-48E6-899A-769742D58DE1}"/>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526439" y="235882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3">
              <a:extLst>
                <a:ext uri="{FF2B5EF4-FFF2-40B4-BE49-F238E27FC236}">
                  <a16:creationId xmlns:a16="http://schemas.microsoft.com/office/drawing/2014/main" id="{4826EE12-AC21-4B23-AC32-2E6C9307B3F6}"/>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34033"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3">
              <a:extLst>
                <a:ext uri="{FF2B5EF4-FFF2-40B4-BE49-F238E27FC236}">
                  <a16:creationId xmlns:a16="http://schemas.microsoft.com/office/drawing/2014/main" id="{7D33A5F5-77BD-402A-AFD0-B80852B3E102}"/>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295095"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3">
              <a:extLst>
                <a:ext uri="{FF2B5EF4-FFF2-40B4-BE49-F238E27FC236}">
                  <a16:creationId xmlns:a16="http://schemas.microsoft.com/office/drawing/2014/main" id="{6276DD44-6540-46D3-9BBA-7491B82B3871}"/>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656158"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3">
              <a:extLst>
                <a:ext uri="{FF2B5EF4-FFF2-40B4-BE49-F238E27FC236}">
                  <a16:creationId xmlns:a16="http://schemas.microsoft.com/office/drawing/2014/main" id="{E23F148A-60A2-4442-B9A8-C80E20443945}"/>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16625"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3">
              <a:extLst>
                <a:ext uri="{FF2B5EF4-FFF2-40B4-BE49-F238E27FC236}">
                  <a16:creationId xmlns:a16="http://schemas.microsoft.com/office/drawing/2014/main" id="{ED5F64DB-859B-4D45-86DA-47EDECBB27DF}"/>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482577"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a:extLst>
                <a:ext uri="{FF2B5EF4-FFF2-40B4-BE49-F238E27FC236}">
                  <a16:creationId xmlns:a16="http://schemas.microsoft.com/office/drawing/2014/main" id="{1D2A4610-4020-41D1-B909-3FFC858E080D}"/>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2977895"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3">
              <a:extLst>
                <a:ext uri="{FF2B5EF4-FFF2-40B4-BE49-F238E27FC236}">
                  <a16:creationId xmlns:a16="http://schemas.microsoft.com/office/drawing/2014/main" id="{337504EE-2AA6-4047-8DC2-B12C13D086B9}"/>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338957"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3">
              <a:extLst>
                <a:ext uri="{FF2B5EF4-FFF2-40B4-BE49-F238E27FC236}">
                  <a16:creationId xmlns:a16="http://schemas.microsoft.com/office/drawing/2014/main" id="{87D5A163-DC8E-4CE6-97FA-A1A57DBDF784}"/>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700020" y="366765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a:extLst>
                <a:ext uri="{FF2B5EF4-FFF2-40B4-BE49-F238E27FC236}">
                  <a16:creationId xmlns:a16="http://schemas.microsoft.com/office/drawing/2014/main" id="{DED6A110-DDCD-4719-A663-D08DE12F6E77}"/>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160487" y="407292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3">
              <a:extLst>
                <a:ext uri="{FF2B5EF4-FFF2-40B4-BE49-F238E27FC236}">
                  <a16:creationId xmlns:a16="http://schemas.microsoft.com/office/drawing/2014/main" id="{5F57624A-6AF2-449A-B50D-CF628326F56E}"/>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526439" y="4072929"/>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Rechteck 5">
              <a:extLst>
                <a:ext uri="{FF2B5EF4-FFF2-40B4-BE49-F238E27FC236}">
                  <a16:creationId xmlns:a16="http://schemas.microsoft.com/office/drawing/2014/main" id="{1EDBB3FF-8CC7-4B23-8E9D-ED32D7AACB93}"/>
                </a:ext>
              </a:extLst>
            </p:cNvPr>
            <p:cNvSpPr/>
            <p:nvPr/>
          </p:nvSpPr>
          <p:spPr>
            <a:xfrm>
              <a:off x="2875312" y="1841729"/>
              <a:ext cx="1226054" cy="357187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fontAlgn="auto">
                <a:spcBef>
                  <a:spcPts val="0"/>
                </a:spcBef>
                <a:spcAft>
                  <a:spcPts val="0"/>
                </a:spcAft>
              </a:pPr>
              <a:endParaRPr kumimoji="0" lang="en-US" sz="1108" dirty="0">
                <a:solidFill>
                  <a:prstClr val="black"/>
                </a:solidFill>
                <a:latin typeface="+mn-ea"/>
              </a:endParaRPr>
            </a:p>
          </p:txBody>
        </p:sp>
        <p:pic>
          <p:nvPicPr>
            <p:cNvPr id="58" name="Grafik 13">
              <a:extLst>
                <a:ext uri="{FF2B5EF4-FFF2-40B4-BE49-F238E27FC236}">
                  <a16:creationId xmlns:a16="http://schemas.microsoft.com/office/drawing/2014/main" id="{D7CE5AFA-EA03-4D16-888B-36A591C922F8}"/>
                </a:ext>
              </a:extLst>
            </p:cNvPr>
            <p:cNvPicPr>
              <a:picLocks noChangeAspect="1"/>
            </p:cNvPicPr>
            <p:nvPr/>
          </p:nvPicPr>
          <p:blipFill>
            <a:blip r:embed="rId4" cstate="hqprint">
              <a:grayscl/>
              <a:extLst>
                <a:ext uri="{28A0092B-C50C-407E-A947-70E740481C1C}">
                  <a14:useLocalDpi xmlns:a14="http://schemas.microsoft.com/office/drawing/2010/main" val="0"/>
                </a:ext>
              </a:extLst>
            </a:blip>
            <a:stretch>
              <a:fillRect/>
            </a:stretch>
          </p:blipFill>
          <p:spPr>
            <a:xfrm>
              <a:off x="3201598" y="4411249"/>
              <a:ext cx="556741" cy="865555"/>
            </a:xfrm>
            <a:prstGeom prst="rect">
              <a:avLst/>
            </a:prstGeom>
          </p:spPr>
        </p:pic>
      </p:grpSp>
      <p:grpSp>
        <p:nvGrpSpPr>
          <p:cNvPr id="59" name="Gruppieren 2">
            <a:extLst>
              <a:ext uri="{FF2B5EF4-FFF2-40B4-BE49-F238E27FC236}">
                <a16:creationId xmlns:a16="http://schemas.microsoft.com/office/drawing/2014/main" id="{0015F139-B35F-4149-BF63-D002C314A1E1}"/>
              </a:ext>
            </a:extLst>
          </p:cNvPr>
          <p:cNvGrpSpPr/>
          <p:nvPr/>
        </p:nvGrpSpPr>
        <p:grpSpPr>
          <a:xfrm>
            <a:off x="5057785" y="3278300"/>
            <a:ext cx="563165" cy="585630"/>
            <a:chOff x="5495407" y="4269527"/>
            <a:chExt cx="1226054" cy="1144078"/>
          </a:xfrm>
        </p:grpSpPr>
        <p:sp>
          <p:nvSpPr>
            <p:cNvPr id="60" name="Rechteck 83">
              <a:extLst>
                <a:ext uri="{FF2B5EF4-FFF2-40B4-BE49-F238E27FC236}">
                  <a16:creationId xmlns:a16="http://schemas.microsoft.com/office/drawing/2014/main" id="{6A7F3008-96C4-44CE-BCC7-4E55E0C59635}"/>
                </a:ext>
              </a:extLst>
            </p:cNvPr>
            <p:cNvSpPr/>
            <p:nvPr/>
          </p:nvSpPr>
          <p:spPr>
            <a:xfrm>
              <a:off x="5495407" y="4269527"/>
              <a:ext cx="1226054" cy="1144078"/>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fontAlgn="auto">
                <a:spcBef>
                  <a:spcPts val="0"/>
                </a:spcBef>
                <a:spcAft>
                  <a:spcPts val="0"/>
                </a:spcAft>
              </a:pPr>
              <a:endParaRPr kumimoji="0" lang="de-DE" sz="1108" dirty="0">
                <a:solidFill>
                  <a:prstClr val="black"/>
                </a:solidFill>
                <a:latin typeface="+mn-ea"/>
              </a:endParaRPr>
            </a:p>
          </p:txBody>
        </p:sp>
        <p:pic>
          <p:nvPicPr>
            <p:cNvPr id="61" name="Picture 4" descr="\\psf\Host\Volumes\Kerstin 2014\20141213\_Kerstin_141312\_form und glanz\Kunden\MPG_MPDL\18_Logo ESAC\220px-Open_Access_logo_PLoS_white.png">
              <a:extLst>
                <a:ext uri="{FF2B5EF4-FFF2-40B4-BE49-F238E27FC236}">
                  <a16:creationId xmlns:a16="http://schemas.microsoft.com/office/drawing/2014/main" id="{6D049FAD-A1C6-41D3-917A-838D19091F71}"/>
                </a:ext>
              </a:extLst>
            </p:cNvPr>
            <p:cNvPicPr>
              <a:picLocks noChangeAspect="1" noChangeArrowheads="1"/>
            </p:cNvPicPr>
            <p:nvPr/>
          </p:nvPicPr>
          <p:blipFill>
            <a:blip r:embed="rId6"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5818616" y="4419238"/>
              <a:ext cx="546170" cy="854012"/>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grpSp>
      <p:sp>
        <p:nvSpPr>
          <p:cNvPr id="62" name="テキスト ボックス 61">
            <a:extLst>
              <a:ext uri="{FF2B5EF4-FFF2-40B4-BE49-F238E27FC236}">
                <a16:creationId xmlns:a16="http://schemas.microsoft.com/office/drawing/2014/main" id="{6E0D8ABD-77F7-4EBD-90DF-BC78A61BA481}"/>
              </a:ext>
            </a:extLst>
          </p:cNvPr>
          <p:cNvSpPr txBox="1"/>
          <p:nvPr/>
        </p:nvSpPr>
        <p:spPr>
          <a:xfrm>
            <a:off x="5030499" y="2267578"/>
            <a:ext cx="1170959" cy="769441"/>
          </a:xfrm>
          <a:prstGeom prst="rect">
            <a:avLst/>
          </a:prstGeom>
          <a:noFill/>
        </p:spPr>
        <p:txBody>
          <a:bodyPr wrap="square" rtlCol="0" anchor="ctr" anchorCtr="0">
            <a:spAutoFit/>
          </a:bodyPr>
          <a:lstStyle/>
          <a:p>
            <a:r>
              <a:rPr kumimoji="1" lang="ja-JP" altLang="en-US" sz="1100" dirty="0">
                <a:solidFill>
                  <a:schemeClr val="accent2"/>
                </a:solidFill>
                <a:latin typeface="+mn-ea"/>
                <a:cs typeface="Meiryo" charset="-128"/>
              </a:rPr>
              <a:t>論文毎に</a:t>
            </a:r>
            <a:r>
              <a:rPr kumimoji="1" lang="en-US" altLang="ja-JP" sz="1100" dirty="0">
                <a:solidFill>
                  <a:schemeClr val="accent2"/>
                </a:solidFill>
                <a:latin typeface="+mn-ea"/>
                <a:cs typeface="Meiryo" charset="-128"/>
              </a:rPr>
              <a:t>APC</a:t>
            </a:r>
            <a:r>
              <a:rPr kumimoji="1" lang="ja-JP" altLang="en-US" sz="1100" dirty="0">
                <a:solidFill>
                  <a:schemeClr val="accent2"/>
                </a:solidFill>
                <a:latin typeface="+mn-ea"/>
                <a:cs typeface="Meiryo" charset="-128"/>
              </a:rPr>
              <a:t>を払い</a:t>
            </a:r>
            <a:r>
              <a:rPr kumimoji="1" lang="en-US" altLang="ja-JP" sz="1100" dirty="0">
                <a:solidFill>
                  <a:schemeClr val="accent2"/>
                </a:solidFill>
                <a:latin typeface="+mn-ea"/>
                <a:cs typeface="Meiryo" charset="-128"/>
              </a:rPr>
              <a:t>OA</a:t>
            </a:r>
            <a:r>
              <a:rPr lang="ja-JP" altLang="en-US" sz="1100" dirty="0">
                <a:solidFill>
                  <a:schemeClr val="accent2"/>
                </a:solidFill>
                <a:latin typeface="+mn-ea"/>
                <a:cs typeface="Meiryo" charset="-128"/>
              </a:rPr>
              <a:t>化</a:t>
            </a:r>
            <a:endParaRPr lang="en-US" altLang="ja-JP" sz="1100" dirty="0">
              <a:solidFill>
                <a:schemeClr val="accent2"/>
              </a:solidFill>
              <a:latin typeface="+mn-ea"/>
              <a:cs typeface="Meiryo" charset="-128"/>
            </a:endParaRPr>
          </a:p>
          <a:p>
            <a:r>
              <a:rPr kumimoji="1" lang="ja-JP" altLang="en-US" sz="1100" dirty="0">
                <a:solidFill>
                  <a:schemeClr val="accent2"/>
                </a:solidFill>
                <a:latin typeface="+mn-ea"/>
                <a:cs typeface="Meiryo" charset="-128"/>
              </a:rPr>
              <a:t>（ダブルディッピング）</a:t>
            </a:r>
          </a:p>
        </p:txBody>
      </p:sp>
      <p:cxnSp>
        <p:nvCxnSpPr>
          <p:cNvPr id="63" name="曲線コネクタ 222">
            <a:extLst>
              <a:ext uri="{FF2B5EF4-FFF2-40B4-BE49-F238E27FC236}">
                <a16:creationId xmlns:a16="http://schemas.microsoft.com/office/drawing/2014/main" id="{35324EED-0956-43CA-8733-3623331AFB9F}"/>
              </a:ext>
            </a:extLst>
          </p:cNvPr>
          <p:cNvCxnSpPr/>
          <p:nvPr/>
        </p:nvCxnSpPr>
        <p:spPr bwMode="auto">
          <a:xfrm rot="5400000">
            <a:off x="5172890" y="3128400"/>
            <a:ext cx="326339" cy="159238"/>
          </a:xfrm>
          <a:prstGeom prst="curvedConnector3">
            <a:avLst>
              <a:gd name="adj1" fmla="val 70304"/>
            </a:avLst>
          </a:prstGeom>
          <a:solidFill>
            <a:schemeClr val="accent1"/>
          </a:solidFill>
          <a:ln w="60325" cap="flat" cmpd="sng" algn="ctr">
            <a:solidFill>
              <a:schemeClr val="accent2"/>
            </a:solidFill>
            <a:prstDash val="solid"/>
            <a:round/>
            <a:headEnd type="none" w="med" len="med"/>
            <a:tailEnd type="triangle"/>
          </a:ln>
          <a:effectLst/>
        </p:spPr>
      </p:cxnSp>
      <p:sp>
        <p:nvSpPr>
          <p:cNvPr id="64" name="テキスト ボックス 63">
            <a:extLst>
              <a:ext uri="{FF2B5EF4-FFF2-40B4-BE49-F238E27FC236}">
                <a16:creationId xmlns:a16="http://schemas.microsoft.com/office/drawing/2014/main" id="{B59E88FF-81EA-4590-B9C9-5EC15B1FEF36}"/>
              </a:ext>
            </a:extLst>
          </p:cNvPr>
          <p:cNvSpPr txBox="1"/>
          <p:nvPr/>
        </p:nvSpPr>
        <p:spPr>
          <a:xfrm>
            <a:off x="4630992" y="3939751"/>
            <a:ext cx="857927" cy="400110"/>
          </a:xfrm>
          <a:prstGeom prst="rect">
            <a:avLst/>
          </a:prstGeom>
          <a:noFill/>
        </p:spPr>
        <p:txBody>
          <a:bodyPr wrap="none" rtlCol="0">
            <a:spAutoFit/>
          </a:bodyPr>
          <a:lstStyle/>
          <a:p>
            <a:pPr algn="ctr"/>
            <a:r>
              <a:rPr kumimoji="1" lang="ja-JP" altLang="en-US" sz="1000" dirty="0">
                <a:latin typeface="+mn-ea"/>
                <a:cs typeface="Meiryo" charset="-128"/>
              </a:rPr>
              <a:t>ハイブリッド</a:t>
            </a:r>
            <a:endParaRPr kumimoji="1" lang="en-US" altLang="ja-JP" sz="1000" dirty="0">
              <a:latin typeface="+mn-ea"/>
              <a:cs typeface="Meiryo" charset="-128"/>
            </a:endParaRPr>
          </a:p>
          <a:p>
            <a:pPr algn="ctr"/>
            <a:r>
              <a:rPr kumimoji="1" lang="ja-JP" altLang="en-US" sz="1000" dirty="0">
                <a:latin typeface="+mn-ea"/>
                <a:cs typeface="Meiryo" charset="-128"/>
              </a:rPr>
              <a:t>モデル</a:t>
            </a:r>
            <a:endParaRPr kumimoji="1" lang="en-US" altLang="ja-JP" sz="1000" dirty="0">
              <a:latin typeface="+mn-ea"/>
              <a:cs typeface="Meiryo" charset="-128"/>
            </a:endParaRPr>
          </a:p>
        </p:txBody>
      </p:sp>
      <p:sp>
        <p:nvSpPr>
          <p:cNvPr id="65" name="テキスト ボックス 64"/>
          <p:cNvSpPr txBox="1"/>
          <p:nvPr/>
        </p:nvSpPr>
        <p:spPr>
          <a:xfrm>
            <a:off x="4900171" y="4194868"/>
            <a:ext cx="538195" cy="369332"/>
          </a:xfrm>
          <a:prstGeom prst="rect">
            <a:avLst/>
          </a:prstGeom>
          <a:noFill/>
        </p:spPr>
        <p:txBody>
          <a:bodyPr wrap="square" rtlCol="0">
            <a:spAutoFit/>
          </a:bodyPr>
          <a:lstStyle/>
          <a:p>
            <a:r>
              <a:rPr kumimoji="1" lang="en-US" altLang="ja-JP" sz="1800" b="1" dirty="0">
                <a:solidFill>
                  <a:schemeClr val="accent2"/>
                </a:solidFill>
                <a:latin typeface="+mn-ea"/>
              </a:rPr>
              <a:t>B</a:t>
            </a:r>
            <a:endParaRPr kumimoji="1" lang="ja-JP" altLang="en-US" sz="1800" b="1" dirty="0">
              <a:solidFill>
                <a:schemeClr val="accent2"/>
              </a:solidFill>
              <a:latin typeface="+mn-ea"/>
            </a:endParaRPr>
          </a:p>
        </p:txBody>
      </p:sp>
      <p:grpSp>
        <p:nvGrpSpPr>
          <p:cNvPr id="66" name="グループ化 65"/>
          <p:cNvGrpSpPr/>
          <p:nvPr/>
        </p:nvGrpSpPr>
        <p:grpSpPr>
          <a:xfrm>
            <a:off x="6299238" y="2203145"/>
            <a:ext cx="584140" cy="1110694"/>
            <a:chOff x="3672478" y="5823738"/>
            <a:chExt cx="789611" cy="1136169"/>
          </a:xfrm>
        </p:grpSpPr>
        <p:grpSp>
          <p:nvGrpSpPr>
            <p:cNvPr id="67" name="図形グループ 95">
              <a:extLst>
                <a:ext uri="{FF2B5EF4-FFF2-40B4-BE49-F238E27FC236}">
                  <a16:creationId xmlns:a16="http://schemas.microsoft.com/office/drawing/2014/main" id="{6029CDCA-6F59-4667-883F-5AFC6F739F4E}"/>
                </a:ext>
              </a:extLst>
            </p:cNvPr>
            <p:cNvGrpSpPr/>
            <p:nvPr/>
          </p:nvGrpSpPr>
          <p:grpSpPr>
            <a:xfrm>
              <a:off x="3672478" y="5823738"/>
              <a:ext cx="789611" cy="1136169"/>
              <a:chOff x="1933399" y="1675596"/>
              <a:chExt cx="1128364" cy="3298068"/>
            </a:xfrm>
          </p:grpSpPr>
          <p:sp>
            <p:nvSpPr>
              <p:cNvPr id="69" name="Rechteck 55">
                <a:extLst>
                  <a:ext uri="{FF2B5EF4-FFF2-40B4-BE49-F238E27FC236}">
                    <a16:creationId xmlns:a16="http://schemas.microsoft.com/office/drawing/2014/main" id="{E31B4106-E28C-42E5-85AF-E7E516671963}"/>
                  </a:ext>
                </a:extLst>
              </p:cNvPr>
              <p:cNvSpPr/>
              <p:nvPr/>
            </p:nvSpPr>
            <p:spPr>
              <a:xfrm>
                <a:off x="2007104" y="1752148"/>
                <a:ext cx="285659" cy="441804"/>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70" name="Rechteck 56">
                <a:extLst>
                  <a:ext uri="{FF2B5EF4-FFF2-40B4-BE49-F238E27FC236}">
                    <a16:creationId xmlns:a16="http://schemas.microsoft.com/office/drawing/2014/main" id="{0948384C-3061-4B8D-AC6D-E801369AEB84}"/>
                  </a:ext>
                </a:extLst>
              </p:cNvPr>
              <p:cNvSpPr/>
              <p:nvPr/>
            </p:nvSpPr>
            <p:spPr>
              <a:xfrm>
                <a:off x="2715271" y="2822768"/>
                <a:ext cx="285659" cy="441804"/>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71" name="Rechteck 58">
                <a:extLst>
                  <a:ext uri="{FF2B5EF4-FFF2-40B4-BE49-F238E27FC236}">
                    <a16:creationId xmlns:a16="http://schemas.microsoft.com/office/drawing/2014/main" id="{F86C218B-AB18-4EB3-970D-3284466865DB}"/>
                  </a:ext>
                </a:extLst>
              </p:cNvPr>
              <p:cNvSpPr/>
              <p:nvPr/>
            </p:nvSpPr>
            <p:spPr>
              <a:xfrm>
                <a:off x="2169069" y="3363742"/>
                <a:ext cx="285659" cy="441804"/>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72" name="Rechteck 59">
                <a:extLst>
                  <a:ext uri="{FF2B5EF4-FFF2-40B4-BE49-F238E27FC236}">
                    <a16:creationId xmlns:a16="http://schemas.microsoft.com/office/drawing/2014/main" id="{7FD44C42-441E-4F3D-8113-B25D55FB9FB4}"/>
                  </a:ext>
                </a:extLst>
              </p:cNvPr>
              <p:cNvSpPr/>
              <p:nvPr/>
            </p:nvSpPr>
            <p:spPr>
              <a:xfrm>
                <a:off x="2533177" y="3363742"/>
                <a:ext cx="285659" cy="441804"/>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73" name="Rechteck 84">
                <a:extLst>
                  <a:ext uri="{FF2B5EF4-FFF2-40B4-BE49-F238E27FC236}">
                    <a16:creationId xmlns:a16="http://schemas.microsoft.com/office/drawing/2014/main" id="{66AFBF35-D5B8-4028-8DEF-6B74FBA6ECE7}"/>
                  </a:ext>
                </a:extLst>
              </p:cNvPr>
              <p:cNvSpPr/>
              <p:nvPr/>
            </p:nvSpPr>
            <p:spPr>
              <a:xfrm>
                <a:off x="2715271" y="1752148"/>
                <a:ext cx="285659" cy="441804"/>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74" name="Rechteck 85">
                <a:extLst>
                  <a:ext uri="{FF2B5EF4-FFF2-40B4-BE49-F238E27FC236}">
                    <a16:creationId xmlns:a16="http://schemas.microsoft.com/office/drawing/2014/main" id="{7CAE8C22-7278-4388-A48C-693342624DBD}"/>
                  </a:ext>
                </a:extLst>
              </p:cNvPr>
              <p:cNvSpPr/>
              <p:nvPr/>
            </p:nvSpPr>
            <p:spPr>
              <a:xfrm>
                <a:off x="2169069" y="2287508"/>
                <a:ext cx="285659" cy="441804"/>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75" name="Rechteck 86">
                <a:extLst>
                  <a:ext uri="{FF2B5EF4-FFF2-40B4-BE49-F238E27FC236}">
                    <a16:creationId xmlns:a16="http://schemas.microsoft.com/office/drawing/2014/main" id="{B82CC2CD-B43B-4820-B2AA-0DBF792BBECE}"/>
                  </a:ext>
                </a:extLst>
              </p:cNvPr>
              <p:cNvSpPr/>
              <p:nvPr/>
            </p:nvSpPr>
            <p:spPr>
              <a:xfrm>
                <a:off x="2533177" y="2287508"/>
                <a:ext cx="285659" cy="441804"/>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76" name="Rechteck 90">
                <a:extLst>
                  <a:ext uri="{FF2B5EF4-FFF2-40B4-BE49-F238E27FC236}">
                    <a16:creationId xmlns:a16="http://schemas.microsoft.com/office/drawing/2014/main" id="{BD4C4486-DFC1-4112-A893-CC6E357DE5FE}"/>
                  </a:ext>
                </a:extLst>
              </p:cNvPr>
              <p:cNvSpPr/>
              <p:nvPr/>
            </p:nvSpPr>
            <p:spPr>
              <a:xfrm>
                <a:off x="2361187" y="2822768"/>
                <a:ext cx="285659" cy="441804"/>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77" name="Rechteck 91">
                <a:extLst>
                  <a:ext uri="{FF2B5EF4-FFF2-40B4-BE49-F238E27FC236}">
                    <a16:creationId xmlns:a16="http://schemas.microsoft.com/office/drawing/2014/main" id="{4B1E57E3-41E8-454B-9744-44E787258C08}"/>
                  </a:ext>
                </a:extLst>
              </p:cNvPr>
              <p:cNvSpPr/>
              <p:nvPr/>
            </p:nvSpPr>
            <p:spPr>
              <a:xfrm>
                <a:off x="2361187" y="3901253"/>
                <a:ext cx="285659" cy="441804"/>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78" name="Rechteck 92">
                <a:extLst>
                  <a:ext uri="{FF2B5EF4-FFF2-40B4-BE49-F238E27FC236}">
                    <a16:creationId xmlns:a16="http://schemas.microsoft.com/office/drawing/2014/main" id="{97DF4BEF-CB98-423F-9531-98DE3139A169}"/>
                  </a:ext>
                </a:extLst>
              </p:cNvPr>
              <p:cNvSpPr/>
              <p:nvPr/>
            </p:nvSpPr>
            <p:spPr>
              <a:xfrm>
                <a:off x="2007104" y="3901253"/>
                <a:ext cx="285659" cy="441804"/>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79" name="Rechteck 93">
                <a:extLst>
                  <a:ext uri="{FF2B5EF4-FFF2-40B4-BE49-F238E27FC236}">
                    <a16:creationId xmlns:a16="http://schemas.microsoft.com/office/drawing/2014/main" id="{58A7E485-C826-41B1-AE30-A767FD501F64}"/>
                  </a:ext>
                </a:extLst>
              </p:cNvPr>
              <p:cNvSpPr/>
              <p:nvPr/>
            </p:nvSpPr>
            <p:spPr>
              <a:xfrm>
                <a:off x="2715271" y="3901253"/>
                <a:ext cx="285659" cy="441804"/>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80" name="Rechteck 96">
                <a:extLst>
                  <a:ext uri="{FF2B5EF4-FFF2-40B4-BE49-F238E27FC236}">
                    <a16:creationId xmlns:a16="http://schemas.microsoft.com/office/drawing/2014/main" id="{4C7EDC37-9323-41CE-8CD3-A8E3C1220BB4}"/>
                  </a:ext>
                </a:extLst>
              </p:cNvPr>
              <p:cNvSpPr/>
              <p:nvPr/>
            </p:nvSpPr>
            <p:spPr>
              <a:xfrm>
                <a:off x="2169069" y="4436718"/>
                <a:ext cx="285659" cy="441804"/>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81" name="Rechteck 97">
                <a:extLst>
                  <a:ext uri="{FF2B5EF4-FFF2-40B4-BE49-F238E27FC236}">
                    <a16:creationId xmlns:a16="http://schemas.microsoft.com/office/drawing/2014/main" id="{4C1AB0BB-44B6-4F62-8A91-4E97275A4197}"/>
                  </a:ext>
                </a:extLst>
              </p:cNvPr>
              <p:cNvSpPr/>
              <p:nvPr/>
            </p:nvSpPr>
            <p:spPr>
              <a:xfrm>
                <a:off x="2533177" y="4436718"/>
                <a:ext cx="285659" cy="441804"/>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82" name="Rechteck 48">
                <a:extLst>
                  <a:ext uri="{FF2B5EF4-FFF2-40B4-BE49-F238E27FC236}">
                    <a16:creationId xmlns:a16="http://schemas.microsoft.com/office/drawing/2014/main" id="{1200A491-D7AA-4BE3-984A-D478D862B7EC}"/>
                  </a:ext>
                </a:extLst>
              </p:cNvPr>
              <p:cNvSpPr/>
              <p:nvPr/>
            </p:nvSpPr>
            <p:spPr>
              <a:xfrm>
                <a:off x="1933399" y="1675596"/>
                <a:ext cx="1128364" cy="3298068"/>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grpSp>
        <p:pic>
          <p:nvPicPr>
            <p:cNvPr id="68" name="Picture 4" descr="\\psf\Host\Volumes\Kerstin 2014\20141213\_Kerstin_141312\_form und glanz\Kunden\MPG_MPDL\18_Logo ESAC\220px-Open_Access_logo_PLoS_white.png">
              <a:extLst>
                <a:ext uri="{FF2B5EF4-FFF2-40B4-BE49-F238E27FC236}">
                  <a16:creationId xmlns:a16="http://schemas.microsoft.com/office/drawing/2014/main" id="{2C6EBDD7-E467-4947-9300-D378603561DC}"/>
                </a:ext>
              </a:extLst>
            </p:cNvPr>
            <p:cNvPicPr>
              <a:picLocks noChangeAspect="1" noChangeArrowheads="1"/>
            </p:cNvPicPr>
            <p:nvPr/>
          </p:nvPicPr>
          <p:blipFill>
            <a:blip r:embed="rId7"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3881898" y="6158498"/>
              <a:ext cx="326248" cy="450232"/>
            </a:xfrm>
            <a:prstGeom prst="rect">
              <a:avLst/>
            </a:prstGeom>
            <a:solidFill>
              <a:srgbClr val="FFFFFF"/>
            </a:solidFill>
            <a:ln>
              <a:solidFill>
                <a:schemeClr val="accent5">
                  <a:lumMod val="50000"/>
                </a:schemeClr>
              </a:solidFill>
            </a:ln>
          </p:spPr>
        </p:pic>
      </p:grpSp>
      <p:sp>
        <p:nvSpPr>
          <p:cNvPr id="83" name="テキスト ボックス 82">
            <a:extLst>
              <a:ext uri="{FF2B5EF4-FFF2-40B4-BE49-F238E27FC236}">
                <a16:creationId xmlns:a16="http://schemas.microsoft.com/office/drawing/2014/main" id="{7ECD1F47-4C9A-487B-B4F7-4EF830F07716}"/>
              </a:ext>
            </a:extLst>
          </p:cNvPr>
          <p:cNvSpPr txBox="1"/>
          <p:nvPr/>
        </p:nvSpPr>
        <p:spPr>
          <a:xfrm flipH="1">
            <a:off x="6905160" y="3391325"/>
            <a:ext cx="945238" cy="461665"/>
          </a:xfrm>
          <a:prstGeom prst="rect">
            <a:avLst/>
          </a:prstGeom>
          <a:noFill/>
        </p:spPr>
        <p:txBody>
          <a:bodyPr wrap="square" rtlCol="0">
            <a:spAutoFit/>
          </a:bodyPr>
          <a:lstStyle/>
          <a:p>
            <a:r>
              <a:rPr kumimoji="1" lang="en-US" altLang="ja-JP" sz="1200" dirty="0">
                <a:solidFill>
                  <a:schemeClr val="accent2"/>
                </a:solidFill>
                <a:latin typeface="+mn-ea"/>
              </a:rPr>
              <a:t>Reading Fee</a:t>
            </a:r>
            <a:endParaRPr kumimoji="1" lang="ja-JP" altLang="en-US" sz="1200" dirty="0">
              <a:solidFill>
                <a:schemeClr val="accent2"/>
              </a:solidFill>
              <a:latin typeface="+mn-ea"/>
            </a:endParaRPr>
          </a:p>
        </p:txBody>
      </p:sp>
      <p:sp>
        <p:nvSpPr>
          <p:cNvPr id="84" name="テキスト ボックス 83">
            <a:extLst>
              <a:ext uri="{FF2B5EF4-FFF2-40B4-BE49-F238E27FC236}">
                <a16:creationId xmlns:a16="http://schemas.microsoft.com/office/drawing/2014/main" id="{6BB9D091-F104-4924-A3A7-352EF4FB9A9B}"/>
              </a:ext>
            </a:extLst>
          </p:cNvPr>
          <p:cNvSpPr txBox="1"/>
          <p:nvPr/>
        </p:nvSpPr>
        <p:spPr>
          <a:xfrm flipH="1">
            <a:off x="6905160" y="2611669"/>
            <a:ext cx="603794" cy="276999"/>
          </a:xfrm>
          <a:prstGeom prst="rect">
            <a:avLst/>
          </a:prstGeom>
          <a:noFill/>
        </p:spPr>
        <p:txBody>
          <a:bodyPr wrap="square" rtlCol="0">
            <a:spAutoFit/>
          </a:bodyPr>
          <a:lstStyle/>
          <a:p>
            <a:r>
              <a:rPr kumimoji="1" lang="en-US" altLang="ja-JP" sz="1200" b="1" dirty="0">
                <a:solidFill>
                  <a:schemeClr val="accent2"/>
                </a:solidFill>
                <a:latin typeface="+mn-ea"/>
              </a:rPr>
              <a:t>APC </a:t>
            </a:r>
            <a:endParaRPr kumimoji="1" lang="ja-JP" altLang="en-US" sz="1200" b="1" dirty="0">
              <a:solidFill>
                <a:schemeClr val="accent2"/>
              </a:solidFill>
              <a:latin typeface="+mn-ea"/>
            </a:endParaRPr>
          </a:p>
        </p:txBody>
      </p:sp>
      <p:grpSp>
        <p:nvGrpSpPr>
          <p:cNvPr id="85" name="グループ化 84"/>
          <p:cNvGrpSpPr/>
          <p:nvPr/>
        </p:nvGrpSpPr>
        <p:grpSpPr>
          <a:xfrm>
            <a:off x="6296440" y="3321585"/>
            <a:ext cx="588678" cy="542345"/>
            <a:chOff x="3666992" y="6970956"/>
            <a:chExt cx="820438" cy="774992"/>
          </a:xfrm>
        </p:grpSpPr>
        <p:grpSp>
          <p:nvGrpSpPr>
            <p:cNvPr id="86" name="Gruppieren 52">
              <a:extLst>
                <a:ext uri="{FF2B5EF4-FFF2-40B4-BE49-F238E27FC236}">
                  <a16:creationId xmlns:a16="http://schemas.microsoft.com/office/drawing/2014/main" id="{C7DDB8A2-A2D1-4BDB-8E4A-EA73D1DE2925}"/>
                </a:ext>
              </a:extLst>
            </p:cNvPr>
            <p:cNvGrpSpPr/>
            <p:nvPr/>
          </p:nvGrpSpPr>
          <p:grpSpPr>
            <a:xfrm>
              <a:off x="3718050" y="7082306"/>
              <a:ext cx="637387" cy="545029"/>
              <a:chOff x="3783503" y="4525865"/>
              <a:chExt cx="989690" cy="766583"/>
            </a:xfrm>
          </p:grpSpPr>
          <p:pic>
            <p:nvPicPr>
              <p:cNvPr id="89" name="Picture 3">
                <a:extLst>
                  <a:ext uri="{FF2B5EF4-FFF2-40B4-BE49-F238E27FC236}">
                    <a16:creationId xmlns:a16="http://schemas.microsoft.com/office/drawing/2014/main" id="{71B15FA0-EBB6-4F95-A986-37DFC6E3D86F}"/>
                  </a:ext>
                </a:extLst>
              </p:cNvPr>
              <p:cNvPicPr>
                <a:picLocks noChangeAspect="1" noChangeArrowheads="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783503"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3">
                <a:extLst>
                  <a:ext uri="{FF2B5EF4-FFF2-40B4-BE49-F238E27FC236}">
                    <a16:creationId xmlns:a16="http://schemas.microsoft.com/office/drawing/2014/main" id="{290CFC56-D60F-4BD4-BEE9-2B4E9638E6E1}"/>
                  </a:ext>
                </a:extLst>
              </p:cNvPr>
              <p:cNvPicPr>
                <a:picLocks noChangeAspect="1" noChangeArrowheads="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144565"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3">
                <a:extLst>
                  <a:ext uri="{FF2B5EF4-FFF2-40B4-BE49-F238E27FC236}">
                    <a16:creationId xmlns:a16="http://schemas.microsoft.com/office/drawing/2014/main" id="{4C5D33B5-9BB4-4341-AF25-B4A4432F48E2}"/>
                  </a:ext>
                </a:extLst>
              </p:cNvPr>
              <p:cNvPicPr>
                <a:picLocks noChangeAspect="1" noChangeArrowheads="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505628" y="452586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3">
                <a:extLst>
                  <a:ext uri="{FF2B5EF4-FFF2-40B4-BE49-F238E27FC236}">
                    <a16:creationId xmlns:a16="http://schemas.microsoft.com/office/drawing/2014/main" id="{4EC321BC-5BCC-4CFC-9150-374692AD8C54}"/>
                  </a:ext>
                </a:extLst>
              </p:cNvPr>
              <p:cNvPicPr>
                <a:picLocks noChangeAspect="1" noChangeArrowheads="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3966095"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3">
                <a:extLst>
                  <a:ext uri="{FF2B5EF4-FFF2-40B4-BE49-F238E27FC236}">
                    <a16:creationId xmlns:a16="http://schemas.microsoft.com/office/drawing/2014/main" id="{660F969D-7BFB-4220-B144-34A4AC8E28D6}"/>
                  </a:ext>
                </a:extLst>
              </p:cNvPr>
              <p:cNvPicPr>
                <a:picLocks noChangeAspect="1" noChangeArrowheads="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32597" t="28658" r="34806" b="35671"/>
              <a:stretch/>
            </p:blipFill>
            <p:spPr bwMode="auto">
              <a:xfrm>
                <a:off x="4332047" y="4931135"/>
                <a:ext cx="267565" cy="3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7" name="Grafik 13">
              <a:extLst>
                <a:ext uri="{FF2B5EF4-FFF2-40B4-BE49-F238E27FC236}">
                  <a16:creationId xmlns:a16="http://schemas.microsoft.com/office/drawing/2014/main" id="{12F2F388-8DA9-4AC8-9AA9-C212D8B43AB3}"/>
                </a:ext>
              </a:extLst>
            </p:cNvPr>
            <p:cNvPicPr>
              <a:picLocks noChangeAspect="1"/>
            </p:cNvPicPr>
            <p:nvPr/>
          </p:nvPicPr>
          <p:blipFill>
            <a:blip r:embed="rId4" cstate="hqprint">
              <a:grayscl/>
              <a:extLst>
                <a:ext uri="{28A0092B-C50C-407E-A947-70E740481C1C}">
                  <a14:useLocalDpi xmlns:a14="http://schemas.microsoft.com/office/drawing/2010/main" val="0"/>
                </a:ext>
              </a:extLst>
            </a:blip>
            <a:stretch>
              <a:fillRect/>
            </a:stretch>
          </p:blipFill>
          <p:spPr>
            <a:xfrm>
              <a:off x="3933851" y="7155110"/>
              <a:ext cx="326918" cy="441152"/>
            </a:xfrm>
            <a:prstGeom prst="rect">
              <a:avLst/>
            </a:prstGeom>
          </p:spPr>
        </p:pic>
        <p:sp>
          <p:nvSpPr>
            <p:cNvPr id="88" name="Rechteck 51">
              <a:extLst>
                <a:ext uri="{FF2B5EF4-FFF2-40B4-BE49-F238E27FC236}">
                  <a16:creationId xmlns:a16="http://schemas.microsoft.com/office/drawing/2014/main" id="{3896045A-510E-420B-8801-AE0C6EBFC793}"/>
                </a:ext>
              </a:extLst>
            </p:cNvPr>
            <p:cNvSpPr/>
            <p:nvPr/>
          </p:nvSpPr>
          <p:spPr>
            <a:xfrm>
              <a:off x="3666992" y="6970956"/>
              <a:ext cx="820438" cy="77499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en-US" sz="1108" dirty="0">
                <a:solidFill>
                  <a:schemeClr val="tx1"/>
                </a:solidFill>
                <a:latin typeface="+mn-ea"/>
              </a:endParaRPr>
            </a:p>
          </p:txBody>
        </p:sp>
      </p:grpSp>
      <p:sp>
        <p:nvSpPr>
          <p:cNvPr id="94" name="テキスト ボックス 93">
            <a:extLst>
              <a:ext uri="{FF2B5EF4-FFF2-40B4-BE49-F238E27FC236}">
                <a16:creationId xmlns:a16="http://schemas.microsoft.com/office/drawing/2014/main" id="{BF9631CE-7CAD-4DFD-87FE-7FCE22FEC917}"/>
              </a:ext>
            </a:extLst>
          </p:cNvPr>
          <p:cNvSpPr txBox="1"/>
          <p:nvPr/>
        </p:nvSpPr>
        <p:spPr>
          <a:xfrm>
            <a:off x="5956184" y="3920248"/>
            <a:ext cx="1231426" cy="507831"/>
          </a:xfrm>
          <a:prstGeom prst="rect">
            <a:avLst/>
          </a:prstGeom>
          <a:noFill/>
        </p:spPr>
        <p:txBody>
          <a:bodyPr wrap="none" rtlCol="0">
            <a:spAutoFit/>
          </a:bodyPr>
          <a:lstStyle/>
          <a:p>
            <a:pPr algn="ctr"/>
            <a:r>
              <a:rPr kumimoji="1" lang="ja-JP" altLang="en-US" sz="1000" dirty="0">
                <a:latin typeface="+mn-ea"/>
                <a:cs typeface="Meiryo" charset="-128"/>
              </a:rPr>
              <a:t>ハイブリッドモデル</a:t>
            </a:r>
            <a:endParaRPr kumimoji="1" lang="en-US" altLang="ja-JP" sz="1000" dirty="0">
              <a:latin typeface="+mn-ea"/>
              <a:cs typeface="Meiryo" charset="-128"/>
            </a:endParaRPr>
          </a:p>
          <a:p>
            <a:pPr algn="ctr"/>
            <a:r>
              <a:rPr lang="ja-JP" altLang="en-US" sz="700" dirty="0">
                <a:latin typeface="+mn-ea"/>
                <a:cs typeface="Meiryo" charset="-128"/>
              </a:rPr>
              <a:t>＋</a:t>
            </a:r>
            <a:endParaRPr lang="en-US" altLang="ja-JP" sz="700" dirty="0">
              <a:latin typeface="+mn-ea"/>
              <a:cs typeface="Meiryo" charset="-128"/>
            </a:endParaRPr>
          </a:p>
          <a:p>
            <a:pPr algn="ctr"/>
            <a:r>
              <a:rPr kumimoji="1" lang="ja-JP" altLang="en-US" sz="1000" dirty="0">
                <a:latin typeface="+mn-ea"/>
                <a:cs typeface="Meiryo" charset="-128"/>
              </a:rPr>
              <a:t>オフセット契約</a:t>
            </a:r>
          </a:p>
        </p:txBody>
      </p:sp>
      <p:sp>
        <p:nvSpPr>
          <p:cNvPr id="95" name="テキスト ボックス 94"/>
          <p:cNvSpPr txBox="1"/>
          <p:nvPr/>
        </p:nvSpPr>
        <p:spPr>
          <a:xfrm>
            <a:off x="6398873" y="4271767"/>
            <a:ext cx="538194" cy="369332"/>
          </a:xfrm>
          <a:prstGeom prst="rect">
            <a:avLst/>
          </a:prstGeom>
          <a:noFill/>
        </p:spPr>
        <p:txBody>
          <a:bodyPr wrap="square" rtlCol="0">
            <a:spAutoFit/>
          </a:bodyPr>
          <a:lstStyle/>
          <a:p>
            <a:r>
              <a:rPr lang="en-US" altLang="ja-JP" sz="1800" b="1" dirty="0">
                <a:solidFill>
                  <a:schemeClr val="accent2"/>
                </a:solidFill>
                <a:latin typeface="+mn-ea"/>
              </a:rPr>
              <a:t>C</a:t>
            </a:r>
            <a:endParaRPr kumimoji="1" lang="ja-JP" altLang="en-US" sz="1800" b="1" dirty="0">
              <a:solidFill>
                <a:schemeClr val="accent2"/>
              </a:solidFill>
              <a:latin typeface="+mn-ea"/>
            </a:endParaRPr>
          </a:p>
        </p:txBody>
      </p:sp>
      <p:grpSp>
        <p:nvGrpSpPr>
          <p:cNvPr id="96" name="グループ化 95"/>
          <p:cNvGrpSpPr/>
          <p:nvPr/>
        </p:nvGrpSpPr>
        <p:grpSpPr>
          <a:xfrm>
            <a:off x="8312394" y="2173643"/>
            <a:ext cx="596411" cy="1699491"/>
            <a:chOff x="5209245" y="5555952"/>
            <a:chExt cx="636475" cy="1863406"/>
          </a:xfrm>
        </p:grpSpPr>
        <p:grpSp>
          <p:nvGrpSpPr>
            <p:cNvPr id="97" name="図形グループ 205">
              <a:extLst>
                <a:ext uri="{FF2B5EF4-FFF2-40B4-BE49-F238E27FC236}">
                  <a16:creationId xmlns:a16="http://schemas.microsoft.com/office/drawing/2014/main" id="{975F7342-72F5-434F-8171-77639A6191A8}"/>
                </a:ext>
              </a:extLst>
            </p:cNvPr>
            <p:cNvGrpSpPr/>
            <p:nvPr/>
          </p:nvGrpSpPr>
          <p:grpSpPr>
            <a:xfrm>
              <a:off x="5209245" y="5555952"/>
              <a:ext cx="636475" cy="1863406"/>
              <a:chOff x="5448104" y="2012284"/>
              <a:chExt cx="829163" cy="2801367"/>
            </a:xfrm>
          </p:grpSpPr>
          <p:grpSp>
            <p:nvGrpSpPr>
              <p:cNvPr id="99" name="図形グループ 204">
                <a:extLst>
                  <a:ext uri="{FF2B5EF4-FFF2-40B4-BE49-F238E27FC236}">
                    <a16:creationId xmlns:a16="http://schemas.microsoft.com/office/drawing/2014/main" id="{82F140AE-258B-45B5-A58B-EFA997DFF1E5}"/>
                  </a:ext>
                </a:extLst>
              </p:cNvPr>
              <p:cNvGrpSpPr/>
              <p:nvPr/>
            </p:nvGrpSpPr>
            <p:grpSpPr>
              <a:xfrm>
                <a:off x="5448104" y="2012284"/>
                <a:ext cx="829163" cy="2801367"/>
                <a:chOff x="5448104" y="2012284"/>
                <a:chExt cx="829163" cy="2801367"/>
              </a:xfrm>
            </p:grpSpPr>
            <p:grpSp>
              <p:nvGrpSpPr>
                <p:cNvPr id="101" name="図形グループ 202">
                  <a:extLst>
                    <a:ext uri="{FF2B5EF4-FFF2-40B4-BE49-F238E27FC236}">
                      <a16:creationId xmlns:a16="http://schemas.microsoft.com/office/drawing/2014/main" id="{A601EDCA-C7F3-4211-B10B-46C98CD02642}"/>
                    </a:ext>
                  </a:extLst>
                </p:cNvPr>
                <p:cNvGrpSpPr/>
                <p:nvPr/>
              </p:nvGrpSpPr>
              <p:grpSpPr>
                <a:xfrm>
                  <a:off x="5448104" y="2012284"/>
                  <a:ext cx="829163" cy="2801367"/>
                  <a:chOff x="5925878" y="2001394"/>
                  <a:chExt cx="829163" cy="2801367"/>
                </a:xfrm>
              </p:grpSpPr>
              <p:sp>
                <p:nvSpPr>
                  <p:cNvPr id="103" name="Rechteck 86">
                    <a:extLst>
                      <a:ext uri="{FF2B5EF4-FFF2-40B4-BE49-F238E27FC236}">
                        <a16:creationId xmlns:a16="http://schemas.microsoft.com/office/drawing/2014/main" id="{ACAE1B3D-834F-4E0E-BCC0-9203F664EFF7}"/>
                      </a:ext>
                    </a:extLst>
                  </p:cNvPr>
                  <p:cNvSpPr/>
                  <p:nvPr/>
                </p:nvSpPr>
                <p:spPr>
                  <a:xfrm>
                    <a:off x="6405052" y="2576394"/>
                    <a:ext cx="209913" cy="366081"/>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104" name="Rechteck 90">
                    <a:extLst>
                      <a:ext uri="{FF2B5EF4-FFF2-40B4-BE49-F238E27FC236}">
                        <a16:creationId xmlns:a16="http://schemas.microsoft.com/office/drawing/2014/main" id="{47ABAC29-5B60-473F-8675-014103A36FC2}"/>
                      </a:ext>
                    </a:extLst>
                  </p:cNvPr>
                  <p:cNvSpPr/>
                  <p:nvPr/>
                </p:nvSpPr>
                <p:spPr>
                  <a:xfrm>
                    <a:off x="6409277" y="2993742"/>
                    <a:ext cx="209913" cy="366081"/>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grpSp>
                <p:nvGrpSpPr>
                  <p:cNvPr id="105" name="図形グループ 201">
                    <a:extLst>
                      <a:ext uri="{FF2B5EF4-FFF2-40B4-BE49-F238E27FC236}">
                        <a16:creationId xmlns:a16="http://schemas.microsoft.com/office/drawing/2014/main" id="{CBF4D62D-AB41-4463-86EC-333D7E38B8A6}"/>
                      </a:ext>
                    </a:extLst>
                  </p:cNvPr>
                  <p:cNvGrpSpPr/>
                  <p:nvPr/>
                </p:nvGrpSpPr>
                <p:grpSpPr>
                  <a:xfrm>
                    <a:off x="5925878" y="2001394"/>
                    <a:ext cx="829163" cy="2801367"/>
                    <a:chOff x="6780140" y="2612471"/>
                    <a:chExt cx="829163" cy="2801367"/>
                  </a:xfrm>
                </p:grpSpPr>
                <p:sp>
                  <p:nvSpPr>
                    <p:cNvPr id="106" name="Rechteck 55">
                      <a:extLst>
                        <a:ext uri="{FF2B5EF4-FFF2-40B4-BE49-F238E27FC236}">
                          <a16:creationId xmlns:a16="http://schemas.microsoft.com/office/drawing/2014/main" id="{D9C35958-C358-4826-8C65-9C0367061A12}"/>
                        </a:ext>
                      </a:extLst>
                    </p:cNvPr>
                    <p:cNvSpPr/>
                    <p:nvPr/>
                  </p:nvSpPr>
                  <p:spPr>
                    <a:xfrm>
                      <a:off x="6834301" y="2719111"/>
                      <a:ext cx="209913" cy="366081"/>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107" name="Rechteck 58">
                      <a:extLst>
                        <a:ext uri="{FF2B5EF4-FFF2-40B4-BE49-F238E27FC236}">
                          <a16:creationId xmlns:a16="http://schemas.microsoft.com/office/drawing/2014/main" id="{AC1F4F3A-F42F-4744-969A-D92DF5861B6A}"/>
                        </a:ext>
                      </a:extLst>
                    </p:cNvPr>
                    <p:cNvSpPr/>
                    <p:nvPr/>
                  </p:nvSpPr>
                  <p:spPr>
                    <a:xfrm>
                      <a:off x="6953319" y="3520556"/>
                      <a:ext cx="209913" cy="366081"/>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108" name="Rechteck 84">
                      <a:extLst>
                        <a:ext uri="{FF2B5EF4-FFF2-40B4-BE49-F238E27FC236}">
                          <a16:creationId xmlns:a16="http://schemas.microsoft.com/office/drawing/2014/main" id="{36DB4361-BFB6-4370-BC7B-BC95161AEA60}"/>
                        </a:ext>
                      </a:extLst>
                    </p:cNvPr>
                    <p:cNvSpPr/>
                    <p:nvPr/>
                  </p:nvSpPr>
                  <p:spPr>
                    <a:xfrm>
                      <a:off x="7354688" y="2719111"/>
                      <a:ext cx="209913" cy="366081"/>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109" name="Rechteck 85">
                      <a:extLst>
                        <a:ext uri="{FF2B5EF4-FFF2-40B4-BE49-F238E27FC236}">
                          <a16:creationId xmlns:a16="http://schemas.microsoft.com/office/drawing/2014/main" id="{BE7D54B9-2E7C-4B5D-B697-CC79939E3A09}"/>
                        </a:ext>
                      </a:extLst>
                    </p:cNvPr>
                    <p:cNvSpPr/>
                    <p:nvPr/>
                  </p:nvSpPr>
                  <p:spPr>
                    <a:xfrm>
                      <a:off x="6953319" y="2985346"/>
                      <a:ext cx="209913" cy="366081"/>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110" name="Rechteck 92">
                      <a:extLst>
                        <a:ext uri="{FF2B5EF4-FFF2-40B4-BE49-F238E27FC236}">
                          <a16:creationId xmlns:a16="http://schemas.microsoft.com/office/drawing/2014/main" id="{8C5B3DF1-0F57-4C3C-8B4B-21318EBFC0C2}"/>
                        </a:ext>
                      </a:extLst>
                    </p:cNvPr>
                    <p:cNvSpPr/>
                    <p:nvPr/>
                  </p:nvSpPr>
                  <p:spPr>
                    <a:xfrm>
                      <a:off x="6834301" y="3787860"/>
                      <a:ext cx="209913" cy="366081"/>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111" name="Rechteck 93">
                      <a:extLst>
                        <a:ext uri="{FF2B5EF4-FFF2-40B4-BE49-F238E27FC236}">
                          <a16:creationId xmlns:a16="http://schemas.microsoft.com/office/drawing/2014/main" id="{F98C098D-425C-48A8-915E-C91378066E64}"/>
                        </a:ext>
                      </a:extLst>
                    </p:cNvPr>
                    <p:cNvSpPr/>
                    <p:nvPr/>
                  </p:nvSpPr>
                  <p:spPr>
                    <a:xfrm>
                      <a:off x="7354688" y="3773834"/>
                      <a:ext cx="209913" cy="366081"/>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112" name="Rechteck 96">
                      <a:extLst>
                        <a:ext uri="{FF2B5EF4-FFF2-40B4-BE49-F238E27FC236}">
                          <a16:creationId xmlns:a16="http://schemas.microsoft.com/office/drawing/2014/main" id="{D145734B-6140-4E71-8F6E-95BC0604443E}"/>
                        </a:ext>
                      </a:extLst>
                    </p:cNvPr>
                    <p:cNvSpPr/>
                    <p:nvPr/>
                  </p:nvSpPr>
                  <p:spPr>
                    <a:xfrm>
                      <a:off x="6953319" y="4054147"/>
                      <a:ext cx="209913" cy="366081"/>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113" name="Rechteck 97">
                      <a:extLst>
                        <a:ext uri="{FF2B5EF4-FFF2-40B4-BE49-F238E27FC236}">
                          <a16:creationId xmlns:a16="http://schemas.microsoft.com/office/drawing/2014/main" id="{A75C6FF0-0F39-4111-844C-063950428409}"/>
                        </a:ext>
                      </a:extLst>
                    </p:cNvPr>
                    <p:cNvSpPr/>
                    <p:nvPr/>
                  </p:nvSpPr>
                  <p:spPr>
                    <a:xfrm>
                      <a:off x="7220879" y="4040121"/>
                      <a:ext cx="209913" cy="366081"/>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114" name="Rechteck 48">
                      <a:extLst>
                        <a:ext uri="{FF2B5EF4-FFF2-40B4-BE49-F238E27FC236}">
                          <a16:creationId xmlns:a16="http://schemas.microsoft.com/office/drawing/2014/main" id="{2186D959-F5F0-4D50-9F87-10E57FBFD886}"/>
                        </a:ext>
                      </a:extLst>
                    </p:cNvPr>
                    <p:cNvSpPr/>
                    <p:nvPr/>
                  </p:nvSpPr>
                  <p:spPr>
                    <a:xfrm>
                      <a:off x="6780140" y="2612471"/>
                      <a:ext cx="829163" cy="2801367"/>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115" name="Rechteck 86">
                      <a:extLst>
                        <a:ext uri="{FF2B5EF4-FFF2-40B4-BE49-F238E27FC236}">
                          <a16:creationId xmlns:a16="http://schemas.microsoft.com/office/drawing/2014/main" id="{F034E2D9-6E91-4FAB-B468-2500C8472F3A}"/>
                        </a:ext>
                      </a:extLst>
                    </p:cNvPr>
                    <p:cNvSpPr/>
                    <p:nvPr/>
                  </p:nvSpPr>
                  <p:spPr>
                    <a:xfrm>
                      <a:off x="6815888" y="4427925"/>
                      <a:ext cx="209913" cy="366081"/>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116" name="Rechteck 86">
                      <a:extLst>
                        <a:ext uri="{FF2B5EF4-FFF2-40B4-BE49-F238E27FC236}">
                          <a16:creationId xmlns:a16="http://schemas.microsoft.com/office/drawing/2014/main" id="{10536EDB-9A85-42C8-89F9-0959469DAA2A}"/>
                        </a:ext>
                      </a:extLst>
                    </p:cNvPr>
                    <p:cNvSpPr/>
                    <p:nvPr/>
                  </p:nvSpPr>
                  <p:spPr>
                    <a:xfrm>
                      <a:off x="7270878" y="4591223"/>
                      <a:ext cx="209913" cy="366081"/>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117" name="Rechteck 86">
                      <a:extLst>
                        <a:ext uri="{FF2B5EF4-FFF2-40B4-BE49-F238E27FC236}">
                          <a16:creationId xmlns:a16="http://schemas.microsoft.com/office/drawing/2014/main" id="{A2DE686E-C05A-4254-B28A-6B66A3C957A8}"/>
                        </a:ext>
                      </a:extLst>
                    </p:cNvPr>
                    <p:cNvSpPr/>
                    <p:nvPr/>
                  </p:nvSpPr>
                  <p:spPr>
                    <a:xfrm>
                      <a:off x="6924071" y="4904665"/>
                      <a:ext cx="209913" cy="366081"/>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sp>
                  <p:nvSpPr>
                    <p:cNvPr id="118" name="Rechteck 86">
                      <a:extLst>
                        <a:ext uri="{FF2B5EF4-FFF2-40B4-BE49-F238E27FC236}">
                          <a16:creationId xmlns:a16="http://schemas.microsoft.com/office/drawing/2014/main" id="{F6D50CD9-BED8-42DE-8A9F-8805D4382A71}"/>
                        </a:ext>
                      </a:extLst>
                    </p:cNvPr>
                    <p:cNvSpPr/>
                    <p:nvPr/>
                  </p:nvSpPr>
                  <p:spPr>
                    <a:xfrm>
                      <a:off x="7183268" y="4828697"/>
                      <a:ext cx="209913" cy="366081"/>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grpSp>
            </p:grpSp>
            <p:sp>
              <p:nvSpPr>
                <p:cNvPr id="102" name="Rechteck 86">
                  <a:extLst>
                    <a:ext uri="{FF2B5EF4-FFF2-40B4-BE49-F238E27FC236}">
                      <a16:creationId xmlns:a16="http://schemas.microsoft.com/office/drawing/2014/main" id="{3C5196B8-D5AA-44FE-BF73-3D5F93B5C0CB}"/>
                    </a:ext>
                  </a:extLst>
                </p:cNvPr>
                <p:cNvSpPr/>
                <p:nvPr/>
              </p:nvSpPr>
              <p:spPr>
                <a:xfrm>
                  <a:off x="5746275" y="3845886"/>
                  <a:ext cx="209913" cy="366081"/>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grpSp>
          <p:sp>
            <p:nvSpPr>
              <p:cNvPr id="100" name="Rechteck 86">
                <a:extLst>
                  <a:ext uri="{FF2B5EF4-FFF2-40B4-BE49-F238E27FC236}">
                    <a16:creationId xmlns:a16="http://schemas.microsoft.com/office/drawing/2014/main" id="{AAB2075E-75F1-43AA-AA38-4B0A12DE896A}"/>
                  </a:ext>
                </a:extLst>
              </p:cNvPr>
              <p:cNvSpPr/>
              <p:nvPr/>
            </p:nvSpPr>
            <p:spPr>
              <a:xfrm>
                <a:off x="6028192" y="4411550"/>
                <a:ext cx="209913" cy="366081"/>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oAutofit/>
              </a:bodyPr>
              <a:lstStyle/>
              <a:p>
                <a:pPr algn="ctr"/>
                <a:endParaRPr lang="de-DE" sz="1108" dirty="0">
                  <a:solidFill>
                    <a:schemeClr val="tx1"/>
                  </a:solidFill>
                  <a:latin typeface="+mn-ea"/>
                </a:endParaRPr>
              </a:p>
            </p:txBody>
          </p:sp>
        </p:grpSp>
        <p:pic>
          <p:nvPicPr>
            <p:cNvPr id="98" name="Picture 4" descr="\\psf\Host\Volumes\Kerstin 2014\20141213\_Kerstin_141312\_form und glanz\Kunden\MPG_MPDL\18_Logo ESAC\220px-Open_Access_logo_PLoS_white.png">
              <a:extLst>
                <a:ext uri="{FF2B5EF4-FFF2-40B4-BE49-F238E27FC236}">
                  <a16:creationId xmlns:a16="http://schemas.microsoft.com/office/drawing/2014/main" id="{494D933F-BA8F-4763-BB63-EADE22337F19}"/>
                </a:ext>
              </a:extLst>
            </p:cNvPr>
            <p:cNvPicPr>
              <a:picLocks noChangeAspect="1" noChangeArrowheads="1"/>
            </p:cNvPicPr>
            <p:nvPr/>
          </p:nvPicPr>
          <p:blipFill>
            <a:blip r:embed="rId9"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5421821" y="6295024"/>
              <a:ext cx="262975" cy="432323"/>
            </a:xfrm>
            <a:prstGeom prst="rect">
              <a:avLst/>
            </a:prstGeom>
            <a:solidFill>
              <a:srgbClr val="FFFFFF"/>
            </a:solidFill>
            <a:ln>
              <a:solidFill>
                <a:schemeClr val="accent5">
                  <a:lumMod val="50000"/>
                </a:schemeClr>
              </a:solidFill>
            </a:ln>
          </p:spPr>
        </p:pic>
      </p:grpSp>
      <p:sp>
        <p:nvSpPr>
          <p:cNvPr id="119" name="テキスト ボックス 118">
            <a:extLst>
              <a:ext uri="{FF2B5EF4-FFF2-40B4-BE49-F238E27FC236}">
                <a16:creationId xmlns:a16="http://schemas.microsoft.com/office/drawing/2014/main" id="{EA4E4F5A-99DF-49D0-92C4-042075FF2538}"/>
              </a:ext>
            </a:extLst>
          </p:cNvPr>
          <p:cNvSpPr txBox="1"/>
          <p:nvPr/>
        </p:nvSpPr>
        <p:spPr>
          <a:xfrm>
            <a:off x="8074795" y="3989054"/>
            <a:ext cx="1194559" cy="400110"/>
          </a:xfrm>
          <a:prstGeom prst="rect">
            <a:avLst/>
          </a:prstGeom>
          <a:noFill/>
        </p:spPr>
        <p:txBody>
          <a:bodyPr wrap="none" rtlCol="0">
            <a:spAutoFit/>
          </a:bodyPr>
          <a:lstStyle/>
          <a:p>
            <a:pPr algn="ctr"/>
            <a:r>
              <a:rPr kumimoji="1" lang="ja-JP" altLang="en-US" sz="1000" dirty="0">
                <a:latin typeface="+mn-ea"/>
                <a:cs typeface="Meiryo" charset="-128"/>
              </a:rPr>
              <a:t>フル</a:t>
            </a:r>
            <a:r>
              <a:rPr kumimoji="1" lang="en-US" altLang="ja-JP" sz="1000" dirty="0">
                <a:latin typeface="+mn-ea"/>
                <a:cs typeface="Meiryo" charset="-128"/>
              </a:rPr>
              <a:t>OA</a:t>
            </a:r>
          </a:p>
          <a:p>
            <a:pPr algn="ctr"/>
            <a:r>
              <a:rPr lang="en-US" altLang="ja-JP" sz="1000" dirty="0">
                <a:latin typeface="+mn-ea"/>
                <a:cs typeface="Meiryo" charset="-128"/>
              </a:rPr>
              <a:t>20XX</a:t>
            </a:r>
            <a:r>
              <a:rPr lang="ja-JP" altLang="en-US" sz="1000" dirty="0">
                <a:latin typeface="+mn-ea"/>
                <a:cs typeface="Meiryo" charset="-128"/>
              </a:rPr>
              <a:t>年に達成</a:t>
            </a:r>
            <a:r>
              <a:rPr lang="en-US" altLang="ja-JP" sz="1000" dirty="0">
                <a:latin typeface="+mn-ea"/>
                <a:cs typeface="Meiryo" charset="-128"/>
              </a:rPr>
              <a:t>?</a:t>
            </a:r>
            <a:endParaRPr kumimoji="1" lang="ja-JP" altLang="en-US" sz="1000" dirty="0">
              <a:latin typeface="+mn-ea"/>
              <a:cs typeface="Meiryo" charset="-128"/>
            </a:endParaRPr>
          </a:p>
        </p:txBody>
      </p:sp>
      <p:sp>
        <p:nvSpPr>
          <p:cNvPr id="120" name="テキスト ボックス 119"/>
          <p:cNvSpPr txBox="1"/>
          <p:nvPr/>
        </p:nvSpPr>
        <p:spPr>
          <a:xfrm>
            <a:off x="8493002" y="4235856"/>
            <a:ext cx="433817" cy="369332"/>
          </a:xfrm>
          <a:prstGeom prst="rect">
            <a:avLst/>
          </a:prstGeom>
          <a:noFill/>
        </p:spPr>
        <p:txBody>
          <a:bodyPr wrap="square" rtlCol="0">
            <a:spAutoFit/>
          </a:bodyPr>
          <a:lstStyle/>
          <a:p>
            <a:r>
              <a:rPr kumimoji="1" lang="en-US" altLang="ja-JP" sz="1800" b="1" dirty="0">
                <a:solidFill>
                  <a:schemeClr val="accent2"/>
                </a:solidFill>
                <a:latin typeface="+mn-ea"/>
              </a:rPr>
              <a:t>X</a:t>
            </a:r>
            <a:endParaRPr kumimoji="1" lang="ja-JP" altLang="en-US" sz="1800" b="1" dirty="0">
              <a:solidFill>
                <a:schemeClr val="accent2"/>
              </a:solidFill>
              <a:latin typeface="+mn-ea"/>
            </a:endParaRPr>
          </a:p>
        </p:txBody>
      </p:sp>
      <p:sp>
        <p:nvSpPr>
          <p:cNvPr id="3" name="テキスト ボックス 2"/>
          <p:cNvSpPr txBox="1"/>
          <p:nvPr/>
        </p:nvSpPr>
        <p:spPr>
          <a:xfrm>
            <a:off x="1501937" y="6263665"/>
            <a:ext cx="9662275" cy="451534"/>
          </a:xfrm>
          <a:prstGeom prst="rect">
            <a:avLst/>
          </a:prstGeom>
          <a:noFill/>
        </p:spPr>
        <p:txBody>
          <a:bodyPr wrap="square" rtlCol="0">
            <a:spAutoFit/>
          </a:bodyPr>
          <a:lstStyle/>
          <a:p>
            <a:pPr fontAlgn="base"/>
            <a:r>
              <a:rPr lang="ja-JP" altLang="en-US" sz="1200" dirty="0"/>
              <a:t>出典：安達淳</a:t>
            </a:r>
            <a:r>
              <a:rPr lang="en-US" altLang="ja-JP" sz="1200" dirty="0"/>
              <a:t>.</a:t>
            </a:r>
            <a:r>
              <a:rPr lang="ja-JP" altLang="en-US" sz="1200" dirty="0"/>
              <a:t>学術誌の安定的・持続的アクセスに向けて－コンソーシアムの立場から</a:t>
            </a:r>
            <a:r>
              <a:rPr lang="en-US" altLang="ja-JP" sz="1200" dirty="0"/>
              <a:t>.</a:t>
            </a:r>
            <a:r>
              <a:rPr lang="ja-JP" altLang="en-US" sz="1200" dirty="0"/>
              <a:t>学術の動向</a:t>
            </a:r>
            <a:r>
              <a:rPr lang="en-US" altLang="ja-JP" sz="1200" dirty="0"/>
              <a:t>. 2017, vol.22, no.6, p60-65.</a:t>
            </a:r>
            <a:endParaRPr lang="ja-JP" altLang="en-US" sz="1200" dirty="0"/>
          </a:p>
          <a:p>
            <a:pPr>
              <a:lnSpc>
                <a:spcPct val="110000"/>
              </a:lnSpc>
            </a:pPr>
            <a:r>
              <a:rPr lang="en-US" altLang="ja-JP" sz="1200" dirty="0">
                <a:hlinkClick r:id="rId10"/>
              </a:rPr>
              <a:t>https://doi.org/10.5363/tits.22.9_60</a:t>
            </a:r>
            <a:endParaRPr lang="en-US" altLang="ja-JP" sz="1200" dirty="0"/>
          </a:p>
        </p:txBody>
      </p:sp>
      <p:sp>
        <p:nvSpPr>
          <p:cNvPr id="4" name="正方形/長方形 3">
            <a:extLst>
              <a:ext uri="{FF2B5EF4-FFF2-40B4-BE49-F238E27FC236}">
                <a16:creationId xmlns:a16="http://schemas.microsoft.com/office/drawing/2014/main" id="{BA5EFFFD-9A49-D700-19AD-ABEEC3EB5CA8}"/>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
        <p:nvSpPr>
          <p:cNvPr id="122" name="正方形/長方形 121">
            <a:extLst>
              <a:ext uri="{FF2B5EF4-FFF2-40B4-BE49-F238E27FC236}">
                <a16:creationId xmlns:a16="http://schemas.microsoft.com/office/drawing/2014/main" id="{0A403E94-DB47-F274-171B-FEF25BFDDD01}"/>
              </a:ext>
            </a:extLst>
          </p:cNvPr>
          <p:cNvSpPr/>
          <p:nvPr/>
        </p:nvSpPr>
        <p:spPr>
          <a:xfrm>
            <a:off x="1840523" y="1394036"/>
            <a:ext cx="8510954"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2400" b="1" dirty="0"/>
              <a:t>想定されていた</a:t>
            </a:r>
            <a:r>
              <a:rPr kumimoji="1" lang="en-US" altLang="ja-JP" sz="2400" b="1" dirty="0"/>
              <a:t>OA2020</a:t>
            </a:r>
            <a:r>
              <a:rPr kumimoji="1" lang="ja-JP" altLang="en-US" sz="2400" b="1" dirty="0"/>
              <a:t>達成までのロードマップ</a:t>
            </a:r>
          </a:p>
        </p:txBody>
      </p:sp>
    </p:spTree>
    <p:extLst>
      <p:ext uri="{BB962C8B-B14F-4D97-AF65-F5344CB8AC3E}">
        <p14:creationId xmlns:p14="http://schemas.microsoft.com/office/powerpoint/2010/main" val="25200077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6-1. </a:t>
            </a:r>
            <a:r>
              <a:rPr lang="ja-JP" altLang="en-US" dirty="0"/>
              <a:t>オープンアクセスに関する動向</a:t>
            </a:r>
            <a:endParaRPr kumimoji="1" lang="ja-JP" altLang="en-US" dirty="0"/>
          </a:p>
        </p:txBody>
      </p:sp>
      <p:sp>
        <p:nvSpPr>
          <p:cNvPr id="3" name="コンテンツ プレースホルダー 2"/>
          <p:cNvSpPr>
            <a:spLocks noGrp="1"/>
          </p:cNvSpPr>
          <p:nvPr>
            <p:ph idx="1"/>
          </p:nvPr>
        </p:nvSpPr>
        <p:spPr>
          <a:xfrm>
            <a:off x="1698735" y="1956087"/>
            <a:ext cx="8794530" cy="987865"/>
          </a:xfrm>
        </p:spPr>
        <p:txBody>
          <a:bodyPr>
            <a:normAutofit/>
          </a:bodyPr>
          <a:lstStyle/>
          <a:p>
            <a:pPr marL="0" indent="0">
              <a:buNone/>
            </a:pPr>
            <a:r>
              <a:rPr lang="en-US" altLang="ja-JP" dirty="0" err="1"/>
              <a:t>EoI</a:t>
            </a:r>
            <a:r>
              <a:rPr lang="ja-JP" altLang="en-US" dirty="0"/>
              <a:t>（</a:t>
            </a:r>
            <a:r>
              <a:rPr lang="en-US" altLang="ja-JP" dirty="0"/>
              <a:t>Expression of Interest</a:t>
            </a:r>
            <a:r>
              <a:rPr lang="ja-JP" altLang="en-US" dirty="0" err="1"/>
              <a:t>、</a:t>
            </a:r>
            <a:r>
              <a:rPr lang="ja-JP" altLang="en-US" dirty="0"/>
              <a:t>関心表明）署名機関</a:t>
            </a:r>
            <a:br>
              <a:rPr lang="en-US" altLang="ja-JP" dirty="0"/>
            </a:br>
            <a:r>
              <a:rPr lang="ja-JP" altLang="en-US" dirty="0"/>
              <a:t>→</a:t>
            </a:r>
            <a:r>
              <a:rPr lang="en-US" altLang="ja-JP" dirty="0"/>
              <a:t>4</a:t>
            </a:r>
            <a:r>
              <a:rPr lang="ja-JP" altLang="en-US" dirty="0"/>
              <a:t>６の国と地域の</a:t>
            </a:r>
            <a:r>
              <a:rPr lang="en-US" altLang="ja-JP" dirty="0"/>
              <a:t>157</a:t>
            </a:r>
            <a:r>
              <a:rPr lang="ja-JP" altLang="en-US" dirty="0"/>
              <a:t>機関（</a:t>
            </a:r>
            <a:r>
              <a:rPr lang="en-US" altLang="ja-JP" dirty="0"/>
              <a:t>2025.1.24</a:t>
            </a:r>
            <a:r>
              <a:rPr lang="ja-JP" altLang="en-US" dirty="0"/>
              <a:t>時点）</a:t>
            </a:r>
          </a:p>
        </p:txBody>
      </p:sp>
      <p:sp>
        <p:nvSpPr>
          <p:cNvPr id="5" name="テキスト プレースホルダー 4"/>
          <p:cNvSpPr>
            <a:spLocks noGrp="1"/>
          </p:cNvSpPr>
          <p:nvPr>
            <p:ph type="body" sz="quarter" idx="13"/>
          </p:nvPr>
        </p:nvSpPr>
        <p:spPr/>
        <p:txBody>
          <a:bodyPr>
            <a:normAutofit/>
          </a:bodyPr>
          <a:lstStyle/>
          <a:p>
            <a:r>
              <a:rPr lang="en-US" altLang="ja-JP" dirty="0"/>
              <a:t>6. </a:t>
            </a:r>
            <a:r>
              <a:rPr lang="ja-JP" altLang="en-US" dirty="0"/>
              <a:t>海外の情勢</a:t>
            </a:r>
          </a:p>
        </p:txBody>
      </p:sp>
      <p:sp>
        <p:nvSpPr>
          <p:cNvPr id="6" name="正方形/長方形 5">
            <a:extLst>
              <a:ext uri="{FF2B5EF4-FFF2-40B4-BE49-F238E27FC236}">
                <a16:creationId xmlns:a16="http://schemas.microsoft.com/office/drawing/2014/main" id="{C20CFAB7-2E20-46B5-AECB-D3E5803911A1}"/>
              </a:ext>
            </a:extLst>
          </p:cNvPr>
          <p:cNvSpPr/>
          <p:nvPr/>
        </p:nvSpPr>
        <p:spPr>
          <a:xfrm>
            <a:off x="1840523" y="1394036"/>
            <a:ext cx="8510954"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en-US" altLang="ja-JP" sz="2400" b="1" dirty="0"/>
              <a:t>OA2020</a:t>
            </a:r>
            <a:r>
              <a:rPr kumimoji="1" lang="ja-JP" altLang="en-US" sz="2400" b="1" dirty="0"/>
              <a:t>コミュニティ</a:t>
            </a:r>
          </a:p>
        </p:txBody>
      </p:sp>
      <p:sp>
        <p:nvSpPr>
          <p:cNvPr id="8" name="コンテンツ プレースホルダー 2"/>
          <p:cNvSpPr txBox="1">
            <a:spLocks/>
          </p:cNvSpPr>
          <p:nvPr/>
        </p:nvSpPr>
        <p:spPr>
          <a:xfrm>
            <a:off x="7032954" y="3947341"/>
            <a:ext cx="4525797" cy="1969009"/>
          </a:xfrm>
          <a:prstGeom prst="rect">
            <a:avLst/>
          </a:prstGeom>
        </p:spPr>
        <p:txBody>
          <a:bodyPr vert="horz" lIns="91440" tIns="90000" rIns="91440" bIns="90000" rtlCol="0">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日本からは</a:t>
            </a:r>
          </a:p>
          <a:p>
            <a:r>
              <a:rPr lang="ja-JP" altLang="en-US" dirty="0"/>
              <a:t>物性グループ（</a:t>
            </a:r>
            <a:r>
              <a:rPr lang="en-US" altLang="ja-JP" dirty="0"/>
              <a:t>2017.12.1</a:t>
            </a:r>
            <a:r>
              <a:rPr lang="ja-JP" altLang="en-US" dirty="0"/>
              <a:t>署名）</a:t>
            </a:r>
          </a:p>
          <a:p>
            <a:r>
              <a:rPr lang="en-US" altLang="ja-JP" dirty="0"/>
              <a:t>JUSTICE</a:t>
            </a:r>
            <a:r>
              <a:rPr lang="ja-JP" altLang="en-US" dirty="0"/>
              <a:t>（</a:t>
            </a:r>
            <a:r>
              <a:rPr lang="en-US" altLang="ja-JP" dirty="0"/>
              <a:t>2016.8.9</a:t>
            </a:r>
            <a:r>
              <a:rPr lang="ja-JP" altLang="en-US" dirty="0"/>
              <a:t>署名）</a:t>
            </a:r>
            <a:endParaRPr lang="en-US" altLang="ja-JP" dirty="0"/>
          </a:p>
          <a:p>
            <a:pPr marL="0" indent="0">
              <a:buNone/>
            </a:pPr>
            <a:r>
              <a:rPr lang="ja-JP" altLang="en-US" dirty="0"/>
              <a:t>　が署名（</a:t>
            </a:r>
            <a:r>
              <a:rPr lang="en-US" altLang="ja-JP" dirty="0"/>
              <a:t>2025.1.24</a:t>
            </a:r>
            <a:r>
              <a:rPr lang="ja-JP" altLang="en-US" dirty="0"/>
              <a:t>時点）</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83" y="3002681"/>
            <a:ext cx="5628967" cy="3529614"/>
          </a:xfrm>
          <a:prstGeom prst="rect">
            <a:avLst/>
          </a:prstGeom>
        </p:spPr>
      </p:pic>
      <p:sp>
        <p:nvSpPr>
          <p:cNvPr id="10" name="正方形/長方形 9">
            <a:extLst>
              <a:ext uri="{FF2B5EF4-FFF2-40B4-BE49-F238E27FC236}">
                <a16:creationId xmlns:a16="http://schemas.microsoft.com/office/drawing/2014/main" id="{394A74D7-94A8-4F64-9B23-0AA566F3CB7B}"/>
              </a:ext>
            </a:extLst>
          </p:cNvPr>
          <p:cNvSpPr/>
          <p:nvPr/>
        </p:nvSpPr>
        <p:spPr>
          <a:xfrm>
            <a:off x="2122203" y="6444475"/>
            <a:ext cx="7947593" cy="307777"/>
          </a:xfrm>
          <a:prstGeom prst="rect">
            <a:avLst/>
          </a:prstGeom>
        </p:spPr>
        <p:txBody>
          <a:bodyPr wrap="square">
            <a:spAutoFit/>
          </a:bodyPr>
          <a:lstStyle/>
          <a:p>
            <a:pPr algn="ctr"/>
            <a:r>
              <a:rPr lang="ja-JP" altLang="en-US" sz="1400" dirty="0">
                <a:latin typeface="+mn-ea"/>
              </a:rPr>
              <a:t>出典： </a:t>
            </a:r>
            <a:r>
              <a:rPr lang="en-US" altLang="ja-JP" sz="1400" dirty="0">
                <a:latin typeface="+mn-ea"/>
              </a:rPr>
              <a:t>OA2020 Community</a:t>
            </a:r>
            <a:r>
              <a:rPr lang="ja-JP" altLang="en-US" sz="1400" dirty="0">
                <a:latin typeface="+mn-ea"/>
              </a:rPr>
              <a:t>　　　</a:t>
            </a:r>
            <a:r>
              <a:rPr lang="en-US" altLang="ja-JP" sz="1400" dirty="0">
                <a:latin typeface="+mn-ea"/>
                <a:hlinkClick r:id="rId4"/>
              </a:rPr>
              <a:t>https://oa2020.org/be-informed/#oa2020</a:t>
            </a:r>
            <a:endParaRPr lang="en-US" altLang="ja-JP" sz="1400" dirty="0">
              <a:latin typeface="+mn-ea"/>
            </a:endParaRPr>
          </a:p>
        </p:txBody>
      </p:sp>
      <p:sp>
        <p:nvSpPr>
          <p:cNvPr id="4" name="正方形/長方形 3">
            <a:extLst>
              <a:ext uri="{FF2B5EF4-FFF2-40B4-BE49-F238E27FC236}">
                <a16:creationId xmlns:a16="http://schemas.microsoft.com/office/drawing/2014/main" id="{592E6850-1EA3-E27C-73A9-4ED962875F96}"/>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1591060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6-1. </a:t>
            </a:r>
            <a:r>
              <a:rPr lang="ja-JP" altLang="en-US" dirty="0"/>
              <a:t>オープンアクセスに関する動向</a:t>
            </a:r>
            <a:endParaRPr kumimoji="1" lang="ja-JP" altLang="en-US" dirty="0"/>
          </a:p>
        </p:txBody>
      </p:sp>
      <p:sp>
        <p:nvSpPr>
          <p:cNvPr id="5" name="テキスト プレースホルダー 4"/>
          <p:cNvSpPr>
            <a:spLocks noGrp="1"/>
          </p:cNvSpPr>
          <p:nvPr>
            <p:ph type="body" sz="quarter" idx="13"/>
          </p:nvPr>
        </p:nvSpPr>
        <p:spPr/>
        <p:txBody>
          <a:bodyPr>
            <a:normAutofit/>
          </a:bodyPr>
          <a:lstStyle/>
          <a:p>
            <a:r>
              <a:rPr lang="en-US" altLang="ja-JP" dirty="0"/>
              <a:t>6. </a:t>
            </a:r>
            <a:r>
              <a:rPr lang="ja-JP" altLang="en-US" dirty="0"/>
              <a:t>海外の情勢</a:t>
            </a:r>
          </a:p>
        </p:txBody>
      </p:sp>
      <p:sp>
        <p:nvSpPr>
          <p:cNvPr id="6" name="正方形/長方形 5">
            <a:extLst>
              <a:ext uri="{FF2B5EF4-FFF2-40B4-BE49-F238E27FC236}">
                <a16:creationId xmlns:a16="http://schemas.microsoft.com/office/drawing/2014/main" id="{C20CFAB7-2E20-46B5-AECB-D3E5803911A1}"/>
              </a:ext>
            </a:extLst>
          </p:cNvPr>
          <p:cNvSpPr/>
          <p:nvPr/>
        </p:nvSpPr>
        <p:spPr>
          <a:xfrm>
            <a:off x="1840523" y="1394036"/>
            <a:ext cx="8510954"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ja-JP" altLang="en-US" sz="2400" b="1" dirty="0"/>
              <a:t>先駆的な取り組み</a:t>
            </a:r>
            <a:endParaRPr kumimoji="1" lang="ja-JP" altLang="en-US" sz="2400" b="1" dirty="0"/>
          </a:p>
        </p:txBody>
      </p:sp>
      <p:sp>
        <p:nvSpPr>
          <p:cNvPr id="8" name="コンテンツ プレースホルダー 2"/>
          <p:cNvSpPr>
            <a:spLocks noGrp="1"/>
          </p:cNvSpPr>
          <p:nvPr>
            <p:ph idx="1"/>
          </p:nvPr>
        </p:nvSpPr>
        <p:spPr>
          <a:xfrm>
            <a:off x="584790" y="2157808"/>
            <a:ext cx="5511209" cy="4198542"/>
          </a:xfrm>
        </p:spPr>
        <p:txBody>
          <a:bodyPr>
            <a:normAutofit fontScale="70000" lnSpcReduction="20000"/>
          </a:bodyPr>
          <a:lstStyle/>
          <a:p>
            <a:pPr marL="92510" indent="0">
              <a:buNone/>
            </a:pPr>
            <a:r>
              <a:rPr kumimoji="1" lang="en-US" altLang="ja-JP" sz="3400" b="1" dirty="0"/>
              <a:t>SCOAP</a:t>
            </a:r>
            <a:r>
              <a:rPr kumimoji="1" lang="en-US" altLang="ja-JP" sz="3400" b="1" baseline="30000" dirty="0"/>
              <a:t>3</a:t>
            </a:r>
          </a:p>
          <a:p>
            <a:pPr marL="92510" indent="0">
              <a:buNone/>
            </a:pPr>
            <a:r>
              <a:rPr lang="en-US" altLang="ja-JP" sz="2300" dirty="0">
                <a:hlinkClick r:id="rId3"/>
              </a:rPr>
              <a:t>https://www.nii.ac.jp/sparc/scoap3/</a:t>
            </a:r>
            <a:endParaRPr lang="en-US" altLang="ja-JP" sz="2300" dirty="0"/>
          </a:p>
          <a:p>
            <a:pPr marL="435410" indent="-342900"/>
            <a:r>
              <a:rPr lang="en-US" altLang="ja-JP" sz="2600" dirty="0"/>
              <a:t>CERN</a:t>
            </a:r>
            <a:r>
              <a:rPr lang="ja-JP" altLang="en-US" sz="2600" dirty="0"/>
              <a:t>（欧州原子核研究機構）が中心となり進めている高エネルギー物理学分野（</a:t>
            </a:r>
            <a:r>
              <a:rPr lang="en-US" altLang="ja-JP" sz="2600" dirty="0"/>
              <a:t>HEP</a:t>
            </a:r>
            <a:r>
              <a:rPr lang="ja-JP" altLang="en-US" sz="2600" dirty="0"/>
              <a:t>）における査読付論文</a:t>
            </a:r>
            <a:r>
              <a:rPr lang="en-US" altLang="ja-JP" sz="2600" dirty="0"/>
              <a:t>OA</a:t>
            </a:r>
            <a:r>
              <a:rPr lang="ja-JP" altLang="en-US" sz="2600" dirty="0"/>
              <a:t>化のための国際的プロジェクト。</a:t>
            </a:r>
            <a:endParaRPr lang="en-US" altLang="ja-JP" sz="2600" dirty="0"/>
          </a:p>
          <a:p>
            <a:pPr marL="435410" indent="-342900"/>
            <a:r>
              <a:rPr lang="en-US" altLang="ja-JP" sz="2600" dirty="0"/>
              <a:t>2006</a:t>
            </a:r>
            <a:r>
              <a:rPr lang="ja-JP" altLang="en-US" sz="2600" dirty="0"/>
              <a:t>年に開始され、</a:t>
            </a:r>
            <a:r>
              <a:rPr lang="en-US" altLang="ja-JP" sz="2600" dirty="0"/>
              <a:t>2014</a:t>
            </a:r>
            <a:r>
              <a:rPr lang="ja-JP" altLang="en-US" sz="2600" dirty="0"/>
              <a:t>年より正式スタートした。</a:t>
            </a:r>
            <a:endParaRPr lang="en-US" altLang="ja-JP" sz="2600" dirty="0"/>
          </a:p>
          <a:p>
            <a:pPr marL="435410" indent="-342900"/>
            <a:r>
              <a:rPr lang="ja-JP" altLang="en-US" sz="2600" dirty="0"/>
              <a:t>日本からは</a:t>
            </a:r>
            <a:r>
              <a:rPr lang="en-US" altLang="ja-JP" sz="2600" dirty="0"/>
              <a:t>82</a:t>
            </a:r>
            <a:r>
              <a:rPr lang="ja-JP" altLang="en-US" sz="2600" dirty="0"/>
              <a:t>機関が参加（</a:t>
            </a:r>
            <a:r>
              <a:rPr lang="en-US" altLang="ja-JP" sz="2600" dirty="0"/>
              <a:t>2024.6</a:t>
            </a:r>
            <a:r>
              <a:rPr lang="ja-JP" altLang="en-US" sz="2600" dirty="0"/>
              <a:t>時点）。</a:t>
            </a:r>
          </a:p>
          <a:p>
            <a:pPr marL="435410" indent="-342900"/>
            <a:r>
              <a:rPr lang="ja-JP" altLang="en-US" sz="2600" dirty="0"/>
              <a:t>対象誌は</a:t>
            </a:r>
            <a:r>
              <a:rPr lang="en-US" altLang="ja-JP" sz="2600" dirty="0"/>
              <a:t>11</a:t>
            </a:r>
            <a:r>
              <a:rPr lang="ja-JP" altLang="en-US" sz="2600" dirty="0"/>
              <a:t>誌あり、うち</a:t>
            </a:r>
            <a:r>
              <a:rPr lang="en-US" altLang="ja-JP" sz="2600" dirty="0"/>
              <a:t>4</a:t>
            </a:r>
            <a:r>
              <a:rPr lang="ja-JP" altLang="en-US" sz="2600" dirty="0"/>
              <a:t>誌がフル</a:t>
            </a:r>
            <a:r>
              <a:rPr lang="en-US" altLang="ja-JP" sz="2600" dirty="0"/>
              <a:t>OA</a:t>
            </a:r>
            <a:r>
              <a:rPr lang="ja-JP" altLang="en-US" sz="2600" dirty="0"/>
              <a:t>誌。すでに</a:t>
            </a:r>
            <a:r>
              <a:rPr lang="en-US" altLang="ja-JP" sz="2600" dirty="0"/>
              <a:t>7</a:t>
            </a:r>
            <a:r>
              <a:rPr lang="ja-JP" altLang="en-US" sz="2600" dirty="0"/>
              <a:t>万点以上の論文が</a:t>
            </a:r>
            <a:r>
              <a:rPr lang="en-US" altLang="ja-JP" sz="2600" dirty="0"/>
              <a:t>OA</a:t>
            </a:r>
            <a:r>
              <a:rPr lang="ja-JP" altLang="en-US" sz="2600" dirty="0"/>
              <a:t>化されている。</a:t>
            </a:r>
          </a:p>
          <a:p>
            <a:pPr marL="435410" indent="-342900"/>
            <a:r>
              <a:rPr lang="en-US" altLang="ja-JP" sz="2600" dirty="0"/>
              <a:t>2020</a:t>
            </a:r>
            <a:r>
              <a:rPr lang="ja-JP" altLang="en-US" sz="2600" dirty="0"/>
              <a:t>年から</a:t>
            </a:r>
            <a:r>
              <a:rPr lang="en-US" altLang="ja-JP" sz="2600" dirty="0"/>
              <a:t>SCOAP</a:t>
            </a:r>
            <a:r>
              <a:rPr lang="en-US" altLang="ja-JP" sz="2600" baseline="30000" dirty="0"/>
              <a:t>3</a:t>
            </a:r>
            <a:r>
              <a:rPr lang="ja-JP" altLang="en-US" sz="2600" dirty="0"/>
              <a:t> </a:t>
            </a:r>
            <a:r>
              <a:rPr lang="en-US" altLang="ja-JP" sz="2600" dirty="0"/>
              <a:t>for Books</a:t>
            </a:r>
            <a:r>
              <a:rPr lang="ja-JP" altLang="en-US" sz="2600" dirty="0"/>
              <a:t>が試行され、</a:t>
            </a:r>
            <a:r>
              <a:rPr lang="en-US" altLang="ja-JP" sz="2600" dirty="0"/>
              <a:t>2023</a:t>
            </a:r>
            <a:r>
              <a:rPr lang="ja-JP" altLang="en-US" sz="2600" dirty="0"/>
              <a:t>年から継続的な取り組みとなった。</a:t>
            </a:r>
            <a:endParaRPr lang="en-US" altLang="ja-JP" sz="2600" dirty="0"/>
          </a:p>
          <a:p>
            <a:pPr marL="549710" lvl="1" indent="0">
              <a:lnSpc>
                <a:spcPct val="150000"/>
              </a:lnSpc>
              <a:spcBef>
                <a:spcPts val="1800"/>
              </a:spcBef>
              <a:buNone/>
            </a:pPr>
            <a:endParaRPr lang="en-US" altLang="ja-JP" sz="3600" dirty="0"/>
          </a:p>
          <a:p>
            <a:pPr marL="549710" lvl="1" indent="0">
              <a:lnSpc>
                <a:spcPct val="150000"/>
              </a:lnSpc>
              <a:spcBef>
                <a:spcPts val="1800"/>
              </a:spcBef>
              <a:buNone/>
            </a:pPr>
            <a:endParaRPr lang="en-US" altLang="ja-JP" sz="3600" dirty="0"/>
          </a:p>
        </p:txBody>
      </p:sp>
      <p:pic>
        <p:nvPicPr>
          <p:cNvPr id="9" name="図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96000" y="1979180"/>
            <a:ext cx="5720588" cy="4045256"/>
          </a:xfrm>
          <a:prstGeom prst="rect">
            <a:avLst/>
          </a:prstGeom>
        </p:spPr>
      </p:pic>
      <p:sp>
        <p:nvSpPr>
          <p:cNvPr id="12" name="テキスト ボックス 11"/>
          <p:cNvSpPr txBox="1"/>
          <p:nvPr/>
        </p:nvSpPr>
        <p:spPr>
          <a:xfrm>
            <a:off x="6516415" y="5885936"/>
            <a:ext cx="4978900" cy="523220"/>
          </a:xfrm>
          <a:prstGeom prst="rect">
            <a:avLst/>
          </a:prstGeom>
          <a:noFill/>
        </p:spPr>
        <p:txBody>
          <a:bodyPr wrap="square" rtlCol="0">
            <a:spAutoFit/>
          </a:bodyPr>
          <a:lstStyle/>
          <a:p>
            <a:r>
              <a:rPr kumimoji="1" lang="ja-JP" altLang="en-US" sz="1400" dirty="0"/>
              <a:t>出典： </a:t>
            </a:r>
            <a:r>
              <a:rPr lang="en-US" altLang="ja-JP" sz="1400" dirty="0">
                <a:hlinkClick r:id="rId5"/>
              </a:rPr>
              <a:t>https://www.nii.ac.jp/sparc/scoap3/pdf/fig1.pdf</a:t>
            </a:r>
            <a:endParaRPr lang="en-US" altLang="ja-JP" sz="1400" dirty="0"/>
          </a:p>
        </p:txBody>
      </p:sp>
      <p:sp>
        <p:nvSpPr>
          <p:cNvPr id="3" name="正方形/長方形 2">
            <a:extLst>
              <a:ext uri="{FF2B5EF4-FFF2-40B4-BE49-F238E27FC236}">
                <a16:creationId xmlns:a16="http://schemas.microsoft.com/office/drawing/2014/main" id="{94A57F58-E819-81C5-33F9-6A5F422F51C3}"/>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8357339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6-1. </a:t>
            </a:r>
            <a:r>
              <a:rPr lang="ja-JP" altLang="en-US" dirty="0"/>
              <a:t>オープンアクセスに関する動向</a:t>
            </a:r>
            <a:endParaRPr kumimoji="1" lang="ja-JP" altLang="en-US" dirty="0"/>
          </a:p>
        </p:txBody>
      </p:sp>
      <p:sp>
        <p:nvSpPr>
          <p:cNvPr id="5" name="テキスト プレースホルダー 4"/>
          <p:cNvSpPr>
            <a:spLocks noGrp="1"/>
          </p:cNvSpPr>
          <p:nvPr>
            <p:ph type="body" sz="quarter" idx="13"/>
          </p:nvPr>
        </p:nvSpPr>
        <p:spPr/>
        <p:txBody>
          <a:bodyPr>
            <a:normAutofit/>
          </a:bodyPr>
          <a:lstStyle/>
          <a:p>
            <a:r>
              <a:rPr lang="en-US" altLang="ja-JP" dirty="0"/>
              <a:t>6. </a:t>
            </a:r>
            <a:r>
              <a:rPr lang="ja-JP" altLang="en-US" dirty="0"/>
              <a:t>海外の情勢</a:t>
            </a:r>
          </a:p>
        </p:txBody>
      </p:sp>
      <p:sp>
        <p:nvSpPr>
          <p:cNvPr id="8" name="コンテンツ プレースホルダー 2"/>
          <p:cNvSpPr>
            <a:spLocks noGrp="1"/>
          </p:cNvSpPr>
          <p:nvPr>
            <p:ph idx="1"/>
          </p:nvPr>
        </p:nvSpPr>
        <p:spPr>
          <a:xfrm>
            <a:off x="372140" y="2008213"/>
            <a:ext cx="5560828" cy="4713261"/>
          </a:xfrm>
        </p:spPr>
        <p:txBody>
          <a:bodyPr>
            <a:normAutofit fontScale="32500" lnSpcReduction="20000"/>
          </a:bodyPr>
          <a:lstStyle/>
          <a:p>
            <a:pPr marL="0" indent="0">
              <a:buNone/>
            </a:pPr>
            <a:r>
              <a:rPr lang="en-US" altLang="ja-JP" sz="5500" b="1" dirty="0">
                <a:solidFill>
                  <a:srgbClr val="000000"/>
                </a:solidFill>
                <a:latin typeface="+mj-ea"/>
                <a:ea typeface="+mj-ea"/>
              </a:rPr>
              <a:t>F1000Research</a:t>
            </a:r>
            <a:r>
              <a:rPr lang="ja-JP" altLang="en-US" sz="5500" b="1" dirty="0">
                <a:solidFill>
                  <a:srgbClr val="000000"/>
                </a:solidFill>
                <a:latin typeface="+mj-ea"/>
                <a:ea typeface="+mj-ea"/>
              </a:rPr>
              <a:t>出版モデル</a:t>
            </a:r>
            <a:r>
              <a:rPr lang="en-US" altLang="ja-JP" sz="4900" dirty="0">
                <a:hlinkClick r:id="" action="ppaction://noaction"/>
              </a:rPr>
              <a:t>https</a:t>
            </a:r>
            <a:r>
              <a:rPr lang="en-US" altLang="ja-JP" sz="4900" dirty="0">
                <a:hlinkClick r:id="rId3"/>
              </a:rPr>
              <a:t>://f1000research.com</a:t>
            </a:r>
            <a:endParaRPr lang="en-US" altLang="ja-JP" sz="4900" dirty="0"/>
          </a:p>
          <a:p>
            <a:pPr marL="664010" indent="-571500"/>
            <a:r>
              <a:rPr lang="en-US" altLang="ja-JP" sz="4900" dirty="0"/>
              <a:t>2013</a:t>
            </a:r>
            <a:r>
              <a:rPr lang="ja-JP" altLang="en-US" sz="4900" dirty="0"/>
              <a:t>年に始まったオープンアクセスのための投稿プラットフォームで、研究成果の迅速な公開と透明性のある査読を目指して作られた。</a:t>
            </a:r>
            <a:endParaRPr lang="en-US" altLang="ja-JP" sz="4900" dirty="0"/>
          </a:p>
          <a:p>
            <a:pPr marL="664010" indent="-571500"/>
            <a:r>
              <a:rPr lang="en-US" altLang="ja-JP" sz="4900" dirty="0"/>
              <a:t>2020</a:t>
            </a:r>
            <a:r>
              <a:rPr lang="ja-JP" altLang="en-US" sz="4900" dirty="0"/>
              <a:t>年に</a:t>
            </a:r>
            <a:r>
              <a:rPr lang="en-US" altLang="ja-JP" sz="4900" dirty="0" err="1"/>
              <a:t>Taylor&amp;Francis</a:t>
            </a:r>
            <a:r>
              <a:rPr lang="ja-JP" altLang="en-US" sz="4900" dirty="0"/>
              <a:t>が買収した。</a:t>
            </a:r>
            <a:endParaRPr lang="en-US" altLang="ja-JP" sz="4900" dirty="0"/>
          </a:p>
          <a:p>
            <a:pPr marL="664010" indent="-571500"/>
            <a:r>
              <a:rPr lang="ja-JP" altLang="en-US" sz="4900" dirty="0"/>
              <a:t>通常の雑誌とは異なり分野は特定されず、また投稿するものも論文に限らず研究プロトコル、ポスター、発表スライドなどのフォーマットでも構わない。</a:t>
            </a:r>
            <a:endParaRPr lang="en-US" altLang="ja-JP" sz="4900" dirty="0"/>
          </a:p>
          <a:p>
            <a:pPr marL="664010" indent="-571500"/>
            <a:r>
              <a:rPr lang="ja-JP" altLang="en-US" sz="4900" dirty="0"/>
              <a:t>投稿後</a:t>
            </a:r>
            <a:r>
              <a:rPr lang="en-US" altLang="ja-JP" sz="4900" dirty="0"/>
              <a:t>2</a:t>
            </a:r>
            <a:r>
              <a:rPr lang="ja-JP" altLang="en-US" sz="4900" dirty="0"/>
              <a:t>週間以内に公開され、査読を受けて版が変わるごとに</a:t>
            </a:r>
            <a:r>
              <a:rPr lang="en-US" altLang="ja-JP" sz="4900" dirty="0"/>
              <a:t>DOI</a:t>
            </a:r>
            <a:r>
              <a:rPr lang="ja-JP" altLang="en-US" sz="4900" dirty="0"/>
              <a:t>が振られる。</a:t>
            </a:r>
            <a:endParaRPr lang="en-US" altLang="ja-JP" sz="4900" dirty="0"/>
          </a:p>
          <a:p>
            <a:pPr marL="664010" indent="-571500"/>
            <a:r>
              <a:rPr lang="ja-JP" altLang="en-US" sz="4900" dirty="0"/>
              <a:t>日本国内では、</a:t>
            </a:r>
            <a:r>
              <a:rPr lang="en-US" altLang="ja-JP" sz="4900" dirty="0"/>
              <a:t>2020</a:t>
            </a:r>
            <a:r>
              <a:rPr lang="ja-JP" altLang="en-US" sz="4900" dirty="0"/>
              <a:t>年に筑波大学がオープンリサーチ出版ゲートウェイの開発に向けた契約を締結し、</a:t>
            </a:r>
            <a:r>
              <a:rPr lang="en-US" altLang="ja-JP" sz="4900" dirty="0"/>
              <a:t>2020</a:t>
            </a:r>
            <a:r>
              <a:rPr lang="ja-JP" altLang="en-US" sz="4900" dirty="0"/>
              <a:t>年</a:t>
            </a:r>
            <a:r>
              <a:rPr lang="en-US" altLang="ja-JP" sz="4900" dirty="0"/>
              <a:t>11</a:t>
            </a:r>
            <a:r>
              <a:rPr lang="ja-JP" altLang="en-US" sz="4900" dirty="0"/>
              <a:t>月から投稿受付を開始。</a:t>
            </a:r>
            <a:r>
              <a:rPr lang="en-US" altLang="ja-JP" sz="4900" dirty="0"/>
              <a:t>2022</a:t>
            </a:r>
            <a:r>
              <a:rPr lang="ja-JP" altLang="en-US" sz="4900" dirty="0"/>
              <a:t>年からは、他機関も参加できる</a:t>
            </a:r>
            <a:r>
              <a:rPr lang="en-US" altLang="ja-JP" sz="4900" dirty="0"/>
              <a:t> Japan Institutional Gateway(JIG)</a:t>
            </a:r>
            <a:r>
              <a:rPr lang="ja-JP" altLang="en-US" sz="4900" dirty="0"/>
              <a:t>としてリニューアルし、京都大学などが参加している。</a:t>
            </a:r>
            <a:endParaRPr lang="en-US" altLang="ja-JP" sz="4300" dirty="0"/>
          </a:p>
        </p:txBody>
      </p:sp>
      <p:sp>
        <p:nvSpPr>
          <p:cNvPr id="10" name="正方形/長方形 9">
            <a:extLst>
              <a:ext uri="{FF2B5EF4-FFF2-40B4-BE49-F238E27FC236}">
                <a16:creationId xmlns:a16="http://schemas.microsoft.com/office/drawing/2014/main" id="{C20CFAB7-2E20-46B5-AECB-D3E5803911A1}"/>
              </a:ext>
            </a:extLst>
          </p:cNvPr>
          <p:cNvSpPr/>
          <p:nvPr/>
        </p:nvSpPr>
        <p:spPr>
          <a:xfrm>
            <a:off x="1986573" y="1400615"/>
            <a:ext cx="8510954"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ja-JP" altLang="en-US" sz="2400" b="1" dirty="0"/>
              <a:t>取り組みの例（</a:t>
            </a:r>
            <a:r>
              <a:rPr lang="en-US" altLang="ja-JP" sz="2400" b="1" dirty="0"/>
              <a:t>OA</a:t>
            </a:r>
            <a:r>
              <a:rPr lang="ja-JP" altLang="en-US" sz="2400" b="1" dirty="0"/>
              <a:t>出版プラットフォーム）</a:t>
            </a:r>
          </a:p>
        </p:txBody>
      </p:sp>
      <p:sp>
        <p:nvSpPr>
          <p:cNvPr id="11" name="正方形/長方形 10">
            <a:extLst>
              <a:ext uri="{FF2B5EF4-FFF2-40B4-BE49-F238E27FC236}">
                <a16:creationId xmlns:a16="http://schemas.microsoft.com/office/drawing/2014/main" id="{B076BBAD-17DC-4E4D-A4DF-A06F821EF50F}"/>
              </a:ext>
            </a:extLst>
          </p:cNvPr>
          <p:cNvSpPr/>
          <p:nvPr/>
        </p:nvSpPr>
        <p:spPr>
          <a:xfrm>
            <a:off x="6242050" y="5457385"/>
            <a:ext cx="4560542" cy="307777"/>
          </a:xfrm>
          <a:prstGeom prst="rect">
            <a:avLst/>
          </a:prstGeom>
        </p:spPr>
        <p:txBody>
          <a:bodyPr wrap="square">
            <a:spAutoFit/>
          </a:bodyPr>
          <a:lstStyle/>
          <a:p>
            <a:r>
              <a:rPr lang="ja-JP" altLang="en-US" sz="1400" dirty="0">
                <a:latin typeface="+mn-ea"/>
              </a:rPr>
              <a:t>出典： </a:t>
            </a:r>
            <a:r>
              <a:rPr lang="en-US" altLang="ja-JP" sz="1400" dirty="0">
                <a:latin typeface="+mn-ea"/>
                <a:hlinkClick r:id="rId4"/>
              </a:rPr>
              <a:t>https://f1000research.com/about</a:t>
            </a:r>
            <a:endParaRPr lang="en-US" altLang="ja-JP" sz="1400" dirty="0">
              <a:latin typeface="+mn-ea"/>
            </a:endParaRPr>
          </a:p>
        </p:txBody>
      </p:sp>
      <p:pic>
        <p:nvPicPr>
          <p:cNvPr id="4" name="図 3">
            <a:extLst>
              <a:ext uri="{FF2B5EF4-FFF2-40B4-BE49-F238E27FC236}">
                <a16:creationId xmlns:a16="http://schemas.microsoft.com/office/drawing/2014/main" id="{3A5BDED3-9F27-B0EA-54FF-B336AA0F8F08}"/>
              </a:ext>
            </a:extLst>
          </p:cNvPr>
          <p:cNvPicPr>
            <a:picLocks noChangeAspect="1"/>
          </p:cNvPicPr>
          <p:nvPr/>
        </p:nvPicPr>
        <p:blipFill>
          <a:blip r:embed="rId5"/>
          <a:stretch>
            <a:fillRect/>
          </a:stretch>
        </p:blipFill>
        <p:spPr>
          <a:xfrm>
            <a:off x="6160788" y="3045586"/>
            <a:ext cx="5655390" cy="1783589"/>
          </a:xfrm>
          <a:prstGeom prst="rect">
            <a:avLst/>
          </a:prstGeom>
        </p:spPr>
      </p:pic>
      <p:sp>
        <p:nvSpPr>
          <p:cNvPr id="3" name="正方形/長方形 2">
            <a:extLst>
              <a:ext uri="{FF2B5EF4-FFF2-40B4-BE49-F238E27FC236}">
                <a16:creationId xmlns:a16="http://schemas.microsoft.com/office/drawing/2014/main" id="{246EC542-34B8-DE32-9325-CB7CE0C2B66C}"/>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41560514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6-2. </a:t>
            </a:r>
            <a:r>
              <a:rPr lang="ja-JP" altLang="en-US" dirty="0"/>
              <a:t>国際図書館コンソーシアム連合（</a:t>
            </a:r>
            <a:r>
              <a:rPr lang="en-US" altLang="ja-JP" dirty="0"/>
              <a:t>ICOLC</a:t>
            </a:r>
            <a:r>
              <a:rPr lang="ja-JP" altLang="en-US" dirty="0"/>
              <a:t>）</a:t>
            </a:r>
          </a:p>
        </p:txBody>
      </p:sp>
      <p:sp>
        <p:nvSpPr>
          <p:cNvPr id="5" name="テキスト プレースホルダー 4"/>
          <p:cNvSpPr>
            <a:spLocks noGrp="1"/>
          </p:cNvSpPr>
          <p:nvPr>
            <p:ph type="body" sz="quarter" idx="13"/>
          </p:nvPr>
        </p:nvSpPr>
        <p:spPr/>
        <p:txBody>
          <a:bodyPr>
            <a:normAutofit/>
          </a:bodyPr>
          <a:lstStyle/>
          <a:p>
            <a:r>
              <a:rPr lang="en-US" altLang="ja-JP" dirty="0"/>
              <a:t>6. </a:t>
            </a:r>
            <a:r>
              <a:rPr lang="ja-JP" altLang="en-US" dirty="0"/>
              <a:t>海外の情勢</a:t>
            </a:r>
          </a:p>
        </p:txBody>
      </p:sp>
      <p:sp>
        <p:nvSpPr>
          <p:cNvPr id="8" name="コンテンツ プレースホルダー 2"/>
          <p:cNvSpPr>
            <a:spLocks noGrp="1"/>
          </p:cNvSpPr>
          <p:nvPr>
            <p:ph idx="1"/>
          </p:nvPr>
        </p:nvSpPr>
        <p:spPr>
          <a:xfrm>
            <a:off x="467493" y="1992338"/>
            <a:ext cx="10448019" cy="834226"/>
          </a:xfrm>
        </p:spPr>
        <p:txBody>
          <a:bodyPr>
            <a:normAutofit fontScale="92500" lnSpcReduction="20000"/>
          </a:bodyPr>
          <a:lstStyle/>
          <a:p>
            <a:pPr marL="457200" lvl="1" indent="0">
              <a:buNone/>
            </a:pPr>
            <a:r>
              <a:rPr lang="en-US" altLang="ja-JP" sz="2600" b="1" dirty="0">
                <a:solidFill>
                  <a:srgbClr val="000000"/>
                </a:solidFill>
                <a:latin typeface="+mn-ea"/>
              </a:rPr>
              <a:t>The International Coalition of Library Consortia</a:t>
            </a:r>
          </a:p>
          <a:p>
            <a:pPr marL="457200" lvl="1" indent="0">
              <a:buNone/>
            </a:pPr>
            <a:r>
              <a:rPr lang="en-US" altLang="ja-JP" sz="1700" dirty="0">
                <a:solidFill>
                  <a:srgbClr val="000000"/>
                </a:solidFill>
                <a:latin typeface="+mn-ea"/>
                <a:hlinkClick r:id="rId3"/>
              </a:rPr>
              <a:t>https://icolc.net</a:t>
            </a:r>
            <a:endParaRPr lang="en-US" altLang="ja-JP" sz="1700" dirty="0"/>
          </a:p>
          <a:p>
            <a:pPr marL="549710" lvl="1" indent="0">
              <a:lnSpc>
                <a:spcPct val="150000"/>
              </a:lnSpc>
              <a:spcBef>
                <a:spcPts val="1800"/>
              </a:spcBef>
              <a:buNone/>
            </a:pPr>
            <a:endParaRPr lang="en-US" altLang="ja-JP" sz="1400" dirty="0"/>
          </a:p>
        </p:txBody>
      </p:sp>
      <p:sp>
        <p:nvSpPr>
          <p:cNvPr id="13" name="コンテンツ プレースホルダー 2"/>
          <p:cNvSpPr txBox="1">
            <a:spLocks/>
          </p:cNvSpPr>
          <p:nvPr/>
        </p:nvSpPr>
        <p:spPr>
          <a:xfrm>
            <a:off x="256031" y="1992338"/>
            <a:ext cx="7547899" cy="5084064"/>
          </a:xfrm>
          <a:prstGeom prst="rect">
            <a:avLst/>
          </a:prstGeom>
        </p:spPr>
        <p:txBody>
          <a:bodyPr vert="horz" lIns="91440" tIns="90000" rIns="91440" bIns="9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121210" lvl="1" indent="-571500">
              <a:lnSpc>
                <a:spcPct val="150000"/>
              </a:lnSpc>
              <a:spcBef>
                <a:spcPts val="1800"/>
              </a:spcBef>
            </a:pPr>
            <a:endParaRPr lang="en-US" altLang="ja-JP" sz="3600" dirty="0">
              <a:latin typeface="+mn-ea"/>
            </a:endParaRPr>
          </a:p>
          <a:p>
            <a:pPr marL="549710" lvl="1" indent="0">
              <a:lnSpc>
                <a:spcPct val="150000"/>
              </a:lnSpc>
              <a:spcBef>
                <a:spcPts val="1800"/>
              </a:spcBef>
              <a:buFont typeface="Arial" panose="020B0604020202020204" pitchFamily="34" charset="0"/>
              <a:buNone/>
            </a:pPr>
            <a:endParaRPr lang="en-US" altLang="ja-JP" sz="3600" dirty="0"/>
          </a:p>
          <a:p>
            <a:pPr marL="549710" lvl="1" indent="0">
              <a:lnSpc>
                <a:spcPct val="150000"/>
              </a:lnSpc>
              <a:spcBef>
                <a:spcPts val="1800"/>
              </a:spcBef>
              <a:buFont typeface="Arial" panose="020B0604020202020204" pitchFamily="34" charset="0"/>
              <a:buNone/>
            </a:pPr>
            <a:endParaRPr lang="en-US" altLang="ja-JP" sz="3600" dirty="0"/>
          </a:p>
        </p:txBody>
      </p:sp>
      <p:sp>
        <p:nvSpPr>
          <p:cNvPr id="14" name="コンテンツ プレースホルダー 2"/>
          <p:cNvSpPr txBox="1">
            <a:spLocks/>
          </p:cNvSpPr>
          <p:nvPr/>
        </p:nvSpPr>
        <p:spPr>
          <a:xfrm>
            <a:off x="927757" y="2826564"/>
            <a:ext cx="10628585" cy="3660094"/>
          </a:xfrm>
          <a:prstGeom prst="rect">
            <a:avLst/>
          </a:prstGeom>
        </p:spPr>
        <p:txBody>
          <a:bodyPr vert="horz" lIns="91440" tIns="90000" rIns="91440" bIns="9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mn-ea"/>
              </a:rPr>
              <a:t>世界中の約</a:t>
            </a:r>
            <a:r>
              <a:rPr lang="en-US" altLang="ja-JP" dirty="0">
                <a:latin typeface="+mn-ea"/>
              </a:rPr>
              <a:t>200</a:t>
            </a:r>
            <a:r>
              <a:rPr lang="ja-JP" altLang="en-US" dirty="0">
                <a:latin typeface="+mn-ea"/>
              </a:rPr>
              <a:t>の図書館コンソーシアムからなる任意団体</a:t>
            </a:r>
            <a:endParaRPr lang="en-US" altLang="ja-JP" dirty="0">
              <a:latin typeface="+mn-ea"/>
            </a:endParaRPr>
          </a:p>
          <a:p>
            <a:r>
              <a:rPr lang="ja-JP" altLang="en-US" dirty="0">
                <a:latin typeface="+mn-ea"/>
              </a:rPr>
              <a:t>主にメーリングリストを中心とした恒常的な情報交換・提供</a:t>
            </a:r>
            <a:endParaRPr lang="en-US" altLang="ja-JP" dirty="0">
              <a:latin typeface="+mn-ea"/>
            </a:endParaRPr>
          </a:p>
          <a:p>
            <a:r>
              <a:rPr lang="ja-JP" altLang="en-US" dirty="0">
                <a:latin typeface="+mn-ea"/>
              </a:rPr>
              <a:t>春は北米、秋には</a:t>
            </a:r>
            <a:r>
              <a:rPr lang="en-US" altLang="ja-JP" dirty="0">
                <a:latin typeface="+mn-ea"/>
              </a:rPr>
              <a:t>EMEA</a:t>
            </a:r>
            <a:r>
              <a:rPr lang="ja-JP" altLang="en-US" dirty="0">
                <a:latin typeface="+mn-ea"/>
              </a:rPr>
              <a:t>（ヨーロッパ・中東・アフリカ）で年</a:t>
            </a:r>
            <a:r>
              <a:rPr lang="en-US" altLang="ja-JP" dirty="0">
                <a:latin typeface="+mn-ea"/>
              </a:rPr>
              <a:t>2</a:t>
            </a:r>
            <a:r>
              <a:rPr lang="ja-JP" altLang="en-US" dirty="0">
                <a:latin typeface="+mn-ea"/>
              </a:rPr>
              <a:t>回の会合を開催</a:t>
            </a:r>
            <a:endParaRPr lang="en-US" altLang="ja-JP" dirty="0">
              <a:latin typeface="+mn-ea"/>
            </a:endParaRPr>
          </a:p>
          <a:p>
            <a:r>
              <a:rPr lang="en-US" altLang="ja-JP" dirty="0">
                <a:latin typeface="+mn-ea"/>
              </a:rPr>
              <a:t>JUSTICE</a:t>
            </a:r>
            <a:r>
              <a:rPr lang="ja-JP" altLang="en-US" dirty="0">
                <a:latin typeface="+mn-ea"/>
              </a:rPr>
              <a:t>は</a:t>
            </a:r>
            <a:r>
              <a:rPr lang="en-US" altLang="ja-JP" dirty="0">
                <a:latin typeface="+mn-ea"/>
              </a:rPr>
              <a:t>2012</a:t>
            </a:r>
            <a:r>
              <a:rPr lang="ja-JP" altLang="en-US" dirty="0">
                <a:latin typeface="+mn-ea"/>
              </a:rPr>
              <a:t>年から</a:t>
            </a:r>
            <a:r>
              <a:rPr lang="en-US" altLang="ja-JP" dirty="0">
                <a:latin typeface="+mn-ea"/>
              </a:rPr>
              <a:t>ICOLC</a:t>
            </a:r>
            <a:r>
              <a:rPr lang="ja-JP" altLang="en-US" dirty="0">
                <a:latin typeface="+mn-ea"/>
              </a:rPr>
              <a:t>に正式加盟し、日本の国公私立大学図書館関係の派遣を</a:t>
            </a:r>
            <a:r>
              <a:rPr lang="en-US" altLang="ja-JP" dirty="0">
                <a:latin typeface="+mn-ea"/>
              </a:rPr>
              <a:t>JUSTICE</a:t>
            </a:r>
            <a:r>
              <a:rPr lang="ja-JP" altLang="en-US" dirty="0">
                <a:latin typeface="+mn-ea"/>
              </a:rPr>
              <a:t>からに統一した。</a:t>
            </a:r>
            <a:endParaRPr lang="en-US" altLang="ja-JP" dirty="0">
              <a:latin typeface="+mn-ea"/>
            </a:endParaRPr>
          </a:p>
          <a:p>
            <a:r>
              <a:rPr lang="ja-JP" altLang="en-US" dirty="0">
                <a:latin typeface="+mn-ea"/>
              </a:rPr>
              <a:t>参加報告は会員館限定ページで閲覧可能。</a:t>
            </a:r>
            <a:br>
              <a:rPr lang="en-US" altLang="ja-JP" dirty="0">
                <a:latin typeface="+mn-ea"/>
              </a:rPr>
            </a:br>
            <a:r>
              <a:rPr lang="en-US" altLang="ja-JP" sz="1600" dirty="0">
                <a:latin typeface="+mn-ea"/>
                <a:hlinkClick r:id="rId4"/>
              </a:rPr>
              <a:t>https://contents.nii.ac.jp/justice/staff/information/international/icolc</a:t>
            </a:r>
            <a:endParaRPr lang="en-US" altLang="ja-JP" dirty="0">
              <a:latin typeface="+mn-ea"/>
            </a:endParaRPr>
          </a:p>
        </p:txBody>
      </p:sp>
      <p:sp>
        <p:nvSpPr>
          <p:cNvPr id="15" name="正方形/長方形 14">
            <a:extLst>
              <a:ext uri="{FF2B5EF4-FFF2-40B4-BE49-F238E27FC236}">
                <a16:creationId xmlns:a16="http://schemas.microsoft.com/office/drawing/2014/main" id="{C20CFAB7-2E20-46B5-AECB-D3E5803911A1}"/>
              </a:ext>
            </a:extLst>
          </p:cNvPr>
          <p:cNvSpPr/>
          <p:nvPr/>
        </p:nvSpPr>
        <p:spPr>
          <a:xfrm>
            <a:off x="1958763" y="1434459"/>
            <a:ext cx="8510954"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altLang="ja-JP" sz="2400" b="1" dirty="0"/>
              <a:t>ICOLC</a:t>
            </a:r>
            <a:r>
              <a:rPr lang="ja-JP" altLang="en-US" sz="2400" b="1" dirty="0"/>
              <a:t>の概要</a:t>
            </a:r>
          </a:p>
        </p:txBody>
      </p:sp>
      <p:sp>
        <p:nvSpPr>
          <p:cNvPr id="3" name="正方形/長方形 2">
            <a:extLst>
              <a:ext uri="{FF2B5EF4-FFF2-40B4-BE49-F238E27FC236}">
                <a16:creationId xmlns:a16="http://schemas.microsoft.com/office/drawing/2014/main" id="{3C14EE13-BDD2-CE34-6BD6-118E3CF101E1}"/>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11325037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6-3. </a:t>
            </a:r>
            <a:r>
              <a:rPr lang="ja-JP" altLang="en-US" dirty="0"/>
              <a:t>海外コンソーシアムの取組例　（</a:t>
            </a:r>
            <a:r>
              <a:rPr lang="en-US" altLang="ja-JP" dirty="0" err="1"/>
              <a:t>Projekt</a:t>
            </a:r>
            <a:r>
              <a:rPr lang="en-US" altLang="ja-JP" dirty="0"/>
              <a:t> DEAL</a:t>
            </a:r>
            <a:r>
              <a:rPr lang="ja-JP" altLang="en-US" dirty="0"/>
              <a:t>）</a:t>
            </a:r>
          </a:p>
        </p:txBody>
      </p:sp>
      <p:sp>
        <p:nvSpPr>
          <p:cNvPr id="5" name="テキスト プレースホルダー 4"/>
          <p:cNvSpPr>
            <a:spLocks noGrp="1"/>
          </p:cNvSpPr>
          <p:nvPr>
            <p:ph type="body" sz="quarter" idx="13"/>
          </p:nvPr>
        </p:nvSpPr>
        <p:spPr/>
        <p:txBody>
          <a:bodyPr>
            <a:normAutofit/>
          </a:bodyPr>
          <a:lstStyle/>
          <a:p>
            <a:r>
              <a:rPr lang="en-US" altLang="ja-JP" dirty="0"/>
              <a:t>6. </a:t>
            </a:r>
            <a:r>
              <a:rPr lang="ja-JP" altLang="en-US" dirty="0"/>
              <a:t>海外の情勢</a:t>
            </a:r>
          </a:p>
        </p:txBody>
      </p:sp>
      <p:sp>
        <p:nvSpPr>
          <p:cNvPr id="14" name="コンテンツ プレースホルダー 2"/>
          <p:cNvSpPr txBox="1">
            <a:spLocks/>
          </p:cNvSpPr>
          <p:nvPr/>
        </p:nvSpPr>
        <p:spPr>
          <a:xfrm>
            <a:off x="595102" y="2145013"/>
            <a:ext cx="4124044" cy="3165422"/>
          </a:xfrm>
          <a:prstGeom prst="rect">
            <a:avLst/>
          </a:prstGeom>
        </p:spPr>
        <p:txBody>
          <a:bodyPr vert="horz" lIns="91440" tIns="90000" rIns="91440" bIns="9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latin typeface="+mn-ea"/>
              </a:rPr>
              <a:t>ドイツ科学機構連合（</a:t>
            </a:r>
            <a:r>
              <a:rPr lang="en-US" altLang="ja-JP" sz="1800" dirty="0">
                <a:latin typeface="+mn-ea"/>
              </a:rPr>
              <a:t>Alliance of Science Organizations in Germany</a:t>
            </a:r>
            <a:r>
              <a:rPr lang="ja-JP" altLang="en-US" sz="1800" dirty="0">
                <a:latin typeface="+mn-ea"/>
              </a:rPr>
              <a:t>）とドイツ大学長会議（</a:t>
            </a:r>
            <a:r>
              <a:rPr lang="en-US" altLang="ja-JP" sz="1800" dirty="0">
                <a:latin typeface="+mn-ea"/>
              </a:rPr>
              <a:t>HRK</a:t>
            </a:r>
            <a:r>
              <a:rPr lang="ja-JP" altLang="en-US" sz="1800" dirty="0">
                <a:latin typeface="+mn-ea"/>
              </a:rPr>
              <a:t>：</a:t>
            </a:r>
            <a:r>
              <a:rPr lang="en-US" altLang="ja-JP" sz="1800" dirty="0">
                <a:latin typeface="+mn-ea"/>
              </a:rPr>
              <a:t>German Rector's Conference)</a:t>
            </a:r>
            <a:r>
              <a:rPr lang="ja-JP" altLang="en-US" sz="1800" dirty="0">
                <a:latin typeface="+mn-ea"/>
              </a:rPr>
              <a:t>による取り組み。</a:t>
            </a:r>
          </a:p>
          <a:p>
            <a:r>
              <a:rPr lang="ja-JP" altLang="en-US" sz="1800" dirty="0">
                <a:latin typeface="+mn-ea"/>
              </a:rPr>
              <a:t>現在は</a:t>
            </a:r>
            <a:r>
              <a:rPr lang="en-US" altLang="ja-JP" sz="1800" dirty="0">
                <a:latin typeface="+mn-ea"/>
              </a:rPr>
              <a:t>Deal Consortium</a:t>
            </a:r>
            <a:r>
              <a:rPr lang="ja-JP" altLang="en-US" sz="1800" dirty="0">
                <a:latin typeface="+mn-ea"/>
              </a:rPr>
              <a:t>と呼称。</a:t>
            </a:r>
            <a:endParaRPr lang="en-US" altLang="ja-JP" sz="1800" dirty="0">
              <a:latin typeface="+mn-ea"/>
            </a:endParaRPr>
          </a:p>
          <a:p>
            <a:r>
              <a:rPr lang="ja-JP" altLang="en-US" sz="1800" dirty="0">
                <a:latin typeface="+mn-ea"/>
              </a:rPr>
              <a:t>主要出版社の電子ジャーナルについて全国規模でのライセンス契約を目指す。</a:t>
            </a:r>
          </a:p>
        </p:txBody>
      </p:sp>
      <p:sp>
        <p:nvSpPr>
          <p:cNvPr id="10" name="テキスト ボックス 9"/>
          <p:cNvSpPr txBox="1"/>
          <p:nvPr/>
        </p:nvSpPr>
        <p:spPr>
          <a:xfrm>
            <a:off x="4836598" y="2145013"/>
            <a:ext cx="7086600" cy="4176656"/>
          </a:xfrm>
          <a:prstGeom prst="rect">
            <a:avLst/>
          </a:prstGeom>
          <a:noFill/>
          <a:ln w="6350">
            <a:solidFill>
              <a:schemeClr val="tx1">
                <a:lumMod val="85000"/>
                <a:lumOff val="15000"/>
              </a:schemeClr>
            </a:solidFill>
            <a:prstDash val="dash"/>
          </a:ln>
        </p:spPr>
        <p:txBody>
          <a:bodyPr wrap="square" rtlCol="0">
            <a:spAutoFit/>
          </a:bodyPr>
          <a:lstStyle/>
          <a:p>
            <a:pPr marL="285750" indent="-285750">
              <a:lnSpc>
                <a:spcPct val="150000"/>
              </a:lnSpc>
              <a:buFont typeface="Arial" panose="020B0604020202020204" pitchFamily="34" charset="0"/>
              <a:buChar char="•"/>
            </a:pPr>
            <a:r>
              <a:rPr lang="en-US" altLang="ja-JP" dirty="0">
                <a:latin typeface="+mn-ea"/>
              </a:rPr>
              <a:t>2014</a:t>
            </a:r>
            <a:r>
              <a:rPr lang="ja-JP" altLang="en-US" dirty="0">
                <a:latin typeface="+mn-ea"/>
              </a:rPr>
              <a:t>年に</a:t>
            </a:r>
            <a:r>
              <a:rPr lang="en-US" altLang="ja-JP" dirty="0">
                <a:latin typeface="+mn-ea"/>
              </a:rPr>
              <a:t>Projekt DEAL</a:t>
            </a:r>
            <a:r>
              <a:rPr lang="ja-JP" altLang="en-US" dirty="0">
                <a:latin typeface="+mn-ea"/>
              </a:rPr>
              <a:t>が発足し、同年から</a:t>
            </a:r>
            <a:r>
              <a:rPr lang="en-US" altLang="ja-JP" dirty="0">
                <a:latin typeface="+mn-ea"/>
              </a:rPr>
              <a:t>2015</a:t>
            </a:r>
            <a:r>
              <a:rPr lang="ja-JP" altLang="en-US" dirty="0">
                <a:latin typeface="+mn-ea"/>
              </a:rPr>
              <a:t>年にかけて体制整備、方向性・目標の設定、購読や</a:t>
            </a:r>
            <a:r>
              <a:rPr lang="en-US" altLang="ja-JP" dirty="0">
                <a:latin typeface="+mn-ea"/>
              </a:rPr>
              <a:t>APC</a:t>
            </a:r>
            <a:r>
              <a:rPr lang="ja-JP" altLang="en-US" dirty="0">
                <a:latin typeface="+mn-ea"/>
              </a:rPr>
              <a:t>の実態調査・分析、法的事項の確認を行った。</a:t>
            </a:r>
            <a:endParaRPr lang="en-US" altLang="ja-JP" dirty="0">
              <a:latin typeface="+mn-ea"/>
            </a:endParaRPr>
          </a:p>
          <a:p>
            <a:pPr marL="285750" indent="-285750">
              <a:lnSpc>
                <a:spcPct val="150000"/>
              </a:lnSpc>
              <a:buFont typeface="Arial" panose="020B0604020202020204" pitchFamily="34" charset="0"/>
              <a:buChar char="•"/>
            </a:pPr>
            <a:r>
              <a:rPr lang="en-US" altLang="ja-JP" dirty="0">
                <a:latin typeface="+mn-ea"/>
              </a:rPr>
              <a:t>2016</a:t>
            </a:r>
            <a:r>
              <a:rPr lang="ja-JP" altLang="en-US" dirty="0">
                <a:latin typeface="+mn-ea"/>
              </a:rPr>
              <a:t>年に</a:t>
            </a:r>
            <a:r>
              <a:rPr lang="en-US" altLang="ja-JP" dirty="0">
                <a:latin typeface="+mn-ea"/>
              </a:rPr>
              <a:t>Elsevier</a:t>
            </a:r>
            <a:r>
              <a:rPr lang="ja-JP" altLang="en-US" dirty="0">
                <a:latin typeface="+mn-ea"/>
              </a:rPr>
              <a:t>との交渉を開始したが同年の交渉が決裂。以降、交渉・決裂を繰り返し、アクセス失効も生じたが、</a:t>
            </a:r>
            <a:r>
              <a:rPr lang="en-US" altLang="ja-JP" dirty="0">
                <a:latin typeface="+mn-ea"/>
              </a:rPr>
              <a:t>2023</a:t>
            </a:r>
            <a:r>
              <a:rPr lang="ja-JP" altLang="en-US" dirty="0">
                <a:latin typeface="+mn-ea"/>
              </a:rPr>
              <a:t>年に</a:t>
            </a:r>
            <a:r>
              <a:rPr lang="en-US" altLang="ja-JP" dirty="0">
                <a:latin typeface="+mn-ea"/>
              </a:rPr>
              <a:t>2024</a:t>
            </a:r>
            <a:r>
              <a:rPr lang="ja-JP" altLang="en-US" dirty="0">
                <a:latin typeface="+mn-ea"/>
              </a:rPr>
              <a:t>年から</a:t>
            </a:r>
            <a:r>
              <a:rPr lang="en-US" altLang="ja-JP" dirty="0">
                <a:latin typeface="+mn-ea"/>
              </a:rPr>
              <a:t>5</a:t>
            </a:r>
            <a:r>
              <a:rPr lang="ja-JP" altLang="en-US" dirty="0">
                <a:latin typeface="+mn-ea"/>
              </a:rPr>
              <a:t>年間の転換契約を締結。</a:t>
            </a:r>
            <a:endParaRPr lang="en-US" altLang="ja-JP" dirty="0">
              <a:latin typeface="+mn-ea"/>
            </a:endParaRPr>
          </a:p>
          <a:p>
            <a:pPr marL="285750" indent="-285750">
              <a:lnSpc>
                <a:spcPct val="150000"/>
              </a:lnSpc>
              <a:buFont typeface="Arial" panose="020B0604020202020204" pitchFamily="34" charset="0"/>
              <a:buChar char="•"/>
            </a:pPr>
            <a:r>
              <a:rPr lang="en-US" altLang="ja-JP" dirty="0">
                <a:latin typeface="+mn-ea"/>
              </a:rPr>
              <a:t>2017</a:t>
            </a:r>
            <a:r>
              <a:rPr lang="ja-JP" altLang="en-US" dirty="0">
                <a:latin typeface="+mn-ea"/>
              </a:rPr>
              <a:t>年から</a:t>
            </a:r>
            <a:r>
              <a:rPr lang="en-US" altLang="ja-JP" dirty="0">
                <a:latin typeface="+mn-ea"/>
              </a:rPr>
              <a:t>Wiley</a:t>
            </a:r>
            <a:r>
              <a:rPr lang="ja-JP" altLang="en-US" dirty="0">
                <a:latin typeface="+mn-ea"/>
              </a:rPr>
              <a:t>及び</a:t>
            </a:r>
            <a:r>
              <a:rPr lang="en-US" altLang="ja-JP" dirty="0">
                <a:latin typeface="+mn-ea"/>
              </a:rPr>
              <a:t>Springer Nature</a:t>
            </a:r>
            <a:r>
              <a:rPr lang="ja-JP" altLang="en-US" dirty="0">
                <a:latin typeface="+mn-ea"/>
              </a:rPr>
              <a:t>と交渉を開始し、</a:t>
            </a:r>
            <a:r>
              <a:rPr lang="en-US" altLang="ja-JP" dirty="0">
                <a:latin typeface="+mn-ea"/>
              </a:rPr>
              <a:t>Wiley</a:t>
            </a:r>
            <a:r>
              <a:rPr lang="ja-JP" altLang="en-US" dirty="0">
                <a:latin typeface="+mn-ea"/>
              </a:rPr>
              <a:t>とは</a:t>
            </a:r>
            <a:r>
              <a:rPr lang="en-US" altLang="ja-JP" dirty="0">
                <a:latin typeface="+mn-ea"/>
              </a:rPr>
              <a:t>2019</a:t>
            </a:r>
            <a:r>
              <a:rPr lang="ja-JP" altLang="en-US" dirty="0">
                <a:latin typeface="+mn-ea"/>
              </a:rPr>
              <a:t>年に</a:t>
            </a:r>
            <a:r>
              <a:rPr lang="en-US" altLang="ja-JP" dirty="0">
                <a:latin typeface="+mn-ea"/>
              </a:rPr>
              <a:t>OA</a:t>
            </a:r>
            <a:r>
              <a:rPr lang="ja-JP" altLang="en-US" dirty="0">
                <a:latin typeface="+mn-ea"/>
              </a:rPr>
              <a:t>出版に関するパートナーシップを締結。</a:t>
            </a:r>
            <a:r>
              <a:rPr lang="en-US" altLang="ja-JP" dirty="0">
                <a:latin typeface="+mn-ea"/>
              </a:rPr>
              <a:t>Springer Nature</a:t>
            </a:r>
            <a:r>
              <a:rPr lang="ja-JP" altLang="en-US" dirty="0">
                <a:latin typeface="+mn-ea"/>
              </a:rPr>
              <a:t>とは</a:t>
            </a:r>
            <a:r>
              <a:rPr lang="en-US" altLang="ja-JP" dirty="0">
                <a:latin typeface="+mn-ea"/>
              </a:rPr>
              <a:t>2020</a:t>
            </a:r>
            <a:r>
              <a:rPr lang="ja-JP" altLang="en-US" dirty="0">
                <a:latin typeface="+mn-ea"/>
              </a:rPr>
              <a:t>年に</a:t>
            </a:r>
            <a:r>
              <a:rPr lang="en-US" altLang="ja-JP" dirty="0">
                <a:latin typeface="+mn-ea"/>
              </a:rPr>
              <a:t>Read and Publish</a:t>
            </a:r>
            <a:r>
              <a:rPr lang="ja-JP" altLang="en-US" dirty="0">
                <a:latin typeface="+mn-ea"/>
              </a:rPr>
              <a:t>契約が成立。</a:t>
            </a:r>
            <a:r>
              <a:rPr lang="en-US" altLang="ja-JP" dirty="0">
                <a:latin typeface="+mn-ea"/>
              </a:rPr>
              <a:t>2</a:t>
            </a:r>
            <a:r>
              <a:rPr lang="ja-JP" altLang="en-US" dirty="0">
                <a:latin typeface="+mn-ea"/>
              </a:rPr>
              <a:t>社ともに、</a:t>
            </a:r>
            <a:r>
              <a:rPr lang="en-US" altLang="ja-JP" dirty="0">
                <a:latin typeface="+mn-ea"/>
              </a:rPr>
              <a:t>2024</a:t>
            </a:r>
            <a:r>
              <a:rPr lang="ja-JP" altLang="en-US" dirty="0">
                <a:latin typeface="+mn-ea"/>
              </a:rPr>
              <a:t>年から</a:t>
            </a:r>
            <a:r>
              <a:rPr lang="en-US" altLang="ja-JP" dirty="0">
                <a:latin typeface="+mn-ea"/>
              </a:rPr>
              <a:t>5</a:t>
            </a:r>
            <a:r>
              <a:rPr lang="ja-JP" altLang="en-US" dirty="0">
                <a:latin typeface="+mn-ea"/>
              </a:rPr>
              <a:t>年間の転換契約を締結。</a:t>
            </a:r>
            <a:endParaRPr lang="en-US" altLang="ja-JP" dirty="0">
              <a:latin typeface="+mn-ea"/>
            </a:endParaRPr>
          </a:p>
        </p:txBody>
      </p:sp>
      <p:sp>
        <p:nvSpPr>
          <p:cNvPr id="3" name="正方形/長方形 2">
            <a:extLst>
              <a:ext uri="{FF2B5EF4-FFF2-40B4-BE49-F238E27FC236}">
                <a16:creationId xmlns:a16="http://schemas.microsoft.com/office/drawing/2014/main" id="{7E120E1B-ED93-1DBF-1C40-4AE2500A7CB6}"/>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
        <p:nvSpPr>
          <p:cNvPr id="4" name="正方形/長方形 3">
            <a:extLst>
              <a:ext uri="{FF2B5EF4-FFF2-40B4-BE49-F238E27FC236}">
                <a16:creationId xmlns:a16="http://schemas.microsoft.com/office/drawing/2014/main" id="{7411C623-4F2B-0D43-D8CE-C411CD2DFDFE}"/>
              </a:ext>
            </a:extLst>
          </p:cNvPr>
          <p:cNvSpPr/>
          <p:nvPr/>
        </p:nvSpPr>
        <p:spPr>
          <a:xfrm>
            <a:off x="1840523" y="1394036"/>
            <a:ext cx="8510954"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altLang="ja-JP" sz="2400" b="1" dirty="0" err="1"/>
              <a:t>Projekt</a:t>
            </a:r>
            <a:r>
              <a:rPr lang="ja-JP" altLang="en-US" sz="2400" b="1" dirty="0"/>
              <a:t>　</a:t>
            </a:r>
            <a:r>
              <a:rPr lang="en-US" altLang="ja-JP" sz="2400" b="1" dirty="0"/>
              <a:t>DEAL</a:t>
            </a:r>
            <a:r>
              <a:rPr lang="ja-JP" altLang="en-US" sz="2400" b="1" dirty="0"/>
              <a:t>の概要</a:t>
            </a:r>
          </a:p>
        </p:txBody>
      </p:sp>
    </p:spTree>
    <p:extLst>
      <p:ext uri="{BB962C8B-B14F-4D97-AF65-F5344CB8AC3E}">
        <p14:creationId xmlns:p14="http://schemas.microsoft.com/office/powerpoint/2010/main" val="39105582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6-3. </a:t>
            </a:r>
            <a:r>
              <a:rPr lang="ja-JP" altLang="en-US" dirty="0"/>
              <a:t>海外コンソーシアムの取組例　（</a:t>
            </a:r>
            <a:r>
              <a:rPr lang="en-US" altLang="ja-JP" dirty="0" err="1"/>
              <a:t>Projekt</a:t>
            </a:r>
            <a:r>
              <a:rPr lang="en-US" altLang="ja-JP" dirty="0"/>
              <a:t> DEAL</a:t>
            </a:r>
            <a:r>
              <a:rPr lang="ja-JP" altLang="en-US" dirty="0"/>
              <a:t>）</a:t>
            </a:r>
          </a:p>
        </p:txBody>
      </p:sp>
      <p:sp>
        <p:nvSpPr>
          <p:cNvPr id="5" name="テキスト プレースホルダー 4"/>
          <p:cNvSpPr>
            <a:spLocks noGrp="1"/>
          </p:cNvSpPr>
          <p:nvPr>
            <p:ph type="body" sz="quarter" idx="13"/>
          </p:nvPr>
        </p:nvSpPr>
        <p:spPr/>
        <p:txBody>
          <a:bodyPr>
            <a:normAutofit/>
          </a:bodyPr>
          <a:lstStyle/>
          <a:p>
            <a:r>
              <a:rPr lang="en-US" altLang="ja-JP" dirty="0"/>
              <a:t>6. </a:t>
            </a:r>
            <a:r>
              <a:rPr lang="ja-JP" altLang="en-US" dirty="0"/>
              <a:t>海外の情勢</a:t>
            </a:r>
          </a:p>
        </p:txBody>
      </p:sp>
      <p:sp>
        <p:nvSpPr>
          <p:cNvPr id="13" name="コンテンツ プレースホルダー 2"/>
          <p:cNvSpPr txBox="1">
            <a:spLocks/>
          </p:cNvSpPr>
          <p:nvPr/>
        </p:nvSpPr>
        <p:spPr>
          <a:xfrm>
            <a:off x="256031" y="1992338"/>
            <a:ext cx="7547899" cy="5084064"/>
          </a:xfrm>
          <a:prstGeom prst="rect">
            <a:avLst/>
          </a:prstGeom>
        </p:spPr>
        <p:txBody>
          <a:bodyPr vert="horz" lIns="91440" tIns="90000" rIns="91440" bIns="9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121210" lvl="1" indent="-571500">
              <a:lnSpc>
                <a:spcPct val="150000"/>
              </a:lnSpc>
              <a:spcBef>
                <a:spcPts val="1800"/>
              </a:spcBef>
            </a:pPr>
            <a:endParaRPr lang="en-US" altLang="ja-JP" sz="3600" dirty="0">
              <a:latin typeface="+mn-ea"/>
            </a:endParaRPr>
          </a:p>
          <a:p>
            <a:pPr marL="549710" lvl="1" indent="0">
              <a:lnSpc>
                <a:spcPct val="150000"/>
              </a:lnSpc>
              <a:spcBef>
                <a:spcPts val="1800"/>
              </a:spcBef>
              <a:buFont typeface="Arial" panose="020B0604020202020204" pitchFamily="34" charset="0"/>
              <a:buNone/>
            </a:pPr>
            <a:endParaRPr lang="en-US" altLang="ja-JP" sz="3600" dirty="0"/>
          </a:p>
          <a:p>
            <a:pPr marL="549710" lvl="1" indent="0">
              <a:lnSpc>
                <a:spcPct val="150000"/>
              </a:lnSpc>
              <a:spcBef>
                <a:spcPts val="1800"/>
              </a:spcBef>
              <a:buFont typeface="Arial" panose="020B0604020202020204" pitchFamily="34" charset="0"/>
              <a:buNone/>
            </a:pPr>
            <a:endParaRPr lang="en-US" altLang="ja-JP" sz="3600" dirty="0"/>
          </a:p>
        </p:txBody>
      </p:sp>
      <p:sp>
        <p:nvSpPr>
          <p:cNvPr id="14" name="コンテンツ プレースホルダー 2"/>
          <p:cNvSpPr txBox="1">
            <a:spLocks/>
          </p:cNvSpPr>
          <p:nvPr/>
        </p:nvSpPr>
        <p:spPr>
          <a:xfrm>
            <a:off x="1230878" y="2419000"/>
            <a:ext cx="4520980" cy="2800630"/>
          </a:xfrm>
          <a:prstGeom prst="rect">
            <a:avLst/>
          </a:prstGeom>
        </p:spPr>
        <p:txBody>
          <a:bodyPr vert="horz" lIns="91440" tIns="90000" rIns="91440" bIns="90000" rtlCol="0">
            <a:normAutofit fontScale="55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mn-ea"/>
              </a:rPr>
              <a:t>学術コミュニティの要請に基づき、ドイツ大学長会議が主導</a:t>
            </a:r>
          </a:p>
          <a:p>
            <a:r>
              <a:rPr lang="en-US" altLang="ja-JP" sz="3600" dirty="0">
                <a:latin typeface="+mn-ea"/>
              </a:rPr>
              <a:t>3</a:t>
            </a:r>
            <a:r>
              <a:rPr lang="ja-JP" altLang="en-US" sz="3600" dirty="0">
                <a:latin typeface="+mn-ea"/>
              </a:rPr>
              <a:t>大出版社と優先的に交渉</a:t>
            </a:r>
          </a:p>
          <a:p>
            <a:r>
              <a:rPr lang="ja-JP" altLang="en-US" sz="3600" dirty="0">
                <a:latin typeface="+mn-ea"/>
              </a:rPr>
              <a:t>単なる価格（値下げ）交渉ではなく、将来のコスト縮小を目指した</a:t>
            </a:r>
            <a:r>
              <a:rPr lang="en-US" altLang="ja-JP" sz="3600" dirty="0">
                <a:latin typeface="+mn-ea"/>
              </a:rPr>
              <a:t>OA</a:t>
            </a:r>
            <a:r>
              <a:rPr lang="ja-JP" altLang="en-US" sz="3600" dirty="0">
                <a:latin typeface="+mn-ea"/>
              </a:rPr>
              <a:t>モデルへの移行（それに伴う</a:t>
            </a:r>
            <a:r>
              <a:rPr lang="en-US" altLang="ja-JP" sz="3600" dirty="0">
                <a:latin typeface="+mn-ea"/>
              </a:rPr>
              <a:t>DEAL</a:t>
            </a:r>
            <a:r>
              <a:rPr lang="ja-JP" altLang="en-US" sz="3600" dirty="0">
                <a:latin typeface="+mn-ea"/>
              </a:rPr>
              <a:t>内の負担均衡スキーム）を目指す。</a:t>
            </a:r>
          </a:p>
          <a:p>
            <a:pPr marL="0" indent="0">
              <a:buNone/>
            </a:pPr>
            <a:endParaRPr lang="en-US" altLang="ja-JP" dirty="0"/>
          </a:p>
          <a:p>
            <a:pPr marL="0" indent="0">
              <a:buNone/>
            </a:pPr>
            <a:endParaRPr lang="ja-JP" altLang="en-US" dirty="0"/>
          </a:p>
        </p:txBody>
      </p:sp>
      <p:sp>
        <p:nvSpPr>
          <p:cNvPr id="8" name="角丸四角形 7"/>
          <p:cNvSpPr/>
          <p:nvPr/>
        </p:nvSpPr>
        <p:spPr>
          <a:xfrm>
            <a:off x="6242050" y="2071379"/>
            <a:ext cx="4461642" cy="547422"/>
          </a:xfrm>
          <a:prstGeom prst="roundRect">
            <a:avLst>
              <a:gd name="adj" fmla="val 2868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ja-JP" sz="2000" dirty="0"/>
              <a:t>DEAL</a:t>
            </a:r>
            <a:r>
              <a:rPr lang="ja-JP" altLang="en-US" sz="2000" dirty="0"/>
              <a:t>の体制</a:t>
            </a:r>
          </a:p>
        </p:txBody>
      </p:sp>
      <p:sp>
        <p:nvSpPr>
          <p:cNvPr id="10" name="正方形/長方形 9">
            <a:extLst>
              <a:ext uri="{FF2B5EF4-FFF2-40B4-BE49-F238E27FC236}">
                <a16:creationId xmlns:a16="http://schemas.microsoft.com/office/drawing/2014/main" id="{B076BBAD-17DC-4E4D-A4DF-A06F821EF50F}"/>
              </a:ext>
            </a:extLst>
          </p:cNvPr>
          <p:cNvSpPr/>
          <p:nvPr/>
        </p:nvSpPr>
        <p:spPr>
          <a:xfrm>
            <a:off x="5839968" y="5944021"/>
            <a:ext cx="4863723" cy="307777"/>
          </a:xfrm>
          <a:prstGeom prst="rect">
            <a:avLst/>
          </a:prstGeom>
        </p:spPr>
        <p:txBody>
          <a:bodyPr wrap="square">
            <a:spAutoFit/>
          </a:bodyPr>
          <a:lstStyle/>
          <a:p>
            <a:r>
              <a:rPr lang="ja-JP" altLang="en-US" sz="1400" dirty="0">
                <a:latin typeface="+mn-ea"/>
              </a:rPr>
              <a:t>出典： </a:t>
            </a:r>
            <a:r>
              <a:rPr lang="en-US" altLang="ja-JP" sz="1400" dirty="0">
                <a:latin typeface="+mn-ea"/>
                <a:hlinkClick r:id="rId3"/>
              </a:rPr>
              <a:t>https://deal-konsortium.de/en/about-deal</a:t>
            </a:r>
            <a:endParaRPr lang="en-US" altLang="ja-JP" sz="1400" dirty="0">
              <a:latin typeface="+mn-ea"/>
            </a:endParaRPr>
          </a:p>
        </p:txBody>
      </p:sp>
      <p:pic>
        <p:nvPicPr>
          <p:cNvPr id="6" name="図 5">
            <a:extLst>
              <a:ext uri="{FF2B5EF4-FFF2-40B4-BE49-F238E27FC236}">
                <a16:creationId xmlns:a16="http://schemas.microsoft.com/office/drawing/2014/main" id="{C68CC7D2-74F6-5F71-312B-CE851595E52F}"/>
              </a:ext>
            </a:extLst>
          </p:cNvPr>
          <p:cNvPicPr>
            <a:picLocks noChangeAspect="1"/>
          </p:cNvPicPr>
          <p:nvPr/>
        </p:nvPicPr>
        <p:blipFill>
          <a:blip r:embed="rId4"/>
          <a:stretch>
            <a:fillRect/>
          </a:stretch>
        </p:blipFill>
        <p:spPr>
          <a:xfrm>
            <a:off x="5839969" y="2791570"/>
            <a:ext cx="5407072" cy="3147499"/>
          </a:xfrm>
          <a:prstGeom prst="rect">
            <a:avLst/>
          </a:prstGeom>
        </p:spPr>
      </p:pic>
      <p:sp>
        <p:nvSpPr>
          <p:cNvPr id="3" name="正方形/長方形 2">
            <a:extLst>
              <a:ext uri="{FF2B5EF4-FFF2-40B4-BE49-F238E27FC236}">
                <a16:creationId xmlns:a16="http://schemas.microsoft.com/office/drawing/2014/main" id="{9117480A-C072-3633-54E2-B67D15AD97C3}"/>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
        <p:nvSpPr>
          <p:cNvPr id="4" name="正方形/長方形 3">
            <a:extLst>
              <a:ext uri="{FF2B5EF4-FFF2-40B4-BE49-F238E27FC236}">
                <a16:creationId xmlns:a16="http://schemas.microsoft.com/office/drawing/2014/main" id="{006A44C0-0F9E-FC36-2710-8671855E7422}"/>
              </a:ext>
            </a:extLst>
          </p:cNvPr>
          <p:cNvSpPr/>
          <p:nvPr/>
        </p:nvSpPr>
        <p:spPr>
          <a:xfrm>
            <a:off x="1840523" y="1394036"/>
            <a:ext cx="8510954"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altLang="ja-JP" sz="2400" b="1" dirty="0" err="1"/>
              <a:t>Projekt</a:t>
            </a:r>
            <a:r>
              <a:rPr lang="ja-JP" altLang="en-US" sz="2400" b="1" dirty="0"/>
              <a:t>　</a:t>
            </a:r>
            <a:r>
              <a:rPr lang="en-US" altLang="ja-JP" sz="2400" b="1" dirty="0"/>
              <a:t>DEAL</a:t>
            </a:r>
            <a:r>
              <a:rPr lang="ja-JP" altLang="en-US" sz="2400" b="1" dirty="0"/>
              <a:t>の概要</a:t>
            </a:r>
          </a:p>
        </p:txBody>
      </p:sp>
    </p:spTree>
    <p:extLst>
      <p:ext uri="{BB962C8B-B14F-4D97-AF65-F5344CB8AC3E}">
        <p14:creationId xmlns:p14="http://schemas.microsoft.com/office/powerpoint/2010/main" val="42552145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latin typeface="+mj-ea"/>
              </a:rPr>
              <a:t>6-4. </a:t>
            </a:r>
            <a:r>
              <a:rPr lang="ja-JP" altLang="en-US" dirty="0">
                <a:latin typeface="+mj-ea"/>
              </a:rPr>
              <a:t>海外助成団体の取組例</a:t>
            </a:r>
            <a:r>
              <a:rPr lang="ja-JP" altLang="en-US" dirty="0">
                <a:latin typeface="+mn-ea"/>
                <a:ea typeface="+mn-ea"/>
              </a:rPr>
              <a:t>　（</a:t>
            </a:r>
            <a:r>
              <a:rPr kumimoji="0" lang="en-US" altLang="ja-JP" dirty="0" err="1">
                <a:latin typeface="+mn-ea"/>
                <a:ea typeface="+mn-ea"/>
              </a:rPr>
              <a:t>cOAlition</a:t>
            </a:r>
            <a:r>
              <a:rPr kumimoji="0" lang="en-US" altLang="ja-JP" dirty="0">
                <a:latin typeface="+mn-ea"/>
                <a:ea typeface="+mn-ea"/>
              </a:rPr>
              <a:t> S</a:t>
            </a:r>
            <a:r>
              <a:rPr lang="ja-JP" altLang="en-US" dirty="0">
                <a:latin typeface="+mn-ea"/>
                <a:ea typeface="+mn-ea"/>
              </a:rPr>
              <a:t>）</a:t>
            </a:r>
            <a:endParaRPr lang="en-US" altLang="ja-JP" dirty="0">
              <a:latin typeface="+mn-ea"/>
              <a:ea typeface="+mn-ea"/>
            </a:endParaRPr>
          </a:p>
        </p:txBody>
      </p:sp>
      <p:sp>
        <p:nvSpPr>
          <p:cNvPr id="5" name="テキスト プレースホルダー 4"/>
          <p:cNvSpPr>
            <a:spLocks noGrp="1"/>
          </p:cNvSpPr>
          <p:nvPr>
            <p:ph type="body" sz="quarter" idx="13"/>
          </p:nvPr>
        </p:nvSpPr>
        <p:spPr/>
        <p:txBody>
          <a:bodyPr>
            <a:normAutofit/>
          </a:bodyPr>
          <a:lstStyle/>
          <a:p>
            <a:r>
              <a:rPr lang="en-US" altLang="ja-JP" dirty="0"/>
              <a:t>6. </a:t>
            </a:r>
            <a:r>
              <a:rPr lang="ja-JP" altLang="en-US" dirty="0"/>
              <a:t>海外の情勢</a:t>
            </a:r>
          </a:p>
        </p:txBody>
      </p:sp>
      <p:sp>
        <p:nvSpPr>
          <p:cNvPr id="13" name="コンテンツ プレースホルダー 2"/>
          <p:cNvSpPr txBox="1">
            <a:spLocks/>
          </p:cNvSpPr>
          <p:nvPr/>
        </p:nvSpPr>
        <p:spPr>
          <a:xfrm>
            <a:off x="256031" y="1992338"/>
            <a:ext cx="7547899" cy="5084064"/>
          </a:xfrm>
          <a:prstGeom prst="rect">
            <a:avLst/>
          </a:prstGeom>
        </p:spPr>
        <p:txBody>
          <a:bodyPr vert="horz" lIns="91440" tIns="90000" rIns="91440" bIns="9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121210" lvl="1" indent="-571500">
              <a:lnSpc>
                <a:spcPct val="150000"/>
              </a:lnSpc>
              <a:spcBef>
                <a:spcPts val="1800"/>
              </a:spcBef>
            </a:pPr>
            <a:endParaRPr lang="en-US" altLang="ja-JP" sz="3600" dirty="0">
              <a:latin typeface="+mn-ea"/>
            </a:endParaRPr>
          </a:p>
          <a:p>
            <a:pPr marL="549710" lvl="1" indent="0">
              <a:lnSpc>
                <a:spcPct val="150000"/>
              </a:lnSpc>
              <a:spcBef>
                <a:spcPts val="1800"/>
              </a:spcBef>
              <a:buFont typeface="Arial" panose="020B0604020202020204" pitchFamily="34" charset="0"/>
              <a:buNone/>
            </a:pPr>
            <a:endParaRPr lang="en-US" altLang="ja-JP" sz="3600" dirty="0"/>
          </a:p>
          <a:p>
            <a:pPr marL="549710" lvl="1" indent="0">
              <a:lnSpc>
                <a:spcPct val="150000"/>
              </a:lnSpc>
              <a:spcBef>
                <a:spcPts val="1800"/>
              </a:spcBef>
              <a:buFont typeface="Arial" panose="020B0604020202020204" pitchFamily="34" charset="0"/>
              <a:buNone/>
            </a:pPr>
            <a:endParaRPr lang="en-US" altLang="ja-JP" sz="3600" dirty="0"/>
          </a:p>
        </p:txBody>
      </p:sp>
      <p:sp>
        <p:nvSpPr>
          <p:cNvPr id="14" name="コンテンツ プレースホルダー 2"/>
          <p:cNvSpPr txBox="1">
            <a:spLocks/>
          </p:cNvSpPr>
          <p:nvPr/>
        </p:nvSpPr>
        <p:spPr>
          <a:xfrm>
            <a:off x="604729" y="3190390"/>
            <a:ext cx="10982542" cy="3507024"/>
          </a:xfrm>
          <a:prstGeom prst="rect">
            <a:avLst/>
          </a:prstGeom>
        </p:spPr>
        <p:txBody>
          <a:bodyPr vert="horz" lIns="91440" tIns="90000" rIns="91440" bIns="9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lvl="1" indent="-342900"/>
            <a:r>
              <a:rPr lang="en-US" altLang="ja-JP" sz="1800" dirty="0"/>
              <a:t>2018</a:t>
            </a:r>
            <a:r>
              <a:rPr lang="ja-JP" altLang="en-US" sz="1800" dirty="0"/>
              <a:t>年</a:t>
            </a:r>
            <a:r>
              <a:rPr lang="en-US" altLang="ja-JP" sz="1800" dirty="0"/>
              <a:t>9</a:t>
            </a:r>
            <a:r>
              <a:rPr lang="ja-JP" altLang="en-US" sz="1800" dirty="0"/>
              <a:t>月、欧州の</a:t>
            </a:r>
            <a:r>
              <a:rPr lang="en-US" altLang="ja-JP" sz="1800" dirty="0"/>
              <a:t>11</a:t>
            </a:r>
            <a:r>
              <a:rPr lang="ja-JP" altLang="en-US" sz="1800" dirty="0"/>
              <a:t>の国立研究助成機関が始めたイニシアティブ。</a:t>
            </a:r>
            <a:endParaRPr lang="en-US" altLang="ja-JP" sz="1800" dirty="0"/>
          </a:p>
          <a:p>
            <a:pPr marL="342900" lvl="1" indent="-342900"/>
            <a:r>
              <a:rPr lang="ja-JP" altLang="en-US" sz="1800" dirty="0"/>
              <a:t>加盟する機関が公的資金で助成する論文を完全かつ即時に</a:t>
            </a:r>
            <a:r>
              <a:rPr lang="en-US" altLang="ja-JP" sz="1800" dirty="0"/>
              <a:t>OA</a:t>
            </a:r>
            <a:r>
              <a:rPr lang="ja-JP" altLang="en-US" sz="1800" dirty="0"/>
              <a:t>化するための計画「</a:t>
            </a:r>
            <a:r>
              <a:rPr lang="en-US" altLang="ja-JP" sz="1800" dirty="0"/>
              <a:t>Plan S</a:t>
            </a:r>
            <a:r>
              <a:rPr lang="ja-JP" altLang="en-US" sz="1800" dirty="0"/>
              <a:t>」を発表。</a:t>
            </a:r>
            <a:endParaRPr lang="en-US" altLang="ja-JP" sz="1800" dirty="0"/>
          </a:p>
          <a:p>
            <a:pPr marL="342900" lvl="1" indent="-342900"/>
            <a:r>
              <a:rPr lang="en-US" altLang="ja-JP" sz="1800" dirty="0" err="1"/>
              <a:t>cOAlition</a:t>
            </a:r>
            <a:r>
              <a:rPr lang="en-US" altLang="ja-JP" sz="1800" dirty="0"/>
              <a:t> S</a:t>
            </a:r>
            <a:r>
              <a:rPr lang="ja-JP" altLang="en-US" sz="1800" dirty="0" err="1"/>
              <a:t>には</a:t>
            </a:r>
            <a:r>
              <a:rPr lang="ja-JP" altLang="en-US" sz="1800" dirty="0"/>
              <a:t>ウェルカム・トラストやゲイツ財団なども支援を表明している。</a:t>
            </a:r>
            <a:endParaRPr lang="en-US" altLang="ja-JP" sz="1800" dirty="0"/>
          </a:p>
          <a:p>
            <a:pPr marL="342900" lvl="1" indent="-342900"/>
            <a:r>
              <a:rPr lang="en-US" altLang="ja-JP" sz="1800" dirty="0"/>
              <a:t>2019</a:t>
            </a:r>
            <a:r>
              <a:rPr lang="ja-JP" altLang="en-US" sz="1800" dirty="0"/>
              <a:t>年</a:t>
            </a:r>
            <a:r>
              <a:rPr lang="en-US" altLang="ja-JP" sz="1800" dirty="0"/>
              <a:t>5</a:t>
            </a:r>
            <a:r>
              <a:rPr lang="ja-JP" altLang="en-US" sz="1800" dirty="0"/>
              <a:t>月</a:t>
            </a:r>
            <a:r>
              <a:rPr lang="en-US" altLang="ja-JP" sz="1800" dirty="0"/>
              <a:t>9</a:t>
            </a:r>
            <a:r>
              <a:rPr lang="ja-JP" altLang="en-US" sz="1800" dirty="0"/>
              <a:t>日に</a:t>
            </a:r>
            <a:r>
              <a:rPr lang="en-US" altLang="ja-JP" sz="1800" dirty="0"/>
              <a:t>OA2020</a:t>
            </a:r>
            <a:r>
              <a:rPr lang="ja-JP" altLang="en-US" sz="1800" dirty="0"/>
              <a:t>との共同声明を発表。</a:t>
            </a:r>
            <a:endParaRPr lang="en-US" altLang="ja-JP" sz="1800" dirty="0"/>
          </a:p>
          <a:p>
            <a:pPr marL="342900" lvl="1" indent="-342900"/>
            <a:r>
              <a:rPr lang="ja-JP" altLang="en-US" sz="1800" dirty="0"/>
              <a:t>当初は</a:t>
            </a:r>
            <a:r>
              <a:rPr lang="en-US" altLang="ja-JP" sz="1800" dirty="0"/>
              <a:t>2020</a:t>
            </a:r>
            <a:r>
              <a:rPr lang="ja-JP" altLang="en-US" sz="1800" dirty="0"/>
              <a:t>年</a:t>
            </a:r>
            <a:r>
              <a:rPr lang="en-US" altLang="ja-JP" sz="1800" dirty="0"/>
              <a:t>1</a:t>
            </a:r>
            <a:r>
              <a:rPr lang="ja-JP" altLang="en-US" sz="1800" dirty="0"/>
              <a:t>月</a:t>
            </a:r>
            <a:r>
              <a:rPr lang="en-US" altLang="ja-JP" sz="1800" dirty="0"/>
              <a:t>1</a:t>
            </a:r>
            <a:r>
              <a:rPr lang="ja-JP" altLang="en-US" sz="1800" dirty="0"/>
              <a:t>日からルール発効としていたが、</a:t>
            </a:r>
            <a:r>
              <a:rPr lang="en-US" altLang="ja-JP" sz="1800" dirty="0"/>
              <a:t>2021</a:t>
            </a:r>
            <a:r>
              <a:rPr lang="ja-JP" altLang="en-US" sz="1800" dirty="0"/>
              <a:t>年</a:t>
            </a:r>
            <a:r>
              <a:rPr lang="en-US" altLang="ja-JP" sz="1800" dirty="0"/>
              <a:t>1</a:t>
            </a:r>
            <a:r>
              <a:rPr lang="ja-JP" altLang="en-US" sz="1800" dirty="0"/>
              <a:t>月</a:t>
            </a:r>
            <a:r>
              <a:rPr lang="en-US" altLang="ja-JP" sz="1800" dirty="0"/>
              <a:t>1</a:t>
            </a:r>
            <a:r>
              <a:rPr lang="ja-JP" altLang="en-US" sz="1800" dirty="0"/>
              <a:t>日からに延長した。</a:t>
            </a:r>
            <a:endParaRPr lang="en-US" altLang="ja-JP" sz="1800" dirty="0"/>
          </a:p>
          <a:p>
            <a:pPr marL="342900" lvl="1" indent="-342900"/>
            <a:r>
              <a:rPr lang="en-US" altLang="ja-JP" sz="1800" dirty="0"/>
              <a:t>Plan S</a:t>
            </a:r>
            <a:r>
              <a:rPr lang="ja-JP" altLang="en-US" sz="1800" dirty="0" err="1"/>
              <a:t>には</a:t>
            </a:r>
            <a:r>
              <a:rPr lang="ja-JP" altLang="en-US" sz="1800" dirty="0"/>
              <a:t>新ルールのもと</a:t>
            </a:r>
            <a:r>
              <a:rPr lang="en-US" altLang="ja-JP" sz="1800" dirty="0"/>
              <a:t>Springer Nature</a:t>
            </a:r>
            <a:r>
              <a:rPr lang="ja-JP" altLang="en-US" sz="1800" dirty="0"/>
              <a:t>が参加を表明した。</a:t>
            </a:r>
            <a:endParaRPr lang="en-US" altLang="ja-JP" sz="1800" dirty="0"/>
          </a:p>
          <a:p>
            <a:pPr marL="342900" lvl="1" indent="-342900"/>
            <a:r>
              <a:rPr lang="en-US" altLang="ja-JP" sz="1800" dirty="0"/>
              <a:t>2021</a:t>
            </a:r>
            <a:r>
              <a:rPr lang="ja-JP" altLang="en-US" sz="1800" dirty="0"/>
              <a:t>年</a:t>
            </a:r>
            <a:r>
              <a:rPr lang="en-US" altLang="ja-JP" sz="1800" dirty="0"/>
              <a:t>1</a:t>
            </a:r>
            <a:r>
              <a:rPr lang="ja-JP" altLang="en-US" sz="1800" dirty="0"/>
              <a:t>月、</a:t>
            </a:r>
            <a:r>
              <a:rPr lang="en-US" altLang="ja-JP" sz="1800" dirty="0"/>
              <a:t>Elsevier</a:t>
            </a:r>
            <a:r>
              <a:rPr lang="ja-JP" altLang="en-US" sz="1800" dirty="0"/>
              <a:t>のジャーナル</a:t>
            </a:r>
            <a:r>
              <a:rPr lang="en-US" altLang="ja-JP" sz="1800" dirty="0"/>
              <a:t>160</a:t>
            </a:r>
            <a:r>
              <a:rPr lang="ja-JP" altLang="en-US" sz="1800" dirty="0"/>
              <a:t>誌が</a:t>
            </a:r>
            <a:r>
              <a:rPr lang="en-US" altLang="ja-JP" sz="1800" dirty="0" err="1"/>
              <a:t>PlanS</a:t>
            </a:r>
            <a:r>
              <a:rPr lang="ja-JP" altLang="en-US" sz="1800" dirty="0"/>
              <a:t>準拠の転換雑誌として登録されたことを発表。</a:t>
            </a:r>
            <a:r>
              <a:rPr lang="en-US" altLang="ja-JP" sz="1800" dirty="0"/>
              <a:t>160</a:t>
            </a:r>
            <a:r>
              <a:rPr lang="ja-JP" altLang="en-US" sz="1800" dirty="0"/>
              <a:t>誌には</a:t>
            </a:r>
            <a:r>
              <a:rPr lang="en-US" altLang="ja-JP" sz="1800" dirty="0"/>
              <a:t>Cell</a:t>
            </a:r>
            <a:r>
              <a:rPr lang="ja-JP" altLang="en-US" sz="1800" dirty="0"/>
              <a:t>なども含まれている。</a:t>
            </a:r>
            <a:endParaRPr lang="en-US" altLang="ja-JP" sz="1800" dirty="0"/>
          </a:p>
          <a:p>
            <a:pPr marL="342900" lvl="1" indent="-342900"/>
            <a:r>
              <a:rPr lang="en-US" altLang="ja-JP" sz="1800" dirty="0"/>
              <a:t>2023</a:t>
            </a:r>
            <a:r>
              <a:rPr lang="ja-JP" altLang="en-US" sz="1800" dirty="0"/>
              <a:t>年</a:t>
            </a:r>
            <a:r>
              <a:rPr lang="en-US" altLang="ja-JP" sz="1800" dirty="0"/>
              <a:t>1</a:t>
            </a:r>
            <a:r>
              <a:rPr lang="ja-JP" altLang="en-US" sz="1800" dirty="0"/>
              <a:t>月に、</a:t>
            </a:r>
            <a:r>
              <a:rPr lang="en-US" altLang="ja-JP" sz="1800" dirty="0"/>
              <a:t>2024</a:t>
            </a:r>
            <a:r>
              <a:rPr lang="ja-JP" altLang="en-US" sz="1800" dirty="0"/>
              <a:t>年をもって転換契約や転換雑誌への助成を原則的に終了することを発表。</a:t>
            </a:r>
            <a:endParaRPr lang="en-US" altLang="ja-JP" sz="1800" dirty="0"/>
          </a:p>
        </p:txBody>
      </p:sp>
      <p:sp>
        <p:nvSpPr>
          <p:cNvPr id="9" name="正方形/長方形 8">
            <a:extLst>
              <a:ext uri="{FF2B5EF4-FFF2-40B4-BE49-F238E27FC236}">
                <a16:creationId xmlns:a16="http://schemas.microsoft.com/office/drawing/2014/main" id="{C20CFAB7-2E20-46B5-AECB-D3E5803911A1}"/>
              </a:ext>
            </a:extLst>
          </p:cNvPr>
          <p:cNvSpPr/>
          <p:nvPr/>
        </p:nvSpPr>
        <p:spPr>
          <a:xfrm>
            <a:off x="1840523" y="1356314"/>
            <a:ext cx="8510954"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altLang="ja-JP" sz="2400" b="1" dirty="0" err="1"/>
              <a:t>cOAlition</a:t>
            </a:r>
            <a:r>
              <a:rPr lang="en-US" altLang="ja-JP" sz="2400" b="1" dirty="0"/>
              <a:t> S</a:t>
            </a:r>
            <a:r>
              <a:rPr lang="ja-JP" altLang="en-US" sz="2400" b="1" dirty="0"/>
              <a:t>の概要</a:t>
            </a:r>
          </a:p>
        </p:txBody>
      </p:sp>
      <p:sp>
        <p:nvSpPr>
          <p:cNvPr id="21" name="テキスト ボックス 20">
            <a:extLst>
              <a:ext uri="{FF2B5EF4-FFF2-40B4-BE49-F238E27FC236}">
                <a16:creationId xmlns:a16="http://schemas.microsoft.com/office/drawing/2014/main" id="{AD64D707-1B87-4F42-8B73-F7A6650C6336}"/>
              </a:ext>
            </a:extLst>
          </p:cNvPr>
          <p:cNvSpPr txBox="1"/>
          <p:nvPr/>
        </p:nvSpPr>
        <p:spPr>
          <a:xfrm>
            <a:off x="5963376" y="2731646"/>
            <a:ext cx="4879907" cy="369332"/>
          </a:xfrm>
          <a:prstGeom prst="rect">
            <a:avLst/>
          </a:prstGeom>
          <a:noFill/>
        </p:spPr>
        <p:txBody>
          <a:bodyPr wrap="square" rtlCol="0">
            <a:spAutoFit/>
          </a:bodyPr>
          <a:lstStyle/>
          <a:p>
            <a:r>
              <a:rPr kumimoji="1" lang="en-US" altLang="ja-JP" dirty="0">
                <a:hlinkClick r:id="rId3"/>
              </a:rPr>
              <a:t>https://www.coalition-s.org/</a:t>
            </a:r>
            <a:endParaRPr kumimoji="1" lang="en-US" altLang="ja-JP" dirty="0"/>
          </a:p>
        </p:txBody>
      </p:sp>
      <p:pic>
        <p:nvPicPr>
          <p:cNvPr id="22" name="図 21">
            <a:extLst>
              <a:ext uri="{FF2B5EF4-FFF2-40B4-BE49-F238E27FC236}">
                <a16:creationId xmlns:a16="http://schemas.microsoft.com/office/drawing/2014/main" id="{3E0D783A-D733-444E-8F6B-6DF0B1A38745}"/>
              </a:ext>
            </a:extLst>
          </p:cNvPr>
          <p:cNvPicPr>
            <a:picLocks noChangeAspect="1"/>
          </p:cNvPicPr>
          <p:nvPr/>
        </p:nvPicPr>
        <p:blipFill>
          <a:blip r:embed="rId4"/>
          <a:stretch>
            <a:fillRect/>
          </a:stretch>
        </p:blipFill>
        <p:spPr>
          <a:xfrm>
            <a:off x="1348717" y="2019530"/>
            <a:ext cx="4382815" cy="1040459"/>
          </a:xfrm>
          <a:prstGeom prst="rect">
            <a:avLst/>
          </a:prstGeom>
        </p:spPr>
      </p:pic>
      <p:sp>
        <p:nvSpPr>
          <p:cNvPr id="3" name="正方形/長方形 2">
            <a:extLst>
              <a:ext uri="{FF2B5EF4-FFF2-40B4-BE49-F238E27FC236}">
                <a16:creationId xmlns:a16="http://schemas.microsoft.com/office/drawing/2014/main" id="{D85FE72E-2361-989E-7116-4D1C22B37BD0}"/>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16365039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latin typeface="+mj-ea"/>
              </a:rPr>
              <a:t>6-4. </a:t>
            </a:r>
            <a:r>
              <a:rPr lang="ja-JP" altLang="en-US" dirty="0">
                <a:latin typeface="+mj-ea"/>
              </a:rPr>
              <a:t>海外助成団体の取組例　</a:t>
            </a:r>
            <a:r>
              <a:rPr lang="ja-JP" altLang="en-US" dirty="0"/>
              <a:t>（</a:t>
            </a:r>
            <a:r>
              <a:rPr kumimoji="0" lang="en-US" altLang="ja-JP" dirty="0" err="1">
                <a:latin typeface="Arial Unicode MS"/>
              </a:rPr>
              <a:t>cOAlition</a:t>
            </a:r>
            <a:r>
              <a:rPr kumimoji="0" lang="en-US" altLang="ja-JP" dirty="0">
                <a:latin typeface="Arial Unicode MS"/>
              </a:rPr>
              <a:t> S</a:t>
            </a:r>
            <a:r>
              <a:rPr lang="ja-JP" altLang="en-US" dirty="0"/>
              <a:t>）</a:t>
            </a:r>
            <a:endParaRPr lang="en-US" altLang="ja-JP" dirty="0"/>
          </a:p>
        </p:txBody>
      </p:sp>
      <p:sp>
        <p:nvSpPr>
          <p:cNvPr id="3" name="コンテンツ プレースホルダー 2">
            <a:extLst>
              <a:ext uri="{FF2B5EF4-FFF2-40B4-BE49-F238E27FC236}">
                <a16:creationId xmlns:a16="http://schemas.microsoft.com/office/drawing/2014/main" id="{0C314825-2F75-A663-71F5-102CF0274B87}"/>
              </a:ext>
            </a:extLst>
          </p:cNvPr>
          <p:cNvSpPr>
            <a:spLocks noGrp="1"/>
          </p:cNvSpPr>
          <p:nvPr>
            <p:ph sz="half" idx="1"/>
          </p:nvPr>
        </p:nvSpPr>
        <p:spPr>
          <a:xfrm>
            <a:off x="582350" y="2306466"/>
            <a:ext cx="5403850" cy="4551534"/>
          </a:xfrm>
        </p:spPr>
        <p:txBody>
          <a:bodyPr>
            <a:normAutofit/>
          </a:bodyPr>
          <a:lstStyle/>
          <a:p>
            <a:pPr marL="457200" lvl="1" indent="-457200">
              <a:buFont typeface="+mj-lt"/>
              <a:buAutoNum type="arabicPeriod"/>
            </a:pPr>
            <a:r>
              <a:rPr lang="ja-JP" altLang="en-US" sz="1600" dirty="0"/>
              <a:t>著者は著作権を保持する。全ての出版物はベルリン宣言で定義された要件を満たすためオープンライセンス（なるべく</a:t>
            </a:r>
            <a:r>
              <a:rPr lang="en-US" altLang="ja-JP" sz="1600" dirty="0"/>
              <a:t>CC-BY</a:t>
            </a:r>
            <a:r>
              <a:rPr lang="ja-JP" altLang="en-US" sz="1600" dirty="0"/>
              <a:t>）で発行されなくてはならない。</a:t>
            </a:r>
            <a:endParaRPr lang="en-US" altLang="ja-JP" sz="1600" dirty="0"/>
          </a:p>
          <a:p>
            <a:pPr marL="457200" lvl="1" indent="-457200">
              <a:buFont typeface="+mj-lt"/>
              <a:buAutoNum type="arabicPeriod"/>
            </a:pPr>
            <a:r>
              <a:rPr lang="ja-JP" altLang="en-US" sz="1600" dirty="0"/>
              <a:t>助成機関は高品質の</a:t>
            </a:r>
            <a:r>
              <a:rPr lang="en-US" altLang="ja-JP" sz="1600" dirty="0"/>
              <a:t>OA</a:t>
            </a:r>
            <a:r>
              <a:rPr lang="ja-JP" altLang="en-US" sz="1600" dirty="0"/>
              <a:t>誌、</a:t>
            </a:r>
            <a:r>
              <a:rPr lang="en-US" altLang="ja-JP" sz="1600" dirty="0"/>
              <a:t>OA</a:t>
            </a:r>
            <a:r>
              <a:rPr lang="ja-JP" altLang="en-US" sz="1600" dirty="0"/>
              <a:t>プラットフォーム、および</a:t>
            </a:r>
            <a:r>
              <a:rPr lang="en-US" altLang="ja-JP" sz="1600" dirty="0"/>
              <a:t>OA</a:t>
            </a:r>
            <a:r>
              <a:rPr lang="ja-JP" altLang="en-US" sz="1600" dirty="0"/>
              <a:t>リポジトリが提供すべきサービスについて、確固たる基準と要件を策定する。</a:t>
            </a:r>
            <a:endParaRPr lang="en-US" altLang="ja-JP" sz="1600" dirty="0"/>
          </a:p>
          <a:p>
            <a:pPr marL="457200" lvl="1" indent="-457200">
              <a:buFont typeface="+mj-lt"/>
              <a:buAutoNum type="arabicPeriod"/>
            </a:pPr>
            <a:r>
              <a:rPr lang="ja-JP" altLang="en-US" sz="1600" dirty="0"/>
              <a:t>高品質の</a:t>
            </a:r>
            <a:r>
              <a:rPr lang="en-US" altLang="ja-JP" sz="1600" dirty="0"/>
              <a:t>OA</a:t>
            </a:r>
            <a:r>
              <a:rPr lang="ja-JP" altLang="en-US" sz="1600" dirty="0"/>
              <a:t>誌やプラットフォームが存在しない場合、助成機関は連携してその確立を支援し、必要に応じてインフラに対する支援も行う。</a:t>
            </a:r>
            <a:endParaRPr lang="en-US" altLang="ja-JP" sz="1600" dirty="0"/>
          </a:p>
          <a:p>
            <a:pPr marL="457200" lvl="1" indent="-457200">
              <a:buFont typeface="+mj-lt"/>
              <a:buAutoNum type="arabicPeriod"/>
            </a:pPr>
            <a:r>
              <a:rPr lang="en-US" altLang="ja-JP" sz="1600" dirty="0"/>
              <a:t>OA</a:t>
            </a:r>
            <a:r>
              <a:rPr lang="ja-JP" altLang="en-US" sz="1600" dirty="0"/>
              <a:t>出版料は個々の研究者ではなく、助成機関または研究機関が負担する。全ての研究者が研究成果を</a:t>
            </a:r>
            <a:r>
              <a:rPr lang="en-US" altLang="ja-JP" sz="1600" dirty="0"/>
              <a:t>OA</a:t>
            </a:r>
            <a:r>
              <a:rPr lang="ja-JP" altLang="en-US" sz="1600" dirty="0"/>
              <a:t>で出版できるようにすべきだと認められている。</a:t>
            </a:r>
            <a:endParaRPr lang="en-US" altLang="ja-JP" sz="1600" dirty="0"/>
          </a:p>
          <a:p>
            <a:pPr marL="457200" lvl="1" indent="-457200">
              <a:buFont typeface="+mj-lt"/>
              <a:buAutoNum type="arabicPeriod"/>
            </a:pPr>
            <a:r>
              <a:rPr lang="ja-JP" altLang="en-US" sz="1600" dirty="0"/>
              <a:t>助成機関は、</a:t>
            </a:r>
            <a:r>
              <a:rPr lang="en-US" altLang="ja-JP" sz="1600" dirty="0"/>
              <a:t>OA</a:t>
            </a:r>
            <a:r>
              <a:rPr lang="ja-JP" altLang="en-US" sz="1600" dirty="0"/>
              <a:t>誌とプラットフォームのビジネスモデルの多様性を支援している。</a:t>
            </a:r>
            <a:r>
              <a:rPr lang="en-US" altLang="ja-JP" sz="1600" dirty="0"/>
              <a:t>OA</a:t>
            </a:r>
            <a:r>
              <a:rPr lang="ja-JP" altLang="en-US" sz="1600" dirty="0"/>
              <a:t>出版料が適用される場合、それらは透明でなければならない。</a:t>
            </a:r>
          </a:p>
        </p:txBody>
      </p:sp>
      <p:sp>
        <p:nvSpPr>
          <p:cNvPr id="6" name="コンテンツ プレースホルダー 5">
            <a:extLst>
              <a:ext uri="{FF2B5EF4-FFF2-40B4-BE49-F238E27FC236}">
                <a16:creationId xmlns:a16="http://schemas.microsoft.com/office/drawing/2014/main" id="{BE31DED8-E5CC-34A3-ED39-811B72D17431}"/>
              </a:ext>
            </a:extLst>
          </p:cNvPr>
          <p:cNvSpPr>
            <a:spLocks noGrp="1"/>
          </p:cNvSpPr>
          <p:nvPr>
            <p:ph sz="half" idx="2"/>
          </p:nvPr>
        </p:nvSpPr>
        <p:spPr>
          <a:xfrm>
            <a:off x="6200486" y="2306466"/>
            <a:ext cx="5148000" cy="4551534"/>
          </a:xfrm>
        </p:spPr>
        <p:txBody>
          <a:bodyPr>
            <a:normAutofit/>
          </a:bodyPr>
          <a:lstStyle/>
          <a:p>
            <a:pPr marL="457200" lvl="1" indent="-457200">
              <a:buFont typeface="+mj-lt"/>
              <a:buAutoNum type="arabicPeriod" startAt="6"/>
            </a:pPr>
            <a:r>
              <a:rPr lang="ja-JP" altLang="en-US" sz="1600" dirty="0"/>
              <a:t>助成機関は、政府、大学、研究機関、図書館、学協会及び学識経験者が、特に透明性を確保するために、戦略、政策及び実践を調整することを奨励する。</a:t>
            </a:r>
            <a:endParaRPr lang="en-US" altLang="ja-JP" sz="1600" dirty="0"/>
          </a:p>
          <a:p>
            <a:pPr marL="457200" lvl="1" indent="-457200">
              <a:buFont typeface="+mj-lt"/>
              <a:buAutoNum type="arabicPeriod" startAt="6"/>
            </a:pPr>
            <a:r>
              <a:rPr lang="ja-JP" altLang="en-US" sz="1600" dirty="0"/>
              <a:t>上記の原則は全ての種類の学術出版物に適用されるが、モノグラフや書籍の章の</a:t>
            </a:r>
            <a:r>
              <a:rPr lang="en-US" altLang="ja-JP" sz="1600" dirty="0"/>
              <a:t>OA</a:t>
            </a:r>
            <a:r>
              <a:rPr lang="ja-JP" altLang="en-US" sz="1600" dirty="0"/>
              <a:t>を達成するには時間がかかり、別個の適切な手続きが必要となることが理解されている。</a:t>
            </a:r>
            <a:endParaRPr lang="en-US" altLang="ja-JP" sz="1600" dirty="0"/>
          </a:p>
          <a:p>
            <a:pPr marL="457200" lvl="1" indent="-457200">
              <a:buFont typeface="+mj-lt"/>
              <a:buAutoNum type="arabicPeriod" startAt="6"/>
            </a:pPr>
            <a:r>
              <a:rPr lang="ja-JP" altLang="en-US" sz="1600" dirty="0"/>
              <a:t>助成機関は、「ハイブリッド」モデルを支援していない。しかし、完全な</a:t>
            </a:r>
            <a:r>
              <a:rPr lang="en-US" altLang="ja-JP" sz="1600" dirty="0"/>
              <a:t>OA</a:t>
            </a:r>
            <a:r>
              <a:rPr lang="ja-JP" altLang="en-US" sz="1600" dirty="0"/>
              <a:t>への移行経路としてのみ、助成機関はそのような取り決めを財政的に支援できる。</a:t>
            </a:r>
            <a:endParaRPr lang="en-US" altLang="ja-JP" sz="1600" dirty="0"/>
          </a:p>
          <a:p>
            <a:pPr marL="457200" lvl="1" indent="-457200">
              <a:buFont typeface="+mj-lt"/>
              <a:buAutoNum type="arabicPeriod" startAt="6"/>
            </a:pPr>
            <a:r>
              <a:rPr lang="ja-JP" altLang="en-US" sz="1600" dirty="0"/>
              <a:t>助成機関は、遵守事項違反の受益者を制裁する。</a:t>
            </a:r>
            <a:endParaRPr lang="en-US" altLang="ja-JP" sz="1600" dirty="0"/>
          </a:p>
          <a:p>
            <a:pPr marL="457200" lvl="1" indent="-457200">
              <a:buFont typeface="+mj-lt"/>
              <a:buAutoNum type="arabicPeriod" startAt="6"/>
            </a:pPr>
            <a:r>
              <a:rPr lang="ja-JP" altLang="en-US" sz="1600" dirty="0"/>
              <a:t>助成機関は、資金提供の決定時に研究成果を評価する際は、研究の本質的な価値を評価し、</a:t>
            </a:r>
            <a:r>
              <a:rPr lang="en-US" altLang="ja-JP" sz="1600" dirty="0"/>
              <a:t>IF</a:t>
            </a:r>
            <a:r>
              <a:rPr lang="ja-JP" altLang="en-US" sz="1600" dirty="0"/>
              <a:t>または出版社を考慮しないことを約束する。</a:t>
            </a:r>
          </a:p>
        </p:txBody>
      </p:sp>
      <p:sp>
        <p:nvSpPr>
          <p:cNvPr id="5" name="テキスト プレースホルダー 4"/>
          <p:cNvSpPr>
            <a:spLocks noGrp="1"/>
          </p:cNvSpPr>
          <p:nvPr>
            <p:ph type="body" sz="quarter" idx="13"/>
          </p:nvPr>
        </p:nvSpPr>
        <p:spPr/>
        <p:txBody>
          <a:bodyPr>
            <a:normAutofit/>
          </a:bodyPr>
          <a:lstStyle/>
          <a:p>
            <a:r>
              <a:rPr lang="en-US" altLang="ja-JP" dirty="0"/>
              <a:t>6. </a:t>
            </a:r>
            <a:r>
              <a:rPr lang="ja-JP" altLang="en-US" dirty="0"/>
              <a:t>海外の情勢</a:t>
            </a:r>
          </a:p>
        </p:txBody>
      </p:sp>
      <p:sp>
        <p:nvSpPr>
          <p:cNvPr id="9" name="正方形/長方形 8">
            <a:extLst>
              <a:ext uri="{FF2B5EF4-FFF2-40B4-BE49-F238E27FC236}">
                <a16:creationId xmlns:a16="http://schemas.microsoft.com/office/drawing/2014/main" id="{C20CFAB7-2E20-46B5-AECB-D3E5803911A1}"/>
              </a:ext>
            </a:extLst>
          </p:cNvPr>
          <p:cNvSpPr/>
          <p:nvPr/>
        </p:nvSpPr>
        <p:spPr>
          <a:xfrm>
            <a:off x="1840523" y="1356314"/>
            <a:ext cx="8510954"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altLang="ja-JP" sz="2400" b="1" dirty="0"/>
              <a:t>Plan S</a:t>
            </a:r>
            <a:r>
              <a:rPr lang="ja-JP" altLang="en-US" sz="2400" b="1" dirty="0"/>
              <a:t>の概要</a:t>
            </a:r>
          </a:p>
        </p:txBody>
      </p:sp>
      <p:sp>
        <p:nvSpPr>
          <p:cNvPr id="21" name="テキスト ボックス 20">
            <a:extLst>
              <a:ext uri="{FF2B5EF4-FFF2-40B4-BE49-F238E27FC236}">
                <a16:creationId xmlns:a16="http://schemas.microsoft.com/office/drawing/2014/main" id="{AD64D707-1B87-4F42-8B73-F7A6650C6336}"/>
              </a:ext>
            </a:extLst>
          </p:cNvPr>
          <p:cNvSpPr txBox="1"/>
          <p:nvPr/>
        </p:nvSpPr>
        <p:spPr>
          <a:xfrm>
            <a:off x="838200" y="1829158"/>
            <a:ext cx="3371193" cy="461665"/>
          </a:xfrm>
          <a:prstGeom prst="rect">
            <a:avLst/>
          </a:prstGeom>
          <a:noFill/>
        </p:spPr>
        <p:txBody>
          <a:bodyPr wrap="square" rtlCol="0">
            <a:spAutoFit/>
          </a:bodyPr>
          <a:lstStyle/>
          <a:p>
            <a:r>
              <a:rPr kumimoji="1" lang="en-US" altLang="ja-JP" sz="2400" b="1" dirty="0">
                <a:latin typeface="+mn-ea"/>
              </a:rPr>
              <a:t>Plan S</a:t>
            </a:r>
            <a:r>
              <a:rPr lang="ja-JP" altLang="en-US" sz="2400" b="1" dirty="0">
                <a:latin typeface="+mn-ea"/>
              </a:rPr>
              <a:t>　１０の原則</a:t>
            </a:r>
          </a:p>
        </p:txBody>
      </p:sp>
      <p:sp>
        <p:nvSpPr>
          <p:cNvPr id="11" name="テキスト ボックス 10">
            <a:extLst>
              <a:ext uri="{FF2B5EF4-FFF2-40B4-BE49-F238E27FC236}">
                <a16:creationId xmlns:a16="http://schemas.microsoft.com/office/drawing/2014/main" id="{AD64D707-1B87-4F42-8B73-F7A6650C6336}"/>
              </a:ext>
            </a:extLst>
          </p:cNvPr>
          <p:cNvSpPr txBox="1"/>
          <p:nvPr/>
        </p:nvSpPr>
        <p:spPr>
          <a:xfrm>
            <a:off x="3595194" y="1859935"/>
            <a:ext cx="5001611" cy="400110"/>
          </a:xfrm>
          <a:prstGeom prst="rect">
            <a:avLst/>
          </a:prstGeom>
          <a:noFill/>
        </p:spPr>
        <p:txBody>
          <a:bodyPr wrap="square" rtlCol="0">
            <a:spAutoFit/>
          </a:bodyPr>
          <a:lstStyle/>
          <a:p>
            <a:r>
              <a:rPr lang="ja-JP" altLang="en-US" sz="2000" dirty="0">
                <a:latin typeface="+mn-ea"/>
              </a:rPr>
              <a:t>（</a:t>
            </a:r>
            <a:r>
              <a:rPr lang="en-US" altLang="ja-JP" sz="2000" dirty="0">
                <a:latin typeface="+mn-ea"/>
              </a:rPr>
              <a:t>2019</a:t>
            </a:r>
            <a:r>
              <a:rPr lang="ja-JP" altLang="en-US" sz="2000" dirty="0">
                <a:latin typeface="+mn-ea"/>
              </a:rPr>
              <a:t>年</a:t>
            </a:r>
            <a:r>
              <a:rPr lang="en-US" altLang="ja-JP" sz="2000" dirty="0">
                <a:latin typeface="+mn-ea"/>
              </a:rPr>
              <a:t>5</a:t>
            </a:r>
            <a:r>
              <a:rPr lang="ja-JP" altLang="en-US" sz="2000" dirty="0">
                <a:latin typeface="+mn-ea"/>
              </a:rPr>
              <a:t>月改訂版）（参考和訳）</a:t>
            </a:r>
          </a:p>
        </p:txBody>
      </p:sp>
      <p:sp>
        <p:nvSpPr>
          <p:cNvPr id="4" name="正方形/長方形 3">
            <a:extLst>
              <a:ext uri="{FF2B5EF4-FFF2-40B4-BE49-F238E27FC236}">
                <a16:creationId xmlns:a16="http://schemas.microsoft.com/office/drawing/2014/main" id="{127B988A-59ED-6E22-61CD-D405D6DFFE3B}"/>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3515180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E6962B-D833-F3AA-DEA4-DB7DF76009AF}"/>
              </a:ext>
            </a:extLst>
          </p:cNvPr>
          <p:cNvSpPr>
            <a:spLocks noGrp="1"/>
          </p:cNvSpPr>
          <p:nvPr>
            <p:ph type="title"/>
          </p:nvPr>
        </p:nvSpPr>
        <p:spPr/>
        <p:txBody>
          <a:bodyPr/>
          <a:lstStyle/>
          <a:p>
            <a:r>
              <a:rPr kumimoji="1" lang="en-US" altLang="ja-JP" dirty="0"/>
              <a:t>1-1. </a:t>
            </a:r>
            <a:r>
              <a:rPr kumimoji="1" lang="ja-JP" altLang="en-US" dirty="0"/>
              <a:t>歴史的背景</a:t>
            </a:r>
          </a:p>
        </p:txBody>
      </p:sp>
      <p:graphicFrame>
        <p:nvGraphicFramePr>
          <p:cNvPr id="18" name="コンテンツ プレースホルダー 17">
            <a:extLst>
              <a:ext uri="{FF2B5EF4-FFF2-40B4-BE49-F238E27FC236}">
                <a16:creationId xmlns:a16="http://schemas.microsoft.com/office/drawing/2014/main" id="{C8E20998-F52E-3778-C11A-8AF952BA466E}"/>
              </a:ext>
            </a:extLst>
          </p:cNvPr>
          <p:cNvGraphicFramePr>
            <a:graphicFrameLocks noGrp="1"/>
          </p:cNvGraphicFramePr>
          <p:nvPr>
            <p:ph idx="1"/>
            <p:extLst>
              <p:ext uri="{D42A27DB-BD31-4B8C-83A1-F6EECF244321}">
                <p14:modId xmlns:p14="http://schemas.microsoft.com/office/powerpoint/2010/main" val="3161524850"/>
              </p:ext>
            </p:extLst>
          </p:nvPr>
        </p:nvGraphicFramePr>
        <p:xfrm>
          <a:off x="838200" y="1728942"/>
          <a:ext cx="10515600" cy="4453671"/>
        </p:xfrm>
        <a:graphic>
          <a:graphicData uri="http://schemas.openxmlformats.org/drawingml/2006/chart">
            <c:chart xmlns:c="http://schemas.openxmlformats.org/drawingml/2006/chart" xmlns:r="http://schemas.openxmlformats.org/officeDocument/2006/relationships" r:id="rId3"/>
          </a:graphicData>
        </a:graphic>
      </p:graphicFrame>
      <p:sp>
        <p:nvSpPr>
          <p:cNvPr id="14" name="正方形/長方形 13">
            <a:extLst>
              <a:ext uri="{FF2B5EF4-FFF2-40B4-BE49-F238E27FC236}">
                <a16:creationId xmlns:a16="http://schemas.microsoft.com/office/drawing/2014/main" id="{35E9508C-3C10-DFCF-F006-E0CD7D9CAF19}"/>
              </a:ext>
            </a:extLst>
          </p:cNvPr>
          <p:cNvSpPr/>
          <p:nvPr/>
        </p:nvSpPr>
        <p:spPr>
          <a:xfrm>
            <a:off x="2996865" y="1216880"/>
            <a:ext cx="620657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2400" b="1" dirty="0"/>
              <a:t>シリアルズ・クライシス</a:t>
            </a:r>
          </a:p>
        </p:txBody>
      </p:sp>
      <p:sp>
        <p:nvSpPr>
          <p:cNvPr id="9" name="テキスト ボックス 8">
            <a:extLst>
              <a:ext uri="{FF2B5EF4-FFF2-40B4-BE49-F238E27FC236}">
                <a16:creationId xmlns:a16="http://schemas.microsoft.com/office/drawing/2014/main" id="{CA098525-272C-8FAC-DD1E-4897A4C58533}"/>
              </a:ext>
            </a:extLst>
          </p:cNvPr>
          <p:cNvSpPr txBox="1"/>
          <p:nvPr/>
        </p:nvSpPr>
        <p:spPr>
          <a:xfrm>
            <a:off x="2045450" y="6317223"/>
            <a:ext cx="8393200" cy="338554"/>
          </a:xfrm>
          <a:prstGeom prst="rect">
            <a:avLst/>
          </a:prstGeom>
          <a:noFill/>
        </p:spPr>
        <p:txBody>
          <a:bodyPr wrap="square" rtlCol="0">
            <a:spAutoFit/>
          </a:bodyPr>
          <a:lstStyle/>
          <a:p>
            <a:pPr algn="ctr"/>
            <a:r>
              <a:rPr kumimoji="1" lang="ja-JP" altLang="en-US" sz="1600" dirty="0">
                <a:latin typeface="+mn-ea"/>
              </a:rPr>
              <a:t>文部科学省　大学図書館実態調査</a:t>
            </a:r>
            <a:r>
              <a:rPr kumimoji="1" lang="en-US" altLang="ja-JP" sz="1600" dirty="0">
                <a:latin typeface="+mn-ea"/>
              </a:rPr>
              <a:t>/</a:t>
            </a:r>
            <a:r>
              <a:rPr kumimoji="1" lang="ja-JP" altLang="en-US" sz="1600" dirty="0">
                <a:latin typeface="+mn-ea"/>
              </a:rPr>
              <a:t>学術情報基盤実態調査を基に</a:t>
            </a:r>
            <a:r>
              <a:rPr kumimoji="1" lang="en-US" altLang="ja-JP" sz="1600" dirty="0">
                <a:latin typeface="+mn-ea"/>
              </a:rPr>
              <a:t>JUSTICE</a:t>
            </a:r>
            <a:r>
              <a:rPr kumimoji="1" lang="ja-JP" altLang="en-US" sz="1600" dirty="0">
                <a:latin typeface="+mn-ea"/>
              </a:rPr>
              <a:t>事務局が作成</a:t>
            </a:r>
          </a:p>
        </p:txBody>
      </p:sp>
      <p:sp>
        <p:nvSpPr>
          <p:cNvPr id="10" name="テキスト ボックス 9">
            <a:extLst>
              <a:ext uri="{FF2B5EF4-FFF2-40B4-BE49-F238E27FC236}">
                <a16:creationId xmlns:a16="http://schemas.microsoft.com/office/drawing/2014/main" id="{E00E9D84-5C64-BBBF-BAA6-BDC1FB213C1E}"/>
              </a:ext>
            </a:extLst>
          </p:cNvPr>
          <p:cNvSpPr txBox="1"/>
          <p:nvPr/>
        </p:nvSpPr>
        <p:spPr>
          <a:xfrm>
            <a:off x="1541795" y="4116381"/>
            <a:ext cx="2614569" cy="707886"/>
          </a:xfrm>
          <a:prstGeom prst="rect">
            <a:avLst/>
          </a:prstGeom>
          <a:noFill/>
        </p:spPr>
        <p:txBody>
          <a:bodyPr wrap="square" rtlCol="0">
            <a:spAutoFit/>
          </a:bodyPr>
          <a:lstStyle/>
          <a:p>
            <a:r>
              <a:rPr kumimoji="1" lang="ja-JP" altLang="en-US" sz="2000" dirty="0"/>
              <a:t>大学雑誌受入数</a:t>
            </a:r>
            <a:endParaRPr kumimoji="1" lang="en-US" altLang="ja-JP" sz="2000" dirty="0"/>
          </a:p>
          <a:p>
            <a:r>
              <a:rPr kumimoji="1" lang="ja-JP" altLang="en-US" sz="2000" dirty="0"/>
              <a:t>（平均）の推移</a:t>
            </a:r>
          </a:p>
        </p:txBody>
      </p:sp>
      <p:sp>
        <p:nvSpPr>
          <p:cNvPr id="11" name="テキスト ボックス 5">
            <a:extLst>
              <a:ext uri="{FF2B5EF4-FFF2-40B4-BE49-F238E27FC236}">
                <a16:creationId xmlns:a16="http://schemas.microsoft.com/office/drawing/2014/main" id="{705D860A-173F-6B69-2E9B-2616861E14A6}"/>
              </a:ext>
            </a:extLst>
          </p:cNvPr>
          <p:cNvSpPr txBox="1"/>
          <p:nvPr/>
        </p:nvSpPr>
        <p:spPr>
          <a:xfrm>
            <a:off x="9688857" y="1128241"/>
            <a:ext cx="1664943" cy="7297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600" b="1" dirty="0">
                <a:latin typeface="+mn-ea"/>
              </a:rPr>
              <a:t>電子ジャーナル</a:t>
            </a:r>
            <a:endParaRPr kumimoji="1" lang="en-US" altLang="ja-JP" sz="1600" b="1" dirty="0">
              <a:latin typeface="+mn-ea"/>
            </a:endParaRPr>
          </a:p>
          <a:p>
            <a:pPr algn="r"/>
            <a:r>
              <a:rPr kumimoji="1" lang="ja-JP" altLang="en-US" sz="1600" b="1" dirty="0">
                <a:latin typeface="+mn-ea"/>
              </a:rPr>
              <a:t>タイトル数</a:t>
            </a:r>
          </a:p>
        </p:txBody>
      </p:sp>
      <p:sp>
        <p:nvSpPr>
          <p:cNvPr id="13" name="テキスト ボックス 5">
            <a:extLst>
              <a:ext uri="{FF2B5EF4-FFF2-40B4-BE49-F238E27FC236}">
                <a16:creationId xmlns:a16="http://schemas.microsoft.com/office/drawing/2014/main" id="{A5287A8F-ADA5-F0CE-C0DA-AAC1A041F5AA}"/>
              </a:ext>
            </a:extLst>
          </p:cNvPr>
          <p:cNvSpPr txBox="1"/>
          <p:nvPr/>
        </p:nvSpPr>
        <p:spPr>
          <a:xfrm>
            <a:off x="838200" y="1264521"/>
            <a:ext cx="1407191"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600" b="1" dirty="0">
                <a:latin typeface="+mn-ea"/>
              </a:rPr>
              <a:t>雑誌冊子数</a:t>
            </a:r>
          </a:p>
        </p:txBody>
      </p:sp>
      <p:sp>
        <p:nvSpPr>
          <p:cNvPr id="12" name="テキスト プレースホルダー 4">
            <a:extLst>
              <a:ext uri="{FF2B5EF4-FFF2-40B4-BE49-F238E27FC236}">
                <a16:creationId xmlns:a16="http://schemas.microsoft.com/office/drawing/2014/main" id="{BBFA74DE-15BA-2356-6340-9162F9BAB2A0}"/>
              </a:ext>
            </a:extLst>
          </p:cNvPr>
          <p:cNvSpPr txBox="1">
            <a:spLocks/>
          </p:cNvSpPr>
          <p:nvPr/>
        </p:nvSpPr>
        <p:spPr>
          <a:xfrm>
            <a:off x="838200" y="202223"/>
            <a:ext cx="5403850" cy="478814"/>
          </a:xfrm>
          <a:prstGeom prst="rect">
            <a:avLst/>
          </a:prstGeom>
        </p:spPr>
        <p:txBody>
          <a:bodyPr vert="horz" lIns="91440" tIns="90000" rIns="91440" bIns="90000" rtlCol="0">
            <a:noAutofit/>
          </a:bodyPr>
          <a:lstStyle>
            <a:lvl1pPr marL="0" indent="0" algn="l" defTabSz="914400" rtl="0" eaLnBrk="1" latinLnBrk="0" hangingPunct="1">
              <a:lnSpc>
                <a:spcPct val="11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t>1. </a:t>
            </a:r>
            <a:r>
              <a:rPr lang="ja-JP" altLang="en-US"/>
              <a:t>学術雑誌の特殊性</a:t>
            </a:r>
            <a:endParaRPr lang="ja-JP" altLang="en-US" dirty="0"/>
          </a:p>
        </p:txBody>
      </p:sp>
      <p:sp>
        <p:nvSpPr>
          <p:cNvPr id="4" name="正方形/長方形 3">
            <a:extLst>
              <a:ext uri="{FF2B5EF4-FFF2-40B4-BE49-F238E27FC236}">
                <a16:creationId xmlns:a16="http://schemas.microsoft.com/office/drawing/2014/main" id="{E1BEDE10-2E5D-DC4F-326C-2BFBFBB3E5DA}"/>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28996650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6-5. </a:t>
            </a:r>
            <a:r>
              <a:rPr lang="ja-JP" altLang="en-US" dirty="0"/>
              <a:t>近年の各国の動向</a:t>
            </a:r>
            <a:endParaRPr kumimoji="1" lang="ja-JP" altLang="en-US" dirty="0"/>
          </a:p>
        </p:txBody>
      </p:sp>
      <p:sp>
        <p:nvSpPr>
          <p:cNvPr id="5" name="テキスト プレースホルダー 4"/>
          <p:cNvSpPr>
            <a:spLocks noGrp="1"/>
          </p:cNvSpPr>
          <p:nvPr>
            <p:ph type="body" sz="quarter" idx="13"/>
          </p:nvPr>
        </p:nvSpPr>
        <p:spPr/>
        <p:txBody>
          <a:bodyPr>
            <a:normAutofit/>
          </a:bodyPr>
          <a:lstStyle/>
          <a:p>
            <a:r>
              <a:rPr lang="en-US" altLang="ja-JP" dirty="0"/>
              <a:t>6. </a:t>
            </a:r>
            <a:r>
              <a:rPr lang="ja-JP" altLang="en-US" dirty="0"/>
              <a:t>海外の情勢</a:t>
            </a:r>
          </a:p>
        </p:txBody>
      </p:sp>
      <p:pic>
        <p:nvPicPr>
          <p:cNvPr id="6" name="Picture 2"/>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2050902" y="2059390"/>
            <a:ext cx="7591300"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角丸四角形 6"/>
          <p:cNvSpPr/>
          <p:nvPr/>
        </p:nvSpPr>
        <p:spPr>
          <a:xfrm>
            <a:off x="377464" y="1148148"/>
            <a:ext cx="7192387" cy="3177109"/>
          </a:xfrm>
          <a:prstGeom prst="roundRect">
            <a:avLst>
              <a:gd name="adj" fmla="val 11983"/>
            </a:avLst>
          </a:prstGeom>
          <a:solidFill>
            <a:schemeClr val="accent1">
              <a:alpha val="3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rPr>
              <a:t>欧州　～ゴールド</a:t>
            </a:r>
            <a:r>
              <a:rPr lang="en-US" altLang="ja-JP" sz="2000" b="1" dirty="0">
                <a:solidFill>
                  <a:schemeClr val="tx1"/>
                </a:solidFill>
              </a:rPr>
              <a:t>OA</a:t>
            </a:r>
            <a:r>
              <a:rPr lang="ja-JP" altLang="en-US" sz="2000" b="1" dirty="0">
                <a:solidFill>
                  <a:schemeClr val="tx1"/>
                </a:solidFill>
              </a:rPr>
              <a:t>から多様な形の</a:t>
            </a:r>
            <a:r>
              <a:rPr lang="en-US" altLang="ja-JP" sz="2000" b="1" dirty="0">
                <a:solidFill>
                  <a:schemeClr val="tx1"/>
                </a:solidFill>
              </a:rPr>
              <a:t>OA</a:t>
            </a:r>
            <a:r>
              <a:rPr lang="ja-JP" altLang="en-US" sz="2000" b="1" dirty="0">
                <a:solidFill>
                  <a:schemeClr val="tx1"/>
                </a:solidFill>
              </a:rPr>
              <a:t>へ</a:t>
            </a:r>
          </a:p>
          <a:p>
            <a:pPr marL="342900" indent="-342900">
              <a:buFont typeface="Wingdings" panose="05000000000000000000" pitchFamily="2" charset="2"/>
              <a:buChar char="Ø"/>
            </a:pPr>
            <a:r>
              <a:rPr lang="ja-JP" altLang="en-US" sz="1600" dirty="0">
                <a:solidFill>
                  <a:schemeClr val="tx1"/>
                </a:solidFill>
              </a:rPr>
              <a:t>イギリス：</a:t>
            </a:r>
            <a:r>
              <a:rPr lang="en-US" altLang="ja-JP" sz="1600" dirty="0">
                <a:solidFill>
                  <a:schemeClr val="tx1"/>
                </a:solidFill>
              </a:rPr>
              <a:t>2024</a:t>
            </a:r>
            <a:r>
              <a:rPr lang="ja-JP" altLang="en-US" sz="1600" dirty="0">
                <a:solidFill>
                  <a:schemeClr val="tx1"/>
                </a:solidFill>
              </a:rPr>
              <a:t>年</a:t>
            </a:r>
            <a:r>
              <a:rPr lang="en-US" altLang="ja-JP" sz="1600" dirty="0">
                <a:solidFill>
                  <a:schemeClr val="tx1"/>
                </a:solidFill>
              </a:rPr>
              <a:t>3</a:t>
            </a:r>
            <a:r>
              <a:rPr lang="ja-JP" altLang="en-US" sz="1600" dirty="0">
                <a:solidFill>
                  <a:schemeClr val="tx1"/>
                </a:solidFill>
              </a:rPr>
              <a:t>月に</a:t>
            </a:r>
            <a:r>
              <a:rPr lang="en-US" altLang="ja-JP" sz="1600" dirty="0" err="1">
                <a:solidFill>
                  <a:schemeClr val="tx1"/>
                </a:solidFill>
              </a:rPr>
              <a:t>Jisc</a:t>
            </a:r>
            <a:r>
              <a:rPr lang="ja-JP" altLang="en-US" sz="1600" dirty="0">
                <a:solidFill>
                  <a:schemeClr val="tx1"/>
                </a:solidFill>
              </a:rPr>
              <a:t>による転換契約に関する調査報告書が公表され、転換契約の評価を行うとともに、より公平な出版モデルへの展望を述べている。</a:t>
            </a:r>
            <a:endParaRPr lang="en-US" altLang="ja-JP" sz="1600" dirty="0">
              <a:solidFill>
                <a:schemeClr val="tx1"/>
              </a:solidFill>
            </a:endParaRPr>
          </a:p>
          <a:p>
            <a:pPr marL="342900" indent="-342900">
              <a:buFont typeface="Wingdings" panose="05000000000000000000" pitchFamily="2" charset="2"/>
              <a:buChar char="Ø"/>
            </a:pPr>
            <a:r>
              <a:rPr lang="ja-JP" altLang="en-US" sz="1600" dirty="0">
                <a:solidFill>
                  <a:schemeClr val="tx1"/>
                </a:solidFill>
              </a:rPr>
              <a:t>フランス：</a:t>
            </a:r>
            <a:r>
              <a:rPr lang="ja-JP" altLang="en-US" sz="1600" b="0" i="0" dirty="0">
                <a:solidFill>
                  <a:srgbClr val="0A0A0A"/>
                </a:solidFill>
                <a:effectLst/>
                <a:latin typeface="Hiragino Kaku Gothic ProN"/>
              </a:rPr>
              <a:t>学術機関コンソーシアム</a:t>
            </a:r>
            <a:r>
              <a:rPr lang="en-US" altLang="ja-JP" sz="1600" dirty="0">
                <a:solidFill>
                  <a:srgbClr val="000000"/>
                </a:solidFill>
                <a:latin typeface="Arial" panose="020B0604020202020204" pitchFamily="34" charset="0"/>
              </a:rPr>
              <a:t>Couperin</a:t>
            </a:r>
            <a:r>
              <a:rPr lang="ja-JP" altLang="en-US" sz="1600" dirty="0">
                <a:solidFill>
                  <a:srgbClr val="000000"/>
                </a:solidFill>
                <a:latin typeface="Arial" panose="020B0604020202020204" pitchFamily="34" charset="0"/>
              </a:rPr>
              <a:t>中心に三大出版社をはじめとする各社と転換契約が進む。「オープンサイエンスに関する国家計画（第二次）」に基づき、国営のオープンリポジトリである</a:t>
            </a:r>
            <a:r>
              <a:rPr lang="en-US" altLang="ja-JP" sz="1600" dirty="0">
                <a:solidFill>
                  <a:srgbClr val="000000"/>
                </a:solidFill>
                <a:latin typeface="Arial" panose="020B0604020202020204" pitchFamily="34" charset="0"/>
              </a:rPr>
              <a:t>Hyper Articles </a:t>
            </a:r>
            <a:r>
              <a:rPr lang="en-US" altLang="ja-JP" sz="1600" dirty="0" err="1">
                <a:solidFill>
                  <a:srgbClr val="000000"/>
                </a:solidFill>
                <a:latin typeface="Arial" panose="020B0604020202020204" pitchFamily="34" charset="0"/>
              </a:rPr>
              <a:t>en</a:t>
            </a:r>
            <a:r>
              <a:rPr lang="en-US" altLang="ja-JP" sz="1600" dirty="0">
                <a:solidFill>
                  <a:srgbClr val="000000"/>
                </a:solidFill>
                <a:latin typeface="Arial" panose="020B0604020202020204" pitchFamily="34" charset="0"/>
              </a:rPr>
              <a:t> </a:t>
            </a:r>
            <a:r>
              <a:rPr lang="en-US" altLang="ja-JP" sz="1600" dirty="0" err="1">
                <a:solidFill>
                  <a:srgbClr val="000000"/>
                </a:solidFill>
                <a:latin typeface="Arial" panose="020B0604020202020204" pitchFamily="34" charset="0"/>
              </a:rPr>
              <a:t>Ligne</a:t>
            </a:r>
            <a:r>
              <a:rPr lang="ja-JP" altLang="en-US" sz="1600" dirty="0">
                <a:solidFill>
                  <a:srgbClr val="000000"/>
                </a:solidFill>
                <a:latin typeface="Arial" panose="020B0604020202020204" pitchFamily="34" charset="0"/>
              </a:rPr>
              <a:t>（</a:t>
            </a:r>
            <a:r>
              <a:rPr lang="en-US" altLang="ja-JP" sz="1600" dirty="0">
                <a:solidFill>
                  <a:srgbClr val="000000"/>
                </a:solidFill>
                <a:latin typeface="Arial" panose="020B0604020202020204" pitchFamily="34" charset="0"/>
              </a:rPr>
              <a:t>HAL</a:t>
            </a:r>
            <a:r>
              <a:rPr lang="ja-JP" altLang="en-US" sz="1600" dirty="0">
                <a:solidFill>
                  <a:srgbClr val="000000"/>
                </a:solidFill>
                <a:latin typeface="Arial" panose="020B0604020202020204" pitchFamily="34" charset="0"/>
              </a:rPr>
              <a:t>）を通じてオープンアクセスを推進している。</a:t>
            </a:r>
            <a:endParaRPr lang="en-US" altLang="ja-JP" sz="1600" dirty="0">
              <a:solidFill>
                <a:srgbClr val="000000"/>
              </a:solidFill>
              <a:latin typeface="Arial" panose="020B0604020202020204" pitchFamily="34" charset="0"/>
            </a:endParaRPr>
          </a:p>
          <a:p>
            <a:pPr marL="342900" indent="-342900">
              <a:buFont typeface="Wingdings" panose="05000000000000000000" pitchFamily="2" charset="2"/>
              <a:buChar char="Ø"/>
            </a:pPr>
            <a:r>
              <a:rPr lang="ja-JP" altLang="en-US" sz="1600" dirty="0">
                <a:solidFill>
                  <a:srgbClr val="000000"/>
                </a:solidFill>
                <a:latin typeface="Arial" panose="020B0604020202020204" pitchFamily="34" charset="0"/>
              </a:rPr>
              <a:t>スイス：</a:t>
            </a:r>
            <a:r>
              <a:rPr lang="en-US" altLang="ja-JP" sz="1600" dirty="0">
                <a:solidFill>
                  <a:srgbClr val="000000"/>
                </a:solidFill>
                <a:latin typeface="Arial" panose="020B0604020202020204" pitchFamily="34" charset="0"/>
              </a:rPr>
              <a:t>2024</a:t>
            </a:r>
            <a:r>
              <a:rPr lang="ja-JP" altLang="en-US" sz="1600" dirty="0">
                <a:solidFill>
                  <a:srgbClr val="000000"/>
                </a:solidFill>
                <a:latin typeface="Arial" panose="020B0604020202020204" pitchFamily="34" charset="0"/>
              </a:rPr>
              <a:t>年までに公的助成を受けた全ての学術出版物を</a:t>
            </a:r>
            <a:r>
              <a:rPr lang="en-US" altLang="ja-JP" sz="1600" dirty="0">
                <a:solidFill>
                  <a:srgbClr val="000000"/>
                </a:solidFill>
                <a:latin typeface="Arial" panose="020B0604020202020204" pitchFamily="34" charset="0"/>
              </a:rPr>
              <a:t>OA</a:t>
            </a:r>
            <a:r>
              <a:rPr lang="ja-JP" altLang="en-US" sz="1600" dirty="0">
                <a:solidFill>
                  <a:srgbClr val="000000"/>
                </a:solidFill>
                <a:latin typeface="Arial" panose="020B0604020202020204" pitchFamily="34" charset="0"/>
              </a:rPr>
              <a:t>にする国家戦略を打ち出していたが、</a:t>
            </a:r>
            <a:r>
              <a:rPr lang="en-US" altLang="ja-JP" sz="1600" dirty="0">
                <a:solidFill>
                  <a:srgbClr val="000000"/>
                </a:solidFill>
                <a:latin typeface="Arial" panose="020B0604020202020204" pitchFamily="34" charset="0"/>
              </a:rPr>
              <a:t>2032</a:t>
            </a:r>
            <a:r>
              <a:rPr lang="ja-JP" altLang="en-US" sz="1600" dirty="0">
                <a:solidFill>
                  <a:srgbClr val="000000"/>
                </a:solidFill>
                <a:latin typeface="Arial" panose="020B0604020202020204" pitchFamily="34" charset="0"/>
              </a:rPr>
              <a:t>年までに延長。</a:t>
            </a:r>
            <a:endParaRPr lang="en-US" altLang="ja-JP" sz="1600" dirty="0">
              <a:solidFill>
                <a:srgbClr val="000000"/>
              </a:solidFill>
              <a:latin typeface="Arial" panose="020B0604020202020204" pitchFamily="34" charset="0"/>
            </a:endParaRPr>
          </a:p>
        </p:txBody>
      </p:sp>
      <p:sp>
        <p:nvSpPr>
          <p:cNvPr id="8" name="角丸四角形 7"/>
          <p:cNvSpPr/>
          <p:nvPr/>
        </p:nvSpPr>
        <p:spPr>
          <a:xfrm>
            <a:off x="311543" y="4426857"/>
            <a:ext cx="7308007" cy="2319949"/>
          </a:xfrm>
          <a:prstGeom prst="roundRect">
            <a:avLst>
              <a:gd name="adj" fmla="val 13668"/>
            </a:avLst>
          </a:prstGeom>
          <a:solidFill>
            <a:schemeClr val="accent6">
              <a:alpha val="3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2000" b="1" spc="-200" dirty="0">
                <a:solidFill>
                  <a:schemeClr val="tx1"/>
                </a:solidFill>
              </a:rPr>
              <a:t>北米　～政府による即時</a:t>
            </a:r>
            <a:r>
              <a:rPr lang="en-US" altLang="ja-JP" sz="2000" b="1" spc="-200" dirty="0">
                <a:solidFill>
                  <a:schemeClr val="tx1"/>
                </a:solidFill>
              </a:rPr>
              <a:t>OA</a:t>
            </a:r>
            <a:r>
              <a:rPr lang="ja-JP" altLang="en-US" sz="2000" b="1" spc="-200" dirty="0">
                <a:solidFill>
                  <a:schemeClr val="tx1"/>
                </a:solidFill>
              </a:rPr>
              <a:t>方針の発表</a:t>
            </a:r>
          </a:p>
          <a:p>
            <a:pPr marL="342900" indent="-342900">
              <a:buFont typeface="Wingdings" panose="05000000000000000000" pitchFamily="2" charset="2"/>
              <a:buChar char="Ø"/>
            </a:pPr>
            <a:r>
              <a:rPr lang="ja-JP" altLang="en-US" sz="1600" dirty="0">
                <a:solidFill>
                  <a:schemeClr val="tx1"/>
                </a:solidFill>
              </a:rPr>
              <a:t>アメリカ：</a:t>
            </a:r>
            <a:r>
              <a:rPr lang="en-US" altLang="ja-JP" sz="1600" dirty="0">
                <a:solidFill>
                  <a:schemeClr val="tx1"/>
                </a:solidFill>
              </a:rPr>
              <a:t>2022</a:t>
            </a:r>
            <a:r>
              <a:rPr lang="ja-JP" altLang="en-US" sz="1600" dirty="0">
                <a:solidFill>
                  <a:schemeClr val="tx1"/>
                </a:solidFill>
              </a:rPr>
              <a:t>年</a:t>
            </a:r>
            <a:r>
              <a:rPr lang="en-US" altLang="ja-JP" sz="1600" dirty="0">
                <a:solidFill>
                  <a:schemeClr val="tx1"/>
                </a:solidFill>
              </a:rPr>
              <a:t>8</a:t>
            </a:r>
            <a:r>
              <a:rPr lang="ja-JP" altLang="en-US" sz="1600" dirty="0">
                <a:solidFill>
                  <a:schemeClr val="tx1"/>
                </a:solidFill>
              </a:rPr>
              <a:t>月、</a:t>
            </a:r>
            <a:r>
              <a:rPr lang="zh-TW" altLang="en-US" sz="1600" dirty="0">
                <a:solidFill>
                  <a:schemeClr val="tx1"/>
                </a:solidFill>
              </a:rPr>
              <a:t>米国大統領府科学技術政策局（</a:t>
            </a:r>
            <a:r>
              <a:rPr lang="en-US" altLang="zh-TW" sz="1600" dirty="0">
                <a:solidFill>
                  <a:schemeClr val="tx1"/>
                </a:solidFill>
              </a:rPr>
              <a:t>OSTP</a:t>
            </a:r>
            <a:r>
              <a:rPr lang="zh-TW" altLang="en-US" sz="1600" dirty="0">
                <a:solidFill>
                  <a:schemeClr val="tx1"/>
                </a:solidFill>
              </a:rPr>
              <a:t>）</a:t>
            </a:r>
            <a:r>
              <a:rPr lang="ja-JP" altLang="en-US" sz="1600" dirty="0">
                <a:solidFill>
                  <a:schemeClr val="tx1"/>
                </a:solidFill>
              </a:rPr>
              <a:t>が、連邦政府から助成を受けた研究成果の即時公開を求める覚書を発表。</a:t>
            </a:r>
            <a:endParaRPr lang="en-US" altLang="ja-JP" sz="1600" dirty="0">
              <a:solidFill>
                <a:schemeClr val="tx1"/>
              </a:solidFill>
            </a:endParaRPr>
          </a:p>
          <a:p>
            <a:pPr marL="342900" indent="-342900">
              <a:buFont typeface="Wingdings" panose="05000000000000000000" pitchFamily="2" charset="2"/>
              <a:buChar char="Ø"/>
            </a:pPr>
            <a:r>
              <a:rPr lang="ja-JP" altLang="en-US" sz="1600" dirty="0">
                <a:solidFill>
                  <a:schemeClr val="tx1"/>
                </a:solidFill>
              </a:rPr>
              <a:t>欧州がコンソーシアム単位で転換契約を締結する傾向にあるのに対し、大学が単独で転換契約を締結するケースが多い傾向にある。</a:t>
            </a:r>
            <a:endParaRPr lang="en-US" altLang="ja-JP" sz="1600" dirty="0">
              <a:solidFill>
                <a:schemeClr val="tx1"/>
              </a:solidFill>
            </a:endParaRPr>
          </a:p>
          <a:p>
            <a:pPr marL="342900" indent="-342900">
              <a:buFont typeface="Wingdings" panose="05000000000000000000" pitchFamily="2" charset="2"/>
              <a:buChar char="Ø"/>
            </a:pPr>
            <a:r>
              <a:rPr lang="en-US" altLang="ja-JP" sz="1600" dirty="0">
                <a:solidFill>
                  <a:schemeClr val="tx1"/>
                </a:solidFill>
              </a:rPr>
              <a:t>2025</a:t>
            </a:r>
            <a:r>
              <a:rPr lang="ja-JP" altLang="en-US" sz="1600" dirty="0">
                <a:solidFill>
                  <a:schemeClr val="tx1"/>
                </a:solidFill>
              </a:rPr>
              <a:t>年</a:t>
            </a:r>
            <a:r>
              <a:rPr lang="en-US" altLang="ja-JP" sz="1600" dirty="0">
                <a:solidFill>
                  <a:schemeClr val="tx1"/>
                </a:solidFill>
              </a:rPr>
              <a:t>1</a:t>
            </a:r>
            <a:r>
              <a:rPr lang="ja-JP" altLang="en-US" sz="1600" dirty="0">
                <a:solidFill>
                  <a:schemeClr val="tx1"/>
                </a:solidFill>
              </a:rPr>
              <a:t>月、トランプ政権発足により、バイデン政権下の政策に対する対応が注目されており、「</a:t>
            </a:r>
            <a:r>
              <a:rPr lang="en-US" altLang="ja-JP" sz="1600" dirty="0">
                <a:solidFill>
                  <a:schemeClr val="tx1"/>
                </a:solidFill>
              </a:rPr>
              <a:t>OSTP</a:t>
            </a:r>
            <a:r>
              <a:rPr lang="ja-JP" altLang="en-US" sz="1600" dirty="0">
                <a:solidFill>
                  <a:schemeClr val="tx1"/>
                </a:solidFill>
              </a:rPr>
              <a:t>メモ」を含む</a:t>
            </a:r>
            <a:r>
              <a:rPr lang="en-US" altLang="ja-JP" sz="1600" dirty="0">
                <a:solidFill>
                  <a:schemeClr val="tx1"/>
                </a:solidFill>
              </a:rPr>
              <a:t>OA</a:t>
            </a:r>
            <a:r>
              <a:rPr lang="ja-JP" altLang="en-US" sz="1600" dirty="0">
                <a:solidFill>
                  <a:schemeClr val="tx1"/>
                </a:solidFill>
              </a:rPr>
              <a:t>政策への影響が注目される。</a:t>
            </a:r>
            <a:endParaRPr lang="en-US" altLang="ja-JP" sz="1600" dirty="0">
              <a:solidFill>
                <a:schemeClr val="tx1"/>
              </a:solidFill>
            </a:endParaRPr>
          </a:p>
        </p:txBody>
      </p:sp>
      <p:sp>
        <p:nvSpPr>
          <p:cNvPr id="9" name="角丸四角形 8"/>
          <p:cNvSpPr/>
          <p:nvPr/>
        </p:nvSpPr>
        <p:spPr>
          <a:xfrm>
            <a:off x="7685471" y="994966"/>
            <a:ext cx="4296322" cy="5751840"/>
          </a:xfrm>
          <a:prstGeom prst="roundRect">
            <a:avLst>
              <a:gd name="adj" fmla="val 12882"/>
            </a:avLst>
          </a:prstGeom>
          <a:solidFill>
            <a:schemeClr val="accent3">
              <a:alpha val="3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rPr>
              <a:t>アジア　～それぞれのアプローチ</a:t>
            </a:r>
          </a:p>
          <a:p>
            <a:pPr marL="342900" indent="-342900">
              <a:buFont typeface="Wingdings" panose="05000000000000000000" pitchFamily="2" charset="2"/>
              <a:buChar char="Ø"/>
            </a:pPr>
            <a:r>
              <a:rPr lang="ja-JP" altLang="en-US" sz="1600" dirty="0">
                <a:solidFill>
                  <a:schemeClr val="tx1"/>
                </a:solidFill>
              </a:rPr>
              <a:t>インド：政府として</a:t>
            </a:r>
            <a:r>
              <a:rPr lang="en-US" altLang="ja-JP" sz="1600" dirty="0">
                <a:solidFill>
                  <a:schemeClr val="tx1"/>
                </a:solidFill>
              </a:rPr>
              <a:t>2025</a:t>
            </a:r>
            <a:r>
              <a:rPr lang="ja-JP" altLang="en-US" sz="1600" dirty="0">
                <a:solidFill>
                  <a:schemeClr val="tx1"/>
                </a:solidFill>
              </a:rPr>
              <a:t>年～</a:t>
            </a:r>
            <a:r>
              <a:rPr lang="en-US" altLang="ja-JP" sz="1600" dirty="0">
                <a:solidFill>
                  <a:schemeClr val="tx1"/>
                </a:solidFill>
              </a:rPr>
              <a:t>2027</a:t>
            </a:r>
            <a:r>
              <a:rPr lang="ja-JP" altLang="en-US" sz="1600" dirty="0">
                <a:solidFill>
                  <a:schemeClr val="tx1"/>
                </a:solidFill>
              </a:rPr>
              <a:t>年の計画で”</a:t>
            </a:r>
            <a:r>
              <a:rPr lang="en-US" altLang="ja-JP" sz="1600" dirty="0">
                <a:solidFill>
                  <a:schemeClr val="tx1"/>
                </a:solidFill>
              </a:rPr>
              <a:t>One Nation</a:t>
            </a:r>
            <a:r>
              <a:rPr lang="ja-JP" altLang="en-US" sz="1600" dirty="0">
                <a:solidFill>
                  <a:schemeClr val="tx1"/>
                </a:solidFill>
              </a:rPr>
              <a:t> </a:t>
            </a:r>
            <a:r>
              <a:rPr lang="en-US" altLang="ja-JP" sz="1600" dirty="0">
                <a:solidFill>
                  <a:schemeClr val="tx1"/>
                </a:solidFill>
              </a:rPr>
              <a:t>One Subscription”</a:t>
            </a:r>
            <a:r>
              <a:rPr lang="ja-JP" altLang="en-US" sz="1600" dirty="0">
                <a:solidFill>
                  <a:schemeClr val="tx1"/>
                </a:solidFill>
              </a:rPr>
              <a:t>を実施し、国内全ての高等教育機関や研究開発機関に対し大手出版社学術誌へのアクセスを提供。</a:t>
            </a:r>
            <a:r>
              <a:rPr lang="en-US" altLang="ja-JP" sz="1600" dirty="0">
                <a:solidFill>
                  <a:schemeClr val="tx1"/>
                </a:solidFill>
              </a:rPr>
              <a:t>APC</a:t>
            </a:r>
            <a:r>
              <a:rPr lang="ja-JP" altLang="en-US" sz="1600" dirty="0">
                <a:solidFill>
                  <a:schemeClr val="tx1"/>
                </a:solidFill>
              </a:rPr>
              <a:t>支援も行う。</a:t>
            </a:r>
            <a:endParaRPr lang="en-US" altLang="ja-JP" sz="1600" dirty="0">
              <a:solidFill>
                <a:schemeClr val="tx1"/>
              </a:solidFill>
            </a:endParaRPr>
          </a:p>
          <a:p>
            <a:pPr marL="342900" indent="-342900">
              <a:buFont typeface="Wingdings" panose="05000000000000000000" pitchFamily="2" charset="2"/>
              <a:buChar char="Ø"/>
            </a:pPr>
            <a:r>
              <a:rPr lang="ja-JP" altLang="en-US" sz="1600" dirty="0">
                <a:solidFill>
                  <a:schemeClr val="tx1"/>
                </a:solidFill>
              </a:rPr>
              <a:t>中国：科学技術系ジャーナルの助成政策により英語ジャーナルの</a:t>
            </a:r>
            <a:r>
              <a:rPr lang="en-US" altLang="ja-JP" sz="1600" dirty="0">
                <a:solidFill>
                  <a:schemeClr val="tx1"/>
                </a:solidFill>
              </a:rPr>
              <a:t>OA</a:t>
            </a:r>
            <a:r>
              <a:rPr lang="ja-JP" altLang="en-US" sz="1600" dirty="0">
                <a:solidFill>
                  <a:schemeClr val="tx1"/>
                </a:solidFill>
              </a:rPr>
              <a:t>化をすすめ、中国で刊行されるジャーナルの地位向上をはかる。</a:t>
            </a:r>
            <a:endParaRPr lang="en-US" altLang="ja-JP" sz="1600" dirty="0">
              <a:solidFill>
                <a:schemeClr val="tx1"/>
              </a:solidFill>
            </a:endParaRPr>
          </a:p>
          <a:p>
            <a:pPr marL="342900" indent="-342900">
              <a:buFont typeface="Wingdings" panose="05000000000000000000" pitchFamily="2" charset="2"/>
              <a:buChar char="Ø"/>
            </a:pPr>
            <a:r>
              <a:rPr lang="ja-JP" altLang="en-US" sz="1600" dirty="0">
                <a:solidFill>
                  <a:schemeClr val="tx1"/>
                </a:solidFill>
              </a:rPr>
              <a:t>オーストラリア：オーストラリア大学図書館員協議会（</a:t>
            </a:r>
            <a:r>
              <a:rPr lang="en-US" altLang="ja-JP" sz="1600" dirty="0">
                <a:solidFill>
                  <a:schemeClr val="tx1"/>
                </a:solidFill>
              </a:rPr>
              <a:t>Council of Australian University Librarians</a:t>
            </a:r>
            <a:r>
              <a:rPr lang="ja-JP" altLang="en-US" sz="1600" dirty="0">
                <a:solidFill>
                  <a:schemeClr val="tx1"/>
                </a:solidFill>
              </a:rPr>
              <a:t>：</a:t>
            </a:r>
            <a:r>
              <a:rPr lang="en-US" altLang="ja-JP" sz="1600" dirty="0">
                <a:solidFill>
                  <a:schemeClr val="tx1"/>
                </a:solidFill>
              </a:rPr>
              <a:t>CAUL</a:t>
            </a:r>
            <a:r>
              <a:rPr lang="ja-JP" altLang="en-US" sz="1600" dirty="0">
                <a:solidFill>
                  <a:schemeClr val="tx1"/>
                </a:solidFill>
              </a:rPr>
              <a:t>）は、</a:t>
            </a:r>
            <a:r>
              <a:rPr lang="en-US" altLang="ja-JP" sz="1600" dirty="0">
                <a:solidFill>
                  <a:schemeClr val="tx1"/>
                </a:solidFill>
              </a:rPr>
              <a:t>2025</a:t>
            </a:r>
            <a:r>
              <a:rPr lang="ja-JP" altLang="en-US" sz="1600" dirty="0">
                <a:solidFill>
                  <a:schemeClr val="tx1"/>
                </a:solidFill>
              </a:rPr>
              <a:t>年</a:t>
            </a:r>
            <a:r>
              <a:rPr lang="en-US" altLang="ja-JP" sz="1600" dirty="0">
                <a:solidFill>
                  <a:schemeClr val="tx1"/>
                </a:solidFill>
              </a:rPr>
              <a:t>1</a:t>
            </a:r>
            <a:r>
              <a:rPr lang="ja-JP" altLang="en-US" sz="1600" dirty="0">
                <a:solidFill>
                  <a:schemeClr val="tx1"/>
                </a:solidFill>
              </a:rPr>
              <a:t>月に</a:t>
            </a:r>
            <a:r>
              <a:rPr lang="en-US" altLang="ja-JP" sz="1600" dirty="0">
                <a:solidFill>
                  <a:schemeClr val="tx1"/>
                </a:solidFill>
              </a:rPr>
              <a:t>“Australian”</a:t>
            </a:r>
            <a:r>
              <a:rPr lang="ja-JP" altLang="en-US" sz="1600" dirty="0">
                <a:solidFill>
                  <a:schemeClr val="tx1"/>
                </a:solidFill>
              </a:rPr>
              <a:t>を“</a:t>
            </a:r>
            <a:r>
              <a:rPr lang="en-US" altLang="ja-JP" sz="1600" dirty="0">
                <a:solidFill>
                  <a:schemeClr val="tx1"/>
                </a:solidFill>
              </a:rPr>
              <a:t>Australasian”</a:t>
            </a:r>
            <a:r>
              <a:rPr lang="ja-JP" altLang="en-US" sz="1600" dirty="0">
                <a:solidFill>
                  <a:schemeClr val="tx1"/>
                </a:solidFill>
              </a:rPr>
              <a:t>に変更。オセアニア地域全体でのアプローチを行う姿勢を反映しているとされる。</a:t>
            </a:r>
          </a:p>
        </p:txBody>
      </p:sp>
      <p:sp>
        <p:nvSpPr>
          <p:cNvPr id="3" name="正方形/長方形 2">
            <a:extLst>
              <a:ext uri="{FF2B5EF4-FFF2-40B4-BE49-F238E27FC236}">
                <a16:creationId xmlns:a16="http://schemas.microsoft.com/office/drawing/2014/main" id="{9DB9BAA9-D58D-9740-C19B-21C21D6DC31D}"/>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18830949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latin typeface="+mj-ea"/>
              </a:rPr>
              <a:t>6-6.</a:t>
            </a:r>
            <a:r>
              <a:rPr lang="ja-JP" altLang="en-US" dirty="0">
                <a:latin typeface="+mj-ea"/>
              </a:rPr>
              <a:t> 近年の大手</a:t>
            </a:r>
            <a:r>
              <a:rPr lang="en-US" altLang="ja-JP" dirty="0">
                <a:latin typeface="+mj-ea"/>
              </a:rPr>
              <a:t>3</a:t>
            </a:r>
            <a:r>
              <a:rPr lang="ja-JP" altLang="en-US" dirty="0">
                <a:latin typeface="+mj-ea"/>
              </a:rPr>
              <a:t>社の動向</a:t>
            </a:r>
            <a:endParaRPr lang="en-US" altLang="ja-JP" dirty="0">
              <a:latin typeface="+mj-ea"/>
            </a:endParaRPr>
          </a:p>
        </p:txBody>
      </p:sp>
      <p:sp>
        <p:nvSpPr>
          <p:cNvPr id="5" name="テキスト プレースホルダー 4"/>
          <p:cNvSpPr>
            <a:spLocks noGrp="1"/>
          </p:cNvSpPr>
          <p:nvPr>
            <p:ph type="body" sz="quarter" idx="13"/>
          </p:nvPr>
        </p:nvSpPr>
        <p:spPr/>
        <p:txBody>
          <a:bodyPr>
            <a:normAutofit/>
          </a:bodyPr>
          <a:lstStyle/>
          <a:p>
            <a:r>
              <a:rPr lang="en-US" altLang="ja-JP" dirty="0"/>
              <a:t>6. </a:t>
            </a:r>
            <a:r>
              <a:rPr lang="ja-JP" altLang="en-US" dirty="0"/>
              <a:t>海外の情勢</a:t>
            </a:r>
          </a:p>
        </p:txBody>
      </p:sp>
      <p:sp>
        <p:nvSpPr>
          <p:cNvPr id="6" name="コンテンツ プレースホルダー 2"/>
          <p:cNvSpPr>
            <a:spLocks noGrp="1"/>
          </p:cNvSpPr>
          <p:nvPr>
            <p:ph idx="1"/>
          </p:nvPr>
        </p:nvSpPr>
        <p:spPr>
          <a:xfrm>
            <a:off x="5640455" y="3964145"/>
            <a:ext cx="5985852" cy="2279000"/>
          </a:xfrm>
        </p:spPr>
        <p:txBody>
          <a:bodyPr>
            <a:noAutofit/>
          </a:bodyPr>
          <a:lstStyle/>
          <a:p>
            <a:pPr marL="530225" lvl="1" indent="-342900">
              <a:buNone/>
            </a:pPr>
            <a:r>
              <a:rPr lang="en-US" altLang="ja-JP" sz="2800" b="1" dirty="0"/>
              <a:t>Springer</a:t>
            </a:r>
            <a:r>
              <a:rPr lang="ja-JP" altLang="en-US" sz="2800" b="1" dirty="0"/>
              <a:t> </a:t>
            </a:r>
            <a:r>
              <a:rPr lang="en-US" altLang="ja-JP" sz="2800" b="1" dirty="0"/>
              <a:t>Nature</a:t>
            </a:r>
          </a:p>
          <a:p>
            <a:pPr marL="530225" lvl="1" indent="-342900">
              <a:buFont typeface="Calibri" panose="020F0502020204030204" pitchFamily="34" charset="0"/>
              <a:buChar char="•"/>
            </a:pPr>
            <a:r>
              <a:rPr lang="en-US" altLang="ja-JP" sz="1800" dirty="0"/>
              <a:t>41</a:t>
            </a:r>
            <a:r>
              <a:rPr lang="ja-JP" altLang="en-US" sz="1800" dirty="0"/>
              <a:t>の国と地域で</a:t>
            </a:r>
            <a:r>
              <a:rPr lang="en-US" altLang="ja-JP" sz="1800" dirty="0"/>
              <a:t>69</a:t>
            </a:r>
            <a:r>
              <a:rPr lang="ja-JP" altLang="en-US" sz="1800" dirty="0"/>
              <a:t>のオープンアクセス契約を結んでいる。</a:t>
            </a:r>
            <a:endParaRPr lang="en-US" altLang="ja-JP" sz="1800" dirty="0"/>
          </a:p>
          <a:p>
            <a:pPr marL="530225" lvl="1" indent="-342900">
              <a:buFont typeface="Calibri" panose="020F0502020204030204" pitchFamily="34" charset="0"/>
              <a:buChar char="•"/>
            </a:pPr>
            <a:r>
              <a:rPr lang="en-US" altLang="ja-JP" sz="1800" dirty="0"/>
              <a:t>Nature</a:t>
            </a:r>
            <a:r>
              <a:rPr lang="ja-JP" altLang="en-US" sz="1800" dirty="0"/>
              <a:t>関連誌については対象外としている契約が多い。</a:t>
            </a:r>
            <a:endParaRPr lang="en-US" altLang="ja-JP" sz="1100" dirty="0"/>
          </a:p>
        </p:txBody>
      </p:sp>
      <p:sp>
        <p:nvSpPr>
          <p:cNvPr id="7" name="コンテンツ プレースホルダー 2"/>
          <p:cNvSpPr txBox="1">
            <a:spLocks/>
          </p:cNvSpPr>
          <p:nvPr/>
        </p:nvSpPr>
        <p:spPr>
          <a:xfrm>
            <a:off x="407065" y="1453603"/>
            <a:ext cx="5233390" cy="2696571"/>
          </a:xfrm>
          <a:prstGeom prst="rect">
            <a:avLst/>
          </a:prstGeom>
        </p:spPr>
        <p:txBody>
          <a:bodyPr vert="horz" lIns="91440" tIns="90000" rIns="91440" bIns="9000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30225" lvl="1" indent="-342900">
              <a:buFont typeface="Arial" panose="020B0604020202020204" pitchFamily="34" charset="0"/>
              <a:buNone/>
            </a:pPr>
            <a:r>
              <a:rPr lang="en-US" altLang="ja-JP" sz="2800" b="1" dirty="0"/>
              <a:t>Elsevier</a:t>
            </a:r>
          </a:p>
          <a:p>
            <a:pPr marL="530225" lvl="1" indent="-342900"/>
            <a:r>
              <a:rPr lang="en-US" altLang="ja-JP" sz="1800" spc="-150" dirty="0"/>
              <a:t>38</a:t>
            </a:r>
            <a:r>
              <a:rPr lang="ja-JP" altLang="en-US" sz="1800" spc="-150" dirty="0"/>
              <a:t>の国と地域で</a:t>
            </a:r>
            <a:r>
              <a:rPr lang="en-US" altLang="ja-JP" sz="1800" spc="-150" dirty="0"/>
              <a:t>82</a:t>
            </a:r>
            <a:r>
              <a:rPr lang="ja-JP" altLang="en-US" sz="1800" spc="-150" dirty="0"/>
              <a:t>のオープンアクセス契約を結んでいる。</a:t>
            </a:r>
            <a:endParaRPr lang="en-US" altLang="ja-JP" sz="1800" spc="-150" dirty="0"/>
          </a:p>
          <a:p>
            <a:pPr marL="530225" lvl="1" indent="-342900">
              <a:buFont typeface="Calibri" panose="020F0502020204030204" pitchFamily="34" charset="0"/>
              <a:buChar char="•"/>
            </a:pPr>
            <a:r>
              <a:rPr lang="ja-JP" altLang="en-US" sz="1800" dirty="0">
                <a:solidFill>
                  <a:srgbClr val="1A1A1A"/>
                </a:solidFill>
                <a:latin typeface="+mn-ea"/>
              </a:rPr>
              <a:t>ドイツ（</a:t>
            </a:r>
            <a:r>
              <a:rPr lang="en-US" altLang="ja-JP" sz="1800" dirty="0">
                <a:solidFill>
                  <a:srgbClr val="1A1A1A"/>
                </a:solidFill>
                <a:latin typeface="+mn-ea"/>
              </a:rPr>
              <a:t>Deal</a:t>
            </a:r>
            <a:r>
              <a:rPr lang="ja-JP" altLang="en-US" sz="1800" dirty="0">
                <a:solidFill>
                  <a:srgbClr val="1A1A1A"/>
                </a:solidFill>
                <a:latin typeface="+mn-ea"/>
              </a:rPr>
              <a:t>）やフランス（</a:t>
            </a:r>
            <a:r>
              <a:rPr lang="en-US" altLang="ja-JP" sz="1800" dirty="0">
                <a:solidFill>
                  <a:srgbClr val="1A1A1A"/>
                </a:solidFill>
                <a:latin typeface="+mn-ea"/>
              </a:rPr>
              <a:t>Couperin</a:t>
            </a:r>
            <a:r>
              <a:rPr lang="ja-JP" altLang="en-US" sz="1800" dirty="0">
                <a:solidFill>
                  <a:srgbClr val="1A1A1A"/>
                </a:solidFill>
                <a:latin typeface="+mn-ea"/>
              </a:rPr>
              <a:t>）など、既存の契約の切り替え時には、期間を</a:t>
            </a:r>
            <a:r>
              <a:rPr lang="en-US" altLang="ja-JP" sz="1800" dirty="0">
                <a:solidFill>
                  <a:srgbClr val="1A1A1A"/>
                </a:solidFill>
                <a:latin typeface="+mn-ea"/>
              </a:rPr>
              <a:t>5</a:t>
            </a:r>
            <a:r>
              <a:rPr lang="ja-JP" altLang="en-US" sz="1800" dirty="0">
                <a:solidFill>
                  <a:srgbClr val="1A1A1A"/>
                </a:solidFill>
                <a:latin typeface="+mn-ea"/>
              </a:rPr>
              <a:t>年間とした契約が出てきている。</a:t>
            </a:r>
            <a:endParaRPr lang="en-US" altLang="ja-JP" sz="1800" dirty="0">
              <a:solidFill>
                <a:srgbClr val="1A1A1A"/>
              </a:solidFill>
              <a:latin typeface="+mn-ea"/>
            </a:endParaRPr>
          </a:p>
        </p:txBody>
      </p:sp>
      <p:sp>
        <p:nvSpPr>
          <p:cNvPr id="8" name="コンテンツ プレースホルダー 2"/>
          <p:cNvSpPr txBox="1">
            <a:spLocks/>
          </p:cNvSpPr>
          <p:nvPr/>
        </p:nvSpPr>
        <p:spPr>
          <a:xfrm>
            <a:off x="5640455" y="1452122"/>
            <a:ext cx="5985852" cy="2698053"/>
          </a:xfrm>
          <a:prstGeom prst="rect">
            <a:avLst/>
          </a:prstGeom>
        </p:spPr>
        <p:txBody>
          <a:bodyPr vert="horz" lIns="91440" tIns="90000" rIns="91440" bIns="9000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30225" lvl="1" indent="-342900">
              <a:buFont typeface="Arial" panose="020B0604020202020204" pitchFamily="34" charset="0"/>
              <a:buNone/>
            </a:pPr>
            <a:r>
              <a:rPr lang="en-US" altLang="ja-JP" sz="2800" b="1" dirty="0"/>
              <a:t>Wiley</a:t>
            </a:r>
          </a:p>
          <a:p>
            <a:pPr marL="530225" lvl="1" indent="-342900">
              <a:buFont typeface="Calibri" panose="020F0502020204030204" pitchFamily="34" charset="0"/>
              <a:buChar char="•"/>
            </a:pPr>
            <a:r>
              <a:rPr lang="en-US" altLang="ja-JP" sz="1800" dirty="0"/>
              <a:t>39</a:t>
            </a:r>
            <a:r>
              <a:rPr lang="ja-JP" altLang="en-US" sz="1800" dirty="0"/>
              <a:t>の国と地域で</a:t>
            </a:r>
            <a:r>
              <a:rPr lang="en-US" altLang="ja-JP" sz="1800" dirty="0"/>
              <a:t>98</a:t>
            </a:r>
            <a:r>
              <a:rPr lang="ja-JP" altLang="en-US" sz="1800" dirty="0"/>
              <a:t>の転換契約を結んでいる。</a:t>
            </a:r>
            <a:endParaRPr lang="en-US" altLang="ja-JP" sz="1800" dirty="0"/>
          </a:p>
          <a:p>
            <a:pPr marL="530225" lvl="1" indent="-342900">
              <a:buFont typeface="Calibri" panose="020F0502020204030204" pitchFamily="34" charset="0"/>
              <a:buChar char="•"/>
            </a:pPr>
            <a:r>
              <a:rPr lang="en-US" altLang="ja-JP" sz="1800" dirty="0"/>
              <a:t>2021</a:t>
            </a:r>
            <a:r>
              <a:rPr lang="ja-JP" altLang="en-US" sz="1800" dirty="0"/>
              <a:t>年に買収したオープンアクセス出版社</a:t>
            </a:r>
            <a:r>
              <a:rPr lang="en-US" altLang="ja-JP" sz="1800" dirty="0" err="1"/>
              <a:t>Hindawi</a:t>
            </a:r>
            <a:r>
              <a:rPr lang="ja-JP" altLang="en-US" sz="1800" dirty="0"/>
              <a:t>について、</a:t>
            </a:r>
            <a:r>
              <a:rPr lang="en-US" altLang="ja-JP" sz="1800" dirty="0"/>
              <a:t>2023</a:t>
            </a:r>
            <a:r>
              <a:rPr lang="ja-JP" altLang="en-US" sz="1800" dirty="0"/>
              <a:t>年</a:t>
            </a:r>
            <a:r>
              <a:rPr lang="en-US" altLang="ja-JP" sz="1800" dirty="0"/>
              <a:t>12</a:t>
            </a:r>
            <a:r>
              <a:rPr lang="ja-JP" altLang="en-US" sz="1800" dirty="0"/>
              <a:t>月に論文撤回等の問題からブランド廃止を発表した。</a:t>
            </a:r>
            <a:endParaRPr lang="en-US" altLang="ja-JP" sz="1800" dirty="0"/>
          </a:p>
          <a:p>
            <a:pPr marL="530225" lvl="1" indent="-342900">
              <a:buFont typeface="Calibri" panose="020F0502020204030204" pitchFamily="34" charset="0"/>
              <a:buChar char="•"/>
            </a:pPr>
            <a:r>
              <a:rPr lang="en-US" altLang="ja-JP" sz="1800" dirty="0"/>
              <a:t>Elsevier</a:t>
            </a:r>
            <a:r>
              <a:rPr lang="ja-JP" altLang="en-US" sz="1800" dirty="0"/>
              <a:t>と同じく</a:t>
            </a:r>
            <a:r>
              <a:rPr lang="en-US" altLang="ja-JP" sz="1800" dirty="0"/>
              <a:t>5</a:t>
            </a:r>
            <a:r>
              <a:rPr lang="ja-JP" altLang="en-US" sz="1800" dirty="0"/>
              <a:t>年間の転換契約が出てきている。</a:t>
            </a:r>
            <a:endParaRPr lang="en-US" altLang="ja-JP" sz="1800" dirty="0"/>
          </a:p>
        </p:txBody>
      </p:sp>
      <p:sp>
        <p:nvSpPr>
          <p:cNvPr id="3" name="正方形/長方形 2">
            <a:extLst>
              <a:ext uri="{FF2B5EF4-FFF2-40B4-BE49-F238E27FC236}">
                <a16:creationId xmlns:a16="http://schemas.microsoft.com/office/drawing/2014/main" id="{05BB43D2-A13B-6417-F844-CE4608162E80}"/>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7730002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7">
            <a:extLst>
              <a:ext uri="{FF2B5EF4-FFF2-40B4-BE49-F238E27FC236}">
                <a16:creationId xmlns:a16="http://schemas.microsoft.com/office/drawing/2014/main" id="{F3F4F4E8-B488-E6ED-A957-0C3B7ECECCA0}"/>
              </a:ext>
            </a:extLst>
          </p:cNvPr>
          <p:cNvSpPr/>
          <p:nvPr/>
        </p:nvSpPr>
        <p:spPr>
          <a:xfrm>
            <a:off x="8579259" y="1367933"/>
            <a:ext cx="3443939" cy="5171413"/>
          </a:xfrm>
          <a:prstGeom prst="roundRect">
            <a:avLst>
              <a:gd name="adj" fmla="val 8482"/>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2800" dirty="0">
              <a:solidFill>
                <a:schemeClr val="tx1">
                  <a:lumMod val="75000"/>
                  <a:lumOff val="25000"/>
                </a:schemeClr>
              </a:solidFill>
            </a:endParaRPr>
          </a:p>
        </p:txBody>
      </p:sp>
      <p:sp>
        <p:nvSpPr>
          <p:cNvPr id="2" name="タイトル 1"/>
          <p:cNvSpPr>
            <a:spLocks noGrp="1"/>
          </p:cNvSpPr>
          <p:nvPr>
            <p:ph type="title"/>
          </p:nvPr>
        </p:nvSpPr>
        <p:spPr/>
        <p:txBody>
          <a:bodyPr>
            <a:normAutofit/>
          </a:bodyPr>
          <a:lstStyle/>
          <a:p>
            <a:r>
              <a:rPr lang="en-US" altLang="ja-JP" dirty="0">
                <a:latin typeface="+mj-ea"/>
              </a:rPr>
              <a:t>6-7.</a:t>
            </a:r>
            <a:r>
              <a:rPr lang="ja-JP" altLang="en-US" dirty="0">
                <a:latin typeface="+mj-ea"/>
              </a:rPr>
              <a:t> 海外の事例にみる論点</a:t>
            </a:r>
            <a:endParaRPr lang="en-US" altLang="ja-JP" dirty="0">
              <a:latin typeface="+mj-ea"/>
            </a:endParaRPr>
          </a:p>
        </p:txBody>
      </p:sp>
      <p:sp>
        <p:nvSpPr>
          <p:cNvPr id="5" name="テキスト プレースホルダー 4"/>
          <p:cNvSpPr>
            <a:spLocks noGrp="1"/>
          </p:cNvSpPr>
          <p:nvPr>
            <p:ph type="body" sz="quarter" idx="13"/>
          </p:nvPr>
        </p:nvSpPr>
        <p:spPr/>
        <p:txBody>
          <a:bodyPr>
            <a:normAutofit/>
          </a:bodyPr>
          <a:lstStyle/>
          <a:p>
            <a:r>
              <a:rPr lang="en-US" altLang="ja-JP" dirty="0"/>
              <a:t>6. </a:t>
            </a:r>
            <a:r>
              <a:rPr lang="ja-JP" altLang="en-US" dirty="0"/>
              <a:t>海外の情勢</a:t>
            </a:r>
          </a:p>
        </p:txBody>
      </p:sp>
      <p:sp>
        <p:nvSpPr>
          <p:cNvPr id="6" name="角丸四角形 5"/>
          <p:cNvSpPr/>
          <p:nvPr/>
        </p:nvSpPr>
        <p:spPr>
          <a:xfrm>
            <a:off x="182873" y="1397337"/>
            <a:ext cx="3443940" cy="5208952"/>
          </a:xfrm>
          <a:prstGeom prst="roundRect">
            <a:avLst>
              <a:gd name="adj" fmla="val 7085"/>
            </a:avLst>
          </a:prstGeom>
          <a:noFill/>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2800" dirty="0">
              <a:solidFill>
                <a:schemeClr val="tx1">
                  <a:lumMod val="75000"/>
                  <a:lumOff val="25000"/>
                </a:schemeClr>
              </a:solidFill>
            </a:endParaRPr>
          </a:p>
        </p:txBody>
      </p:sp>
      <p:sp>
        <p:nvSpPr>
          <p:cNvPr id="7" name="テキスト ボックス 6"/>
          <p:cNvSpPr txBox="1"/>
          <p:nvPr/>
        </p:nvSpPr>
        <p:spPr>
          <a:xfrm>
            <a:off x="266375" y="1536005"/>
            <a:ext cx="3262865" cy="4909036"/>
          </a:xfrm>
          <a:prstGeom prst="rect">
            <a:avLst/>
          </a:prstGeom>
          <a:noFill/>
        </p:spPr>
        <p:txBody>
          <a:bodyPr wrap="square" rtlCol="0">
            <a:spAutoFit/>
          </a:bodyPr>
          <a:lstStyle/>
          <a:p>
            <a:pPr>
              <a:spcBef>
                <a:spcPts val="600"/>
              </a:spcBef>
            </a:pPr>
            <a:r>
              <a:rPr lang="ja-JP" altLang="en-US" sz="2000" b="1" dirty="0"/>
              <a:t>購読モデルは、もはや限界</a:t>
            </a:r>
            <a:endParaRPr lang="en-US" altLang="ja-JP" sz="2000" b="1" dirty="0"/>
          </a:p>
          <a:p>
            <a:pPr marL="342900" indent="-342900">
              <a:spcBef>
                <a:spcPts val="600"/>
              </a:spcBef>
              <a:buFont typeface="Arial" panose="020B0604020202020204" pitchFamily="34" charset="0"/>
              <a:buChar char="•"/>
            </a:pPr>
            <a:r>
              <a:rPr lang="ja-JP" altLang="en-US" dirty="0"/>
              <a:t>増え続ける論文数（価格上昇）と購読料の頭打ち。</a:t>
            </a:r>
            <a:endParaRPr lang="en-US" altLang="ja-JP" dirty="0"/>
          </a:p>
          <a:p>
            <a:pPr marL="342900" indent="-342900">
              <a:buFont typeface="Arial" panose="020B0604020202020204" pitchFamily="34" charset="0"/>
              <a:buChar char="•"/>
            </a:pPr>
            <a:r>
              <a:rPr kumimoji="0" lang="ja-JP" altLang="en-US" dirty="0">
                <a:latin typeface="+mn-ea"/>
              </a:rPr>
              <a:t>既に学術情報流通市場では、購読料に加えて</a:t>
            </a:r>
            <a:r>
              <a:rPr kumimoji="0" lang="en-US" altLang="ja-JP" dirty="0">
                <a:latin typeface="+mn-ea"/>
              </a:rPr>
              <a:t>APC</a:t>
            </a:r>
            <a:r>
              <a:rPr kumimoji="0" lang="ja-JP" altLang="en-US" dirty="0">
                <a:latin typeface="+mn-ea"/>
              </a:rPr>
              <a:t>が支払われており、日本においても購読料と</a:t>
            </a:r>
            <a:r>
              <a:rPr kumimoji="0" lang="en-US" altLang="ja-JP" dirty="0">
                <a:latin typeface="+mn-ea"/>
              </a:rPr>
              <a:t>APC</a:t>
            </a:r>
            <a:r>
              <a:rPr kumimoji="0" lang="ja-JP" altLang="en-US" dirty="0">
                <a:latin typeface="+mn-ea"/>
              </a:rPr>
              <a:t>の総額は増加の一途を辿っている。</a:t>
            </a:r>
            <a:endParaRPr kumimoji="0" lang="en-US" altLang="ja-JP" dirty="0">
              <a:latin typeface="+mn-ea"/>
            </a:endParaRPr>
          </a:p>
          <a:p>
            <a:pPr marL="342900" indent="-342900">
              <a:buFont typeface="Arial" panose="020B0604020202020204" pitchFamily="34" charset="0"/>
              <a:buChar char="•"/>
            </a:pPr>
            <a:r>
              <a:rPr kumimoji="0" lang="ja-JP" altLang="en-US" spc="-100" dirty="0">
                <a:latin typeface="+mn-ea"/>
              </a:rPr>
              <a:t>今の状況を放置すれば、購読モデルも維持できず（読めない）、</a:t>
            </a:r>
            <a:r>
              <a:rPr kumimoji="0" lang="en-US" altLang="ja-JP" spc="-100" dirty="0">
                <a:latin typeface="+mn-ea"/>
              </a:rPr>
              <a:t>APC</a:t>
            </a:r>
            <a:r>
              <a:rPr kumimoji="0" lang="ja-JP" altLang="en-US" spc="-100" dirty="0">
                <a:latin typeface="+mn-ea"/>
              </a:rPr>
              <a:t>も支払えない（出版できない）世界に陥りかねない。</a:t>
            </a:r>
            <a:endParaRPr kumimoji="0" lang="en-US" altLang="ja-JP" spc="-100" dirty="0">
              <a:latin typeface="+mn-ea"/>
            </a:endParaRPr>
          </a:p>
          <a:p>
            <a:pPr marL="342900" indent="-342900">
              <a:buFont typeface="Arial" panose="020B0604020202020204" pitchFamily="34" charset="0"/>
              <a:buChar char="•"/>
            </a:pPr>
            <a:r>
              <a:rPr kumimoji="0" lang="ja-JP" altLang="en-US" dirty="0">
                <a:latin typeface="+mn-ea"/>
              </a:rPr>
              <a:t>欧州を中心に、</a:t>
            </a:r>
            <a:r>
              <a:rPr kumimoji="0" lang="en-US" altLang="ja-JP" dirty="0">
                <a:latin typeface="+mn-ea"/>
              </a:rPr>
              <a:t>OA2020</a:t>
            </a:r>
            <a:r>
              <a:rPr kumimoji="0" lang="ja-JP" altLang="en-US" dirty="0">
                <a:latin typeface="+mn-ea"/>
              </a:rPr>
              <a:t>への賛同の広がりや国・研究助成団体の政策的・財政的な支援の動きが加速化。</a:t>
            </a:r>
            <a:endParaRPr kumimoji="0" lang="en-US" altLang="ja-JP" dirty="0">
              <a:latin typeface="+mn-ea"/>
            </a:endParaRPr>
          </a:p>
        </p:txBody>
      </p:sp>
      <p:sp>
        <p:nvSpPr>
          <p:cNvPr id="8" name="角丸四角形 7"/>
          <p:cNvSpPr/>
          <p:nvPr/>
        </p:nvSpPr>
        <p:spPr>
          <a:xfrm>
            <a:off x="4374030" y="1431878"/>
            <a:ext cx="3443939" cy="5171413"/>
          </a:xfrm>
          <a:prstGeom prst="roundRect">
            <a:avLst>
              <a:gd name="adj" fmla="val 8482"/>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endParaRPr kumimoji="1" lang="ja-JP" altLang="en-US" sz="2800" dirty="0">
              <a:solidFill>
                <a:schemeClr val="tx1">
                  <a:lumMod val="75000"/>
                  <a:lumOff val="25000"/>
                </a:schemeClr>
              </a:solidFill>
            </a:endParaRPr>
          </a:p>
        </p:txBody>
      </p:sp>
      <p:sp>
        <p:nvSpPr>
          <p:cNvPr id="9" name="テキスト ボックス 8"/>
          <p:cNvSpPr txBox="1"/>
          <p:nvPr/>
        </p:nvSpPr>
        <p:spPr>
          <a:xfrm>
            <a:off x="4452874" y="1536005"/>
            <a:ext cx="3293285" cy="5062924"/>
          </a:xfrm>
          <a:prstGeom prst="rect">
            <a:avLst/>
          </a:prstGeom>
          <a:noFill/>
        </p:spPr>
        <p:txBody>
          <a:bodyPr wrap="square" rtlCol="0">
            <a:spAutoFit/>
          </a:bodyPr>
          <a:lstStyle/>
          <a:p>
            <a:pPr>
              <a:spcBef>
                <a:spcPts val="600"/>
              </a:spcBef>
            </a:pPr>
            <a:r>
              <a:rPr kumimoji="0" lang="en-US" altLang="ja-JP" sz="2000" b="1" dirty="0">
                <a:latin typeface="+mn-ea"/>
              </a:rPr>
              <a:t>OA</a:t>
            </a:r>
            <a:r>
              <a:rPr kumimoji="0" lang="ja-JP" altLang="en-US" sz="2000" b="1" dirty="0">
                <a:latin typeface="+mn-ea"/>
              </a:rPr>
              <a:t>出版モデルへの転換</a:t>
            </a:r>
            <a:endParaRPr kumimoji="0" lang="en-US" altLang="ja-JP" b="1" dirty="0">
              <a:latin typeface="+mn-ea"/>
            </a:endParaRPr>
          </a:p>
          <a:p>
            <a:pPr marL="285750" indent="-285750">
              <a:spcBef>
                <a:spcPts val="600"/>
              </a:spcBef>
              <a:buFont typeface="Arial" panose="020B0604020202020204" pitchFamily="34" charset="0"/>
              <a:buChar char="•"/>
            </a:pPr>
            <a:r>
              <a:rPr kumimoji="0" lang="en-US" altLang="ja-JP" dirty="0">
                <a:latin typeface="+mn-ea"/>
              </a:rPr>
              <a:t>OA</a:t>
            </a:r>
            <a:r>
              <a:rPr kumimoji="0" lang="ja-JP" altLang="en-US" dirty="0">
                <a:latin typeface="+mn-ea"/>
              </a:rPr>
              <a:t>化によって誰もがアクセスできる論文が増え、</a:t>
            </a:r>
            <a:r>
              <a:rPr kumimoji="0" lang="en-US" altLang="ja-JP" dirty="0">
                <a:latin typeface="+mn-ea"/>
              </a:rPr>
              <a:t>APC</a:t>
            </a:r>
            <a:r>
              <a:rPr kumimoji="0" lang="ja-JP" altLang="en-US" dirty="0">
                <a:latin typeface="+mn-ea"/>
              </a:rPr>
              <a:t>の可視化によって市場原理が働き、</a:t>
            </a:r>
            <a:r>
              <a:rPr kumimoji="0" lang="en-US" altLang="ja-JP" dirty="0">
                <a:latin typeface="+mn-ea"/>
              </a:rPr>
              <a:t>APC</a:t>
            </a:r>
            <a:r>
              <a:rPr kumimoji="0" lang="ja-JP" altLang="en-US" dirty="0">
                <a:latin typeface="+mn-ea"/>
              </a:rPr>
              <a:t>の価格抑制が働くことが期待できる</a:t>
            </a:r>
            <a:endParaRPr kumimoji="0" lang="en-US" altLang="ja-JP" dirty="0">
              <a:latin typeface="+mn-ea"/>
            </a:endParaRPr>
          </a:p>
          <a:p>
            <a:pPr marL="285750" indent="-285750">
              <a:spcBef>
                <a:spcPts val="600"/>
              </a:spcBef>
              <a:buFont typeface="Arial" panose="020B0604020202020204" pitchFamily="34" charset="0"/>
              <a:buChar char="•"/>
            </a:pPr>
            <a:r>
              <a:rPr kumimoji="0" lang="ja-JP" altLang="en-US" spc="-100" dirty="0">
                <a:latin typeface="+mn-ea"/>
              </a:rPr>
              <a:t>転換期（出版社の一層の寡占化や</a:t>
            </a:r>
            <a:r>
              <a:rPr kumimoji="0" lang="en-US" altLang="ja-JP" spc="-100" dirty="0">
                <a:latin typeface="+mn-ea"/>
              </a:rPr>
              <a:t>APC</a:t>
            </a:r>
            <a:r>
              <a:rPr kumimoji="0" lang="ja-JP" altLang="en-US" spc="-100" dirty="0">
                <a:latin typeface="+mn-ea"/>
              </a:rPr>
              <a:t>上昇などの懸念、学内の予算配分や業務フローの変革、モデルチェンジのための呼び水経費の確保の方策）をどう乗り越えるか。</a:t>
            </a:r>
            <a:endParaRPr kumimoji="0" lang="en-US" altLang="ja-JP" dirty="0">
              <a:latin typeface="+mn-ea"/>
            </a:endParaRPr>
          </a:p>
          <a:p>
            <a:pPr marL="285750" indent="-285750">
              <a:spcBef>
                <a:spcPts val="600"/>
              </a:spcBef>
              <a:buFont typeface="Arial" panose="020B0604020202020204" pitchFamily="34" charset="0"/>
              <a:buChar char="•"/>
            </a:pPr>
            <a:r>
              <a:rPr kumimoji="0" lang="ja-JP" altLang="en-US" spc="-100" dirty="0">
                <a:latin typeface="+mn-ea"/>
              </a:rPr>
              <a:t>図書館のみならず、研究者や大学経営層、研究助成団体などとの相互理解に基づく協働が、より強力な交渉力や</a:t>
            </a:r>
            <a:r>
              <a:rPr kumimoji="0" lang="en-US" altLang="ja-JP" spc="-100" dirty="0">
                <a:latin typeface="+mn-ea"/>
              </a:rPr>
              <a:t>OA</a:t>
            </a:r>
            <a:r>
              <a:rPr kumimoji="0" lang="ja-JP" altLang="en-US" spc="-100" dirty="0">
                <a:latin typeface="+mn-ea"/>
              </a:rPr>
              <a:t>モデルへの転換に繋がる。</a:t>
            </a:r>
            <a:endParaRPr kumimoji="0" lang="en-US" altLang="ja-JP" spc="-100" dirty="0">
              <a:latin typeface="+mn-ea"/>
            </a:endParaRPr>
          </a:p>
        </p:txBody>
      </p:sp>
      <p:sp>
        <p:nvSpPr>
          <p:cNvPr id="10" name="下矢印 9"/>
          <p:cNvSpPr/>
          <p:nvPr/>
        </p:nvSpPr>
        <p:spPr>
          <a:xfrm rot="16200000">
            <a:off x="3686896" y="3612190"/>
            <a:ext cx="648072" cy="538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下矢印 9">
            <a:extLst>
              <a:ext uri="{FF2B5EF4-FFF2-40B4-BE49-F238E27FC236}">
                <a16:creationId xmlns:a16="http://schemas.microsoft.com/office/drawing/2014/main" id="{6625A623-2B73-6E7E-219D-13294121CF5F}"/>
              </a:ext>
            </a:extLst>
          </p:cNvPr>
          <p:cNvSpPr/>
          <p:nvPr/>
        </p:nvSpPr>
        <p:spPr>
          <a:xfrm rot="16200000">
            <a:off x="7885088" y="3612190"/>
            <a:ext cx="648072" cy="538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A661653A-8F57-02FF-24CD-89B0CC91B216}"/>
              </a:ext>
            </a:extLst>
          </p:cNvPr>
          <p:cNvSpPr txBox="1"/>
          <p:nvPr/>
        </p:nvSpPr>
        <p:spPr>
          <a:xfrm>
            <a:off x="8678798" y="1536005"/>
            <a:ext cx="3246827" cy="3677930"/>
          </a:xfrm>
          <a:prstGeom prst="rect">
            <a:avLst/>
          </a:prstGeom>
          <a:noFill/>
        </p:spPr>
        <p:txBody>
          <a:bodyPr wrap="square" rtlCol="0">
            <a:spAutoFit/>
          </a:bodyPr>
          <a:lstStyle/>
          <a:p>
            <a:pPr>
              <a:spcBef>
                <a:spcPts val="600"/>
              </a:spcBef>
            </a:pPr>
            <a:r>
              <a:rPr kumimoji="0" lang="en-US" altLang="ja-JP" sz="2000" b="1" dirty="0">
                <a:latin typeface="+mn-ea"/>
              </a:rPr>
              <a:t>OA</a:t>
            </a:r>
            <a:r>
              <a:rPr kumimoji="0" lang="ja-JP" altLang="en-US" sz="2000" b="1" dirty="0">
                <a:latin typeface="+mn-ea"/>
              </a:rPr>
              <a:t>出版モデル評価へ</a:t>
            </a:r>
            <a:endParaRPr kumimoji="0" lang="en-US" altLang="ja-JP" b="1" dirty="0">
              <a:latin typeface="+mn-ea"/>
            </a:endParaRPr>
          </a:p>
          <a:p>
            <a:pPr marL="285750" indent="-285750">
              <a:spcBef>
                <a:spcPts val="600"/>
              </a:spcBef>
              <a:buFont typeface="Arial" panose="020B0604020202020204" pitchFamily="34" charset="0"/>
              <a:buChar char="•"/>
            </a:pPr>
            <a:r>
              <a:rPr kumimoji="0" lang="en-US" altLang="ja-JP" spc="-100" dirty="0">
                <a:latin typeface="+mn-ea"/>
              </a:rPr>
              <a:t>APC</a:t>
            </a:r>
            <a:r>
              <a:rPr kumimoji="0" lang="ja-JP" altLang="en-US" spc="-100" dirty="0">
                <a:latin typeface="+mn-ea"/>
              </a:rPr>
              <a:t>は価格上昇を続けており、購読から</a:t>
            </a:r>
            <a:r>
              <a:rPr kumimoji="0" lang="en-US" altLang="ja-JP" spc="-100" dirty="0">
                <a:latin typeface="+mn-ea"/>
              </a:rPr>
              <a:t>OA</a:t>
            </a:r>
            <a:r>
              <a:rPr kumimoji="0" lang="ja-JP" altLang="en-US" spc="-100" dirty="0">
                <a:latin typeface="+mn-ea"/>
              </a:rPr>
              <a:t>出版モデルへの転換が進んでいるか評価が必要なフェーズにある。</a:t>
            </a:r>
            <a:endParaRPr kumimoji="0" lang="en-US" altLang="ja-JP" spc="-100" dirty="0">
              <a:latin typeface="+mn-ea"/>
            </a:endParaRPr>
          </a:p>
          <a:p>
            <a:pPr marL="285750" indent="-285750">
              <a:spcBef>
                <a:spcPts val="600"/>
              </a:spcBef>
              <a:buFont typeface="Arial" panose="020B0604020202020204" pitchFamily="34" charset="0"/>
              <a:buChar char="•"/>
            </a:pPr>
            <a:r>
              <a:rPr kumimoji="0" lang="en-US" altLang="ja-JP" spc="-100" dirty="0" err="1">
                <a:latin typeface="+mn-ea"/>
              </a:rPr>
              <a:t>cOAlition</a:t>
            </a:r>
            <a:r>
              <a:rPr kumimoji="0" lang="en-US" altLang="ja-JP" spc="-100" dirty="0">
                <a:latin typeface="+mn-ea"/>
              </a:rPr>
              <a:t> S</a:t>
            </a:r>
            <a:r>
              <a:rPr kumimoji="0" lang="ja-JP" altLang="en-US" spc="-100" dirty="0">
                <a:latin typeface="+mn-ea"/>
              </a:rPr>
              <a:t>や</a:t>
            </a:r>
            <a:r>
              <a:rPr kumimoji="0" lang="en-US" altLang="ja-JP" spc="-100" dirty="0" err="1">
                <a:latin typeface="+mn-ea"/>
              </a:rPr>
              <a:t>Jisc</a:t>
            </a:r>
            <a:r>
              <a:rPr kumimoji="0" lang="ja-JP" altLang="en-US" spc="-100" dirty="0">
                <a:latin typeface="+mn-ea"/>
              </a:rPr>
              <a:t>（イギリス）から、</a:t>
            </a:r>
            <a:r>
              <a:rPr kumimoji="0" lang="en-US" altLang="ja-JP" spc="-100" dirty="0" err="1">
                <a:latin typeface="+mn-ea"/>
              </a:rPr>
              <a:t>PlanS</a:t>
            </a:r>
            <a:r>
              <a:rPr kumimoji="0" lang="ja-JP" altLang="en-US" spc="-100" dirty="0">
                <a:latin typeface="+mn-ea"/>
              </a:rPr>
              <a:t>発効や転換契約に関する調査報告書が発行されている。</a:t>
            </a:r>
            <a:endParaRPr kumimoji="0" lang="en-US" altLang="ja-JP" spc="-100" dirty="0">
              <a:latin typeface="+mn-ea"/>
            </a:endParaRPr>
          </a:p>
          <a:p>
            <a:pPr marL="285750" indent="-285750">
              <a:spcBef>
                <a:spcPts val="600"/>
              </a:spcBef>
              <a:buFont typeface="Arial" panose="020B0604020202020204" pitchFamily="34" charset="0"/>
              <a:buChar char="•"/>
            </a:pPr>
            <a:r>
              <a:rPr kumimoji="0" lang="ja-JP" altLang="en-US" spc="-100" dirty="0">
                <a:latin typeface="+mn-ea"/>
              </a:rPr>
              <a:t>ダイヤモンド</a:t>
            </a:r>
            <a:r>
              <a:rPr kumimoji="0" lang="en-US" altLang="ja-JP" spc="-100" dirty="0">
                <a:latin typeface="+mn-ea"/>
              </a:rPr>
              <a:t>OA</a:t>
            </a:r>
            <a:r>
              <a:rPr kumimoji="0" lang="ja-JP" altLang="en-US" spc="-100" dirty="0">
                <a:latin typeface="+mn-ea"/>
              </a:rPr>
              <a:t>や</a:t>
            </a:r>
            <a:r>
              <a:rPr kumimoji="0" lang="en-US" altLang="ja-JP" spc="-100" dirty="0">
                <a:latin typeface="+mn-ea"/>
              </a:rPr>
              <a:t>S2O</a:t>
            </a:r>
            <a:r>
              <a:rPr kumimoji="0" lang="ja-JP" altLang="en-US" spc="-100" dirty="0">
                <a:latin typeface="+mn-ea"/>
              </a:rPr>
              <a:t>といった新たな</a:t>
            </a:r>
            <a:r>
              <a:rPr kumimoji="0" lang="en-US" altLang="ja-JP" spc="-100" dirty="0">
                <a:latin typeface="+mn-ea"/>
              </a:rPr>
              <a:t>OA</a:t>
            </a:r>
            <a:r>
              <a:rPr kumimoji="0" lang="ja-JP" altLang="en-US" spc="-100" dirty="0">
                <a:latin typeface="+mn-ea"/>
              </a:rPr>
              <a:t>の形態が広がりを見せている。</a:t>
            </a:r>
            <a:endParaRPr kumimoji="0" lang="en-US" altLang="ja-JP" spc="-100" dirty="0">
              <a:latin typeface="+mn-ea"/>
            </a:endParaRPr>
          </a:p>
        </p:txBody>
      </p:sp>
      <p:grpSp>
        <p:nvGrpSpPr>
          <p:cNvPr id="16" name="グループ化 15">
            <a:extLst>
              <a:ext uri="{FF2B5EF4-FFF2-40B4-BE49-F238E27FC236}">
                <a16:creationId xmlns:a16="http://schemas.microsoft.com/office/drawing/2014/main" id="{FEE8A58D-82A3-E5A0-E7AF-70B34EB9CD68}"/>
              </a:ext>
            </a:extLst>
          </p:cNvPr>
          <p:cNvGrpSpPr/>
          <p:nvPr/>
        </p:nvGrpSpPr>
        <p:grpSpPr>
          <a:xfrm>
            <a:off x="9358537" y="658263"/>
            <a:ext cx="1885382" cy="625634"/>
            <a:chOff x="9358537" y="723351"/>
            <a:chExt cx="1885382" cy="625634"/>
          </a:xfrm>
        </p:grpSpPr>
        <p:sp>
          <p:nvSpPr>
            <p:cNvPr id="12" name="ストライプ矢印 212">
              <a:extLst>
                <a:ext uri="{FF2B5EF4-FFF2-40B4-BE49-F238E27FC236}">
                  <a16:creationId xmlns:a16="http://schemas.microsoft.com/office/drawing/2014/main" id="{95D9ED07-9B68-374F-CB4C-59DC6AEED750}"/>
                </a:ext>
              </a:extLst>
            </p:cNvPr>
            <p:cNvSpPr/>
            <p:nvPr/>
          </p:nvSpPr>
          <p:spPr bwMode="auto">
            <a:xfrm rot="5400000">
              <a:off x="9988411" y="93477"/>
              <a:ext cx="625634" cy="1885382"/>
            </a:xfrm>
            <a:prstGeom prst="striped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rgbClr val="000066"/>
                </a:solidFill>
                <a:effectLst/>
                <a:latin typeface="+mn-ea"/>
              </a:endParaRPr>
            </a:p>
          </p:txBody>
        </p:sp>
        <p:sp>
          <p:nvSpPr>
            <p:cNvPr id="13" name="テキスト ボックス 12">
              <a:extLst>
                <a:ext uri="{FF2B5EF4-FFF2-40B4-BE49-F238E27FC236}">
                  <a16:creationId xmlns:a16="http://schemas.microsoft.com/office/drawing/2014/main" id="{EF19F734-C420-8CD0-2C75-DF5345870223}"/>
                </a:ext>
              </a:extLst>
            </p:cNvPr>
            <p:cNvSpPr txBox="1"/>
            <p:nvPr/>
          </p:nvSpPr>
          <p:spPr>
            <a:xfrm>
              <a:off x="10003617" y="827353"/>
              <a:ext cx="983841" cy="354071"/>
            </a:xfrm>
            <a:prstGeom prst="rect">
              <a:avLst/>
            </a:prstGeom>
            <a:noFill/>
          </p:spPr>
          <p:txBody>
            <a:bodyPr wrap="square" rtlCol="0">
              <a:spAutoFit/>
            </a:bodyPr>
            <a:lstStyle/>
            <a:p>
              <a:pPr algn="l">
                <a:lnSpc>
                  <a:spcPct val="110000"/>
                </a:lnSpc>
              </a:pPr>
              <a:r>
                <a:rPr kumimoji="1" lang="ja-JP" altLang="en-US" dirty="0"/>
                <a:t>現況</a:t>
              </a:r>
            </a:p>
          </p:txBody>
        </p:sp>
      </p:grpSp>
      <p:sp>
        <p:nvSpPr>
          <p:cNvPr id="14" name="正方形/長方形 13">
            <a:extLst>
              <a:ext uri="{FF2B5EF4-FFF2-40B4-BE49-F238E27FC236}">
                <a16:creationId xmlns:a16="http://schemas.microsoft.com/office/drawing/2014/main" id="{2933F78B-75C5-6837-377B-A5ACC8E15D8C}"/>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20120638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7C554A-36C0-467F-9813-08A29300519D}"/>
              </a:ext>
            </a:extLst>
          </p:cNvPr>
          <p:cNvSpPr>
            <a:spLocks noGrp="1"/>
          </p:cNvSpPr>
          <p:nvPr>
            <p:ph type="ctrTitle"/>
          </p:nvPr>
        </p:nvSpPr>
        <p:spPr>
          <a:xfrm>
            <a:off x="1524000" y="975223"/>
            <a:ext cx="9144000" cy="1585668"/>
          </a:xfrm>
        </p:spPr>
        <p:txBody>
          <a:bodyPr>
            <a:normAutofit/>
          </a:bodyPr>
          <a:lstStyle/>
          <a:p>
            <a:r>
              <a:rPr lang="en-US" altLang="ja-JP" dirty="0">
                <a:latin typeface="+mj-ea"/>
              </a:rPr>
              <a:t>7.</a:t>
            </a:r>
            <a:r>
              <a:rPr lang="ja-JP" altLang="en-US" dirty="0">
                <a:latin typeface="+mj-ea"/>
              </a:rPr>
              <a:t> その他</a:t>
            </a:r>
            <a:endParaRPr kumimoji="1" lang="ja-JP" altLang="en-US" dirty="0"/>
          </a:p>
        </p:txBody>
      </p:sp>
      <p:sp>
        <p:nvSpPr>
          <p:cNvPr id="7" name="字幕 6">
            <a:extLst>
              <a:ext uri="{FF2B5EF4-FFF2-40B4-BE49-F238E27FC236}">
                <a16:creationId xmlns:a16="http://schemas.microsoft.com/office/drawing/2014/main" id="{04D42C9B-36FB-FF76-E29D-C7636DF6189A}"/>
              </a:ext>
            </a:extLst>
          </p:cNvPr>
          <p:cNvSpPr>
            <a:spLocks noGrp="1"/>
          </p:cNvSpPr>
          <p:nvPr>
            <p:ph type="subTitle" idx="1"/>
          </p:nvPr>
        </p:nvSpPr>
        <p:spPr>
          <a:xfrm>
            <a:off x="1524000" y="2892266"/>
            <a:ext cx="9144000" cy="2470638"/>
          </a:xfrm>
        </p:spPr>
        <p:txBody>
          <a:bodyPr/>
          <a:lstStyle/>
          <a:p>
            <a:r>
              <a:rPr lang="en-US" altLang="ja-JP" dirty="0"/>
              <a:t>7-1. </a:t>
            </a:r>
            <a:r>
              <a:rPr lang="ja-JP" altLang="en-US" dirty="0"/>
              <a:t>ダークアーカイブ・プロジェクト</a:t>
            </a:r>
          </a:p>
          <a:p>
            <a:r>
              <a:rPr lang="en-US" altLang="ja-JP" dirty="0"/>
              <a:t>7-2. </a:t>
            </a:r>
            <a:r>
              <a:rPr lang="ja-JP" altLang="en-US" dirty="0"/>
              <a:t>粗悪学術誌</a:t>
            </a:r>
          </a:p>
        </p:txBody>
      </p:sp>
      <p:sp>
        <p:nvSpPr>
          <p:cNvPr id="3" name="正方形/長方形 2">
            <a:extLst>
              <a:ext uri="{FF2B5EF4-FFF2-40B4-BE49-F238E27FC236}">
                <a16:creationId xmlns:a16="http://schemas.microsoft.com/office/drawing/2014/main" id="{6A2D1A95-AC1F-4295-CF66-681857F26162}"/>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20427719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0DF343-519C-4D1B-A5E6-C7CDF2E16608}"/>
              </a:ext>
            </a:extLst>
          </p:cNvPr>
          <p:cNvSpPr>
            <a:spLocks noGrp="1"/>
          </p:cNvSpPr>
          <p:nvPr>
            <p:ph type="title"/>
          </p:nvPr>
        </p:nvSpPr>
        <p:spPr/>
        <p:txBody>
          <a:bodyPr>
            <a:normAutofit/>
          </a:bodyPr>
          <a:lstStyle/>
          <a:p>
            <a:r>
              <a:rPr lang="en-US" altLang="ja-JP" dirty="0">
                <a:latin typeface="+mj-ea"/>
              </a:rPr>
              <a:t>7-1.</a:t>
            </a:r>
            <a:r>
              <a:rPr lang="ja-JP" altLang="en-US" dirty="0">
                <a:latin typeface="+mj-ea"/>
              </a:rPr>
              <a:t> ダークアーカイブ・プロジェクト</a:t>
            </a:r>
            <a:endParaRPr kumimoji="1" lang="ja-JP" altLang="en-US" dirty="0"/>
          </a:p>
        </p:txBody>
      </p:sp>
      <p:sp>
        <p:nvSpPr>
          <p:cNvPr id="6" name="テキスト プレースホルダー 5">
            <a:extLst>
              <a:ext uri="{FF2B5EF4-FFF2-40B4-BE49-F238E27FC236}">
                <a16:creationId xmlns:a16="http://schemas.microsoft.com/office/drawing/2014/main" id="{3A6CB32D-614C-40E6-B574-D9B2C1651D44}"/>
              </a:ext>
            </a:extLst>
          </p:cNvPr>
          <p:cNvSpPr>
            <a:spLocks noGrp="1"/>
          </p:cNvSpPr>
          <p:nvPr>
            <p:ph type="body" sz="quarter" idx="13"/>
          </p:nvPr>
        </p:nvSpPr>
        <p:spPr/>
        <p:txBody>
          <a:bodyPr>
            <a:normAutofit/>
          </a:bodyPr>
          <a:lstStyle/>
          <a:p>
            <a:r>
              <a:rPr kumimoji="1" lang="ja-JP" altLang="en-US" dirty="0"/>
              <a:t>７</a:t>
            </a:r>
            <a:r>
              <a:rPr kumimoji="1" lang="en-US" altLang="ja-JP" dirty="0"/>
              <a:t>.</a:t>
            </a:r>
            <a:r>
              <a:rPr kumimoji="1" lang="ja-JP" altLang="en-US" dirty="0"/>
              <a:t>その他</a:t>
            </a:r>
          </a:p>
        </p:txBody>
      </p:sp>
      <p:sp>
        <p:nvSpPr>
          <p:cNvPr id="8" name="コンテンツ プレースホルダー 2">
            <a:extLst>
              <a:ext uri="{FF2B5EF4-FFF2-40B4-BE49-F238E27FC236}">
                <a16:creationId xmlns:a16="http://schemas.microsoft.com/office/drawing/2014/main" id="{FE5EACAC-990D-408D-BC23-3DF27D0CEC60}"/>
              </a:ext>
            </a:extLst>
          </p:cNvPr>
          <p:cNvSpPr txBox="1">
            <a:spLocks/>
          </p:cNvSpPr>
          <p:nvPr/>
        </p:nvSpPr>
        <p:spPr>
          <a:xfrm>
            <a:off x="838199" y="1723292"/>
            <a:ext cx="11049000" cy="4898225"/>
          </a:xfrm>
          <a:prstGeom prst="rect">
            <a:avLst/>
          </a:prstGeom>
        </p:spPr>
        <p:txBody>
          <a:bodyPr vert="horz" lIns="91440" tIns="45720" rIns="91440" bIns="45720" rtlCol="0">
            <a:noAutofit/>
          </a:bodyPr>
          <a:lstStyle>
            <a:lvl1pPr marL="412285" indent="-412285" algn="l" defTabSz="1099427" rtl="0" eaLnBrk="1" latinLnBrk="0" hangingPunct="1">
              <a:spcBef>
                <a:spcPct val="20000"/>
              </a:spcBef>
              <a:buFont typeface="Arial" panose="020B0604020202020204" pitchFamily="34" charset="0"/>
              <a:buChar char="•"/>
              <a:defRPr kumimoji="1" sz="3846" kern="1200">
                <a:solidFill>
                  <a:schemeClr val="tx1"/>
                </a:solidFill>
                <a:latin typeface="+mn-lt"/>
                <a:ea typeface="+mn-ea"/>
                <a:cs typeface="+mn-cs"/>
              </a:defRPr>
            </a:lvl1pPr>
            <a:lvl2pPr marL="893281" indent="-343571" algn="l" defTabSz="1099427" rtl="0" eaLnBrk="1" latinLnBrk="0" hangingPunct="1">
              <a:spcBef>
                <a:spcPct val="20000"/>
              </a:spcBef>
              <a:buFont typeface="Arial" panose="020B0604020202020204" pitchFamily="34" charset="0"/>
              <a:buChar char="–"/>
              <a:defRPr kumimoji="1" sz="3367" kern="1200">
                <a:solidFill>
                  <a:schemeClr val="tx1"/>
                </a:solidFill>
                <a:latin typeface="+mn-lt"/>
                <a:ea typeface="+mn-ea"/>
                <a:cs typeface="+mn-cs"/>
              </a:defRPr>
            </a:lvl2pPr>
            <a:lvl3pPr marL="1374281" indent="-274854" algn="l" defTabSz="1099427" rtl="0" eaLnBrk="1" latinLnBrk="0" hangingPunct="1">
              <a:spcBef>
                <a:spcPct val="20000"/>
              </a:spcBef>
              <a:buFont typeface="Arial" panose="020B0604020202020204" pitchFamily="34" charset="0"/>
              <a:buChar char="•"/>
              <a:defRPr kumimoji="1" sz="2886" kern="1200">
                <a:solidFill>
                  <a:schemeClr val="tx1"/>
                </a:solidFill>
                <a:latin typeface="+mn-lt"/>
                <a:ea typeface="+mn-ea"/>
                <a:cs typeface="+mn-cs"/>
              </a:defRPr>
            </a:lvl3pPr>
            <a:lvl4pPr marL="1923998"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4pPr>
            <a:lvl5pPr marL="2473712"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5pPr>
            <a:lvl6pPr marL="3023424"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6pPr>
            <a:lvl7pPr marL="3573138"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7pPr>
            <a:lvl8pPr marL="4122851"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8pPr>
            <a:lvl9pPr marL="4672566"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9pPr>
          </a:lstStyle>
          <a:p>
            <a:r>
              <a:rPr lang="ja-JP" altLang="ja-JP" sz="2000" dirty="0"/>
              <a:t>出版社の倒産</a:t>
            </a:r>
            <a:r>
              <a:rPr lang="ja-JP" altLang="en-US" sz="2000" dirty="0"/>
              <a:t>、</a:t>
            </a:r>
            <a:r>
              <a:rPr lang="ja-JP" altLang="ja-JP" sz="2000" dirty="0"/>
              <a:t>自然災害など</a:t>
            </a:r>
            <a:r>
              <a:rPr lang="ja-JP" altLang="en-US" sz="2000" dirty="0"/>
              <a:t>（</a:t>
            </a:r>
            <a:r>
              <a:rPr lang="ja-JP" altLang="ja-JP" sz="2000" dirty="0"/>
              <a:t>トリガーイベント</a:t>
            </a:r>
            <a:r>
              <a:rPr lang="ja-JP" altLang="en-US" sz="2000" dirty="0"/>
              <a:t>）</a:t>
            </a:r>
            <a:r>
              <a:rPr lang="ja-JP" altLang="ja-JP" sz="2000" dirty="0"/>
              <a:t>によって</a:t>
            </a:r>
            <a:r>
              <a:rPr lang="ja-JP" altLang="en-US" sz="2000" dirty="0"/>
              <a:t>、</a:t>
            </a:r>
            <a:r>
              <a:rPr lang="ja-JP" altLang="ja-JP" sz="2000" dirty="0"/>
              <a:t>電子資料が提供されなくなった場合に備えた電子的アーカイブ。通常はアクセスできないが</a:t>
            </a:r>
            <a:r>
              <a:rPr lang="ja-JP" altLang="en-US" sz="2000" dirty="0"/>
              <a:t>、</a:t>
            </a:r>
            <a:r>
              <a:rPr lang="ja-JP" altLang="ja-JP" sz="2000" dirty="0"/>
              <a:t>非常時に限り利用することができるようになる。</a:t>
            </a:r>
            <a:endParaRPr lang="en-US" altLang="ja-JP" sz="2000" dirty="0">
              <a:solidFill>
                <a:srgbClr val="1A1A1A"/>
              </a:solidFill>
              <a:latin typeface="+mn-ea"/>
            </a:endParaRPr>
          </a:p>
          <a:p>
            <a:endParaRPr lang="en-US" altLang="ja-JP" sz="1400" dirty="0">
              <a:latin typeface="+mj-ea"/>
              <a:ea typeface="+mj-ea"/>
            </a:endParaRPr>
          </a:p>
          <a:p>
            <a:r>
              <a:rPr lang="ja-JP" altLang="en-US" sz="2000" dirty="0">
                <a:latin typeface="+mj-ea"/>
                <a:ea typeface="+mj-ea"/>
              </a:rPr>
              <a:t>代表的なダークアーカイブ・プロジェクト</a:t>
            </a:r>
            <a:br>
              <a:rPr lang="en-US" altLang="ja-JP" sz="2000" dirty="0">
                <a:latin typeface="+mj-ea"/>
                <a:ea typeface="+mj-ea"/>
              </a:rPr>
            </a:br>
            <a:r>
              <a:rPr lang="en-US" altLang="ja-JP" sz="2000" u="sng" dirty="0">
                <a:latin typeface="+mj-ea"/>
                <a:ea typeface="+mj-ea"/>
              </a:rPr>
              <a:t>CLOCKSS</a:t>
            </a:r>
            <a:r>
              <a:rPr lang="ja-JP" altLang="en-US" sz="2000" u="sng" dirty="0">
                <a:latin typeface="+mj-ea"/>
                <a:ea typeface="+mj-ea"/>
              </a:rPr>
              <a:t>（クロックス）</a:t>
            </a:r>
            <a:br>
              <a:rPr lang="en-US" altLang="ja-JP" sz="2000" u="sng" dirty="0">
                <a:latin typeface="+mj-ea"/>
                <a:ea typeface="+mj-ea"/>
              </a:rPr>
            </a:br>
            <a:r>
              <a:rPr lang="ja-JP" altLang="en-US" sz="1600" dirty="0">
                <a:latin typeface="+mn-ea"/>
              </a:rPr>
              <a:t>　出版社と図書館が共同で取り組んでいる世界的なダークアーカイブ・プロジェクト。対象コンテンツを収集・保存している機関はアーカイブノードと呼ばれ、不測の事態に備えて全世界の</a:t>
            </a:r>
            <a:r>
              <a:rPr lang="en-US" altLang="ja-JP" sz="1600" dirty="0">
                <a:latin typeface="+mn-ea"/>
              </a:rPr>
              <a:t>12</a:t>
            </a:r>
            <a:r>
              <a:rPr lang="ja-JP" altLang="en-US" sz="1600" dirty="0">
                <a:latin typeface="+mn-ea"/>
              </a:rPr>
              <a:t>か所に分散している。トリガーイベントの発生したコンテンツは、</a:t>
            </a:r>
            <a:r>
              <a:rPr lang="en-US" altLang="ja-JP" sz="1600" dirty="0">
                <a:latin typeface="+mn-ea"/>
              </a:rPr>
              <a:t>Creative Commons</a:t>
            </a:r>
            <a:r>
              <a:rPr lang="ja-JP" altLang="en-US" sz="1600" dirty="0">
                <a:latin typeface="+mn-ea"/>
              </a:rPr>
              <a:t>のライセンスをつけた上で、オープンアクセスとして公開される。日本のアーカイブノードは国立情報学研究所（</a:t>
            </a:r>
            <a:r>
              <a:rPr lang="en-US" altLang="ja-JP" sz="1600" dirty="0">
                <a:latin typeface="+mn-ea"/>
              </a:rPr>
              <a:t>NII</a:t>
            </a:r>
            <a:r>
              <a:rPr lang="ja-JP" altLang="en-US" sz="1600" dirty="0">
                <a:latin typeface="+mn-ea"/>
              </a:rPr>
              <a:t>）である。</a:t>
            </a:r>
            <a:r>
              <a:rPr lang="en-US" altLang="ja-JP" sz="1600" dirty="0">
                <a:latin typeface="+mn-ea"/>
              </a:rPr>
              <a:t>CLOCKSS</a:t>
            </a:r>
            <a:r>
              <a:rPr lang="ja-JP" altLang="en-US" sz="1600" dirty="0" err="1">
                <a:latin typeface="+mn-ea"/>
              </a:rPr>
              <a:t>への</a:t>
            </a:r>
            <a:r>
              <a:rPr lang="ja-JP" altLang="en-US" sz="1600" dirty="0">
                <a:latin typeface="+mn-ea"/>
              </a:rPr>
              <a:t>参加を促進するため、日本の大学図書館向けには特別に値引きされた年会費が設定されている。</a:t>
            </a:r>
            <a:br>
              <a:rPr lang="en-US" altLang="ja-JP" sz="1400" dirty="0">
                <a:latin typeface="+mj-ea"/>
              </a:rPr>
            </a:br>
            <a:br>
              <a:rPr lang="en-US" altLang="ja-JP" sz="1400" u="sng" dirty="0">
                <a:latin typeface="+mj-ea"/>
                <a:ea typeface="+mj-ea"/>
              </a:rPr>
            </a:br>
            <a:r>
              <a:rPr lang="en-US" altLang="ja-JP" sz="2000" u="sng" dirty="0">
                <a:latin typeface="+mj-ea"/>
              </a:rPr>
              <a:t>Portico</a:t>
            </a:r>
            <a:r>
              <a:rPr lang="ja-JP" altLang="en-US" sz="2000" u="sng" dirty="0">
                <a:latin typeface="+mj-ea"/>
              </a:rPr>
              <a:t>（ポルティコ）</a:t>
            </a:r>
            <a:br>
              <a:rPr lang="en-US" altLang="ja-JP" sz="2000" u="sng" dirty="0">
                <a:latin typeface="+mj-ea"/>
              </a:rPr>
            </a:br>
            <a:r>
              <a:rPr lang="ja-JP" altLang="en-US" sz="1600" dirty="0">
                <a:ea typeface="+mj-ea"/>
              </a:rPr>
              <a:t>　</a:t>
            </a:r>
            <a:r>
              <a:rPr lang="en-US" altLang="ja-JP" sz="1600" dirty="0">
                <a:ea typeface="+mj-ea"/>
              </a:rPr>
              <a:t>2005</a:t>
            </a:r>
            <a:r>
              <a:rPr lang="ja-JP" altLang="ja-JP" sz="1600" dirty="0">
                <a:ea typeface="+mj-ea"/>
              </a:rPr>
              <a:t>年に</a:t>
            </a:r>
            <a:r>
              <a:rPr lang="en-US" altLang="ja-JP" sz="1600" dirty="0">
                <a:ea typeface="+mj-ea"/>
              </a:rPr>
              <a:t>JSTOR</a:t>
            </a:r>
            <a:r>
              <a:rPr lang="ja-JP" altLang="en-US" sz="1600" dirty="0" err="1">
                <a:ea typeface="+mj-ea"/>
              </a:rPr>
              <a:t>、</a:t>
            </a:r>
            <a:r>
              <a:rPr lang="en-US" altLang="ja-JP" sz="1600" dirty="0" err="1">
                <a:ea typeface="+mj-ea"/>
              </a:rPr>
              <a:t>Ithaka</a:t>
            </a:r>
            <a:r>
              <a:rPr lang="ja-JP" altLang="en-US" sz="1600" dirty="0" err="1">
                <a:ea typeface="+mj-ea"/>
              </a:rPr>
              <a:t>、</a:t>
            </a:r>
            <a:r>
              <a:rPr lang="ja-JP" altLang="ja-JP" sz="1600" dirty="0">
                <a:ea typeface="+mj-ea"/>
              </a:rPr>
              <a:t>米国議会図書館</a:t>
            </a:r>
            <a:r>
              <a:rPr lang="ja-JP" altLang="en-US" sz="1600" dirty="0">
                <a:ea typeface="+mj-ea"/>
              </a:rPr>
              <a:t>、</a:t>
            </a:r>
            <a:r>
              <a:rPr lang="en-US" altLang="ja-JP" sz="1600" dirty="0">
                <a:ea typeface="+mj-ea"/>
              </a:rPr>
              <a:t>Andrew W. Mellon</a:t>
            </a:r>
            <a:r>
              <a:rPr lang="ja-JP" altLang="ja-JP" sz="1600" dirty="0">
                <a:ea typeface="+mj-ea"/>
              </a:rPr>
              <a:t>財団の支援を受け</a:t>
            </a:r>
            <a:r>
              <a:rPr lang="ja-JP" altLang="en-US" sz="1600" dirty="0">
                <a:ea typeface="+mj-ea"/>
              </a:rPr>
              <a:t>、</a:t>
            </a:r>
            <a:r>
              <a:rPr lang="ja-JP" altLang="ja-JP" sz="1600" dirty="0">
                <a:ea typeface="+mj-ea"/>
              </a:rPr>
              <a:t>非営利団体として発足。学術コミュニティが学術的な記録を保存するためにデジタル技術を利用することを援助し</a:t>
            </a:r>
            <a:r>
              <a:rPr lang="ja-JP" altLang="en-US" sz="1600" dirty="0">
                <a:ea typeface="+mj-ea"/>
              </a:rPr>
              <a:t>、</a:t>
            </a:r>
            <a:r>
              <a:rPr lang="ja-JP" altLang="ja-JP" sz="1600" dirty="0">
                <a:ea typeface="+mj-ea"/>
              </a:rPr>
              <a:t>その結果</a:t>
            </a:r>
            <a:r>
              <a:rPr lang="ja-JP" altLang="en-US" sz="1600" dirty="0">
                <a:ea typeface="+mj-ea"/>
              </a:rPr>
              <a:t>、</a:t>
            </a:r>
            <a:r>
              <a:rPr lang="ja-JP" altLang="ja-JP" sz="1600" dirty="0">
                <a:ea typeface="+mj-ea"/>
              </a:rPr>
              <a:t>研究と教育を持続的に進展させることを目的としている。</a:t>
            </a:r>
            <a:r>
              <a:rPr lang="en-US" altLang="ja-JP" sz="1600" dirty="0">
                <a:ea typeface="+mj-ea"/>
              </a:rPr>
              <a:t>Portico</a:t>
            </a:r>
            <a:r>
              <a:rPr lang="ja-JP" altLang="en-US" sz="1600" dirty="0" err="1">
                <a:ea typeface="+mj-ea"/>
              </a:rPr>
              <a:t>が保</a:t>
            </a:r>
            <a:r>
              <a:rPr lang="ja-JP" altLang="en-US" sz="1600" dirty="0">
                <a:ea typeface="+mj-ea"/>
              </a:rPr>
              <a:t>存する電子資料のコンテンツは出版社から提供されている。図書館が</a:t>
            </a:r>
            <a:r>
              <a:rPr lang="en-US" altLang="ja-JP" sz="1600" dirty="0">
                <a:ea typeface="+mj-ea"/>
              </a:rPr>
              <a:t>Portico</a:t>
            </a:r>
            <a:r>
              <a:rPr lang="ja-JP" altLang="en-US" sz="1600" dirty="0">
                <a:ea typeface="+mj-ea"/>
              </a:rPr>
              <a:t>に参加するには、一定の費用を毎年負担する必要があり、費用を負担することでトリガーイベントが発生しても電子資料にアクセスすることができる。</a:t>
            </a:r>
          </a:p>
        </p:txBody>
      </p:sp>
      <p:sp>
        <p:nvSpPr>
          <p:cNvPr id="9" name="正方形/長方形 8">
            <a:extLst>
              <a:ext uri="{FF2B5EF4-FFF2-40B4-BE49-F238E27FC236}">
                <a16:creationId xmlns:a16="http://schemas.microsoft.com/office/drawing/2014/main" id="{D3456E97-5CE0-4D61-925B-A900C1B2358F}"/>
              </a:ext>
            </a:extLst>
          </p:cNvPr>
          <p:cNvSpPr/>
          <p:nvPr/>
        </p:nvSpPr>
        <p:spPr>
          <a:xfrm>
            <a:off x="1846385" y="1266092"/>
            <a:ext cx="8510954"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lang="ja-JP" altLang="en-US" sz="2400" b="1" dirty="0">
                <a:latin typeface="+mj-ea"/>
                <a:ea typeface="+mj-ea"/>
              </a:rPr>
              <a:t>ダークアーカイブとは</a:t>
            </a:r>
            <a:endParaRPr kumimoji="1" lang="ja-JP" altLang="en-US" sz="2400" b="1" dirty="0">
              <a:latin typeface="+mj-ea"/>
              <a:ea typeface="+mj-ea"/>
            </a:endParaRPr>
          </a:p>
        </p:txBody>
      </p:sp>
      <p:sp>
        <p:nvSpPr>
          <p:cNvPr id="3" name="正方形/長方形 2">
            <a:extLst>
              <a:ext uri="{FF2B5EF4-FFF2-40B4-BE49-F238E27FC236}">
                <a16:creationId xmlns:a16="http://schemas.microsoft.com/office/drawing/2014/main" id="{36A84C43-4273-5C89-89F3-E123BF216B54}"/>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33251138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0DF343-519C-4D1B-A5E6-C7CDF2E16608}"/>
              </a:ext>
            </a:extLst>
          </p:cNvPr>
          <p:cNvSpPr>
            <a:spLocks noGrp="1"/>
          </p:cNvSpPr>
          <p:nvPr>
            <p:ph type="title"/>
          </p:nvPr>
        </p:nvSpPr>
        <p:spPr/>
        <p:txBody>
          <a:bodyPr>
            <a:normAutofit/>
          </a:bodyPr>
          <a:lstStyle/>
          <a:p>
            <a:r>
              <a:rPr lang="en-US" altLang="ja-JP" dirty="0">
                <a:latin typeface="+mj-ea"/>
              </a:rPr>
              <a:t>7-2.</a:t>
            </a:r>
            <a:r>
              <a:rPr lang="ja-JP" altLang="en-US" dirty="0">
                <a:latin typeface="+mj-ea"/>
              </a:rPr>
              <a:t> 粗悪学術誌</a:t>
            </a:r>
            <a:endParaRPr kumimoji="1" lang="ja-JP" altLang="en-US" dirty="0"/>
          </a:p>
        </p:txBody>
      </p:sp>
      <p:sp>
        <p:nvSpPr>
          <p:cNvPr id="6" name="テキスト プレースホルダー 5">
            <a:extLst>
              <a:ext uri="{FF2B5EF4-FFF2-40B4-BE49-F238E27FC236}">
                <a16:creationId xmlns:a16="http://schemas.microsoft.com/office/drawing/2014/main" id="{3A6CB32D-614C-40E6-B574-D9B2C1651D44}"/>
              </a:ext>
            </a:extLst>
          </p:cNvPr>
          <p:cNvSpPr>
            <a:spLocks noGrp="1"/>
          </p:cNvSpPr>
          <p:nvPr>
            <p:ph type="body" sz="quarter" idx="13"/>
          </p:nvPr>
        </p:nvSpPr>
        <p:spPr/>
        <p:txBody>
          <a:bodyPr>
            <a:normAutofit/>
          </a:bodyPr>
          <a:lstStyle/>
          <a:p>
            <a:r>
              <a:rPr kumimoji="1" lang="ja-JP" altLang="en-US" dirty="0"/>
              <a:t>７</a:t>
            </a:r>
            <a:r>
              <a:rPr kumimoji="1" lang="en-US" altLang="ja-JP" dirty="0"/>
              <a:t>.</a:t>
            </a:r>
            <a:r>
              <a:rPr kumimoji="1" lang="ja-JP" altLang="en-US" dirty="0"/>
              <a:t>その他</a:t>
            </a:r>
          </a:p>
        </p:txBody>
      </p:sp>
      <p:sp>
        <p:nvSpPr>
          <p:cNvPr id="7" name="コンテンツ プレースホルダー 2">
            <a:extLst>
              <a:ext uri="{FF2B5EF4-FFF2-40B4-BE49-F238E27FC236}">
                <a16:creationId xmlns:a16="http://schemas.microsoft.com/office/drawing/2014/main" id="{E0BE29DA-7C0F-44E6-A672-05D1E6707D90}"/>
              </a:ext>
            </a:extLst>
          </p:cNvPr>
          <p:cNvSpPr txBox="1">
            <a:spLocks noGrp="1"/>
          </p:cNvSpPr>
          <p:nvPr>
            <p:ph sz="half" idx="1"/>
          </p:nvPr>
        </p:nvSpPr>
        <p:spPr>
          <a:xfrm>
            <a:off x="584790" y="1723291"/>
            <a:ext cx="11132289" cy="4932485"/>
          </a:xfrm>
          <a:prstGeom prst="rect">
            <a:avLst/>
          </a:prstGeom>
        </p:spPr>
        <p:txBody>
          <a:bodyPr vert="horz" lIns="91440" tIns="45720" rIns="91440" bIns="45720" rtlCol="0">
            <a:normAutofit/>
          </a:bodyPr>
          <a:lstStyle>
            <a:lvl1pPr marL="412285" indent="-412285" algn="l" defTabSz="1099427" rtl="0" eaLnBrk="1" latinLnBrk="0" hangingPunct="1">
              <a:spcBef>
                <a:spcPct val="20000"/>
              </a:spcBef>
              <a:buFont typeface="Arial" panose="020B0604020202020204" pitchFamily="34" charset="0"/>
              <a:buChar char="•"/>
              <a:defRPr kumimoji="1" sz="3846" kern="1200">
                <a:solidFill>
                  <a:schemeClr val="tx1"/>
                </a:solidFill>
                <a:latin typeface="+mn-lt"/>
                <a:ea typeface="+mn-ea"/>
                <a:cs typeface="+mn-cs"/>
              </a:defRPr>
            </a:lvl1pPr>
            <a:lvl2pPr marL="893281" indent="-343571" algn="l" defTabSz="1099427" rtl="0" eaLnBrk="1" latinLnBrk="0" hangingPunct="1">
              <a:spcBef>
                <a:spcPct val="20000"/>
              </a:spcBef>
              <a:buFont typeface="Arial" panose="020B0604020202020204" pitchFamily="34" charset="0"/>
              <a:buChar char="–"/>
              <a:defRPr kumimoji="1" sz="3367" kern="1200">
                <a:solidFill>
                  <a:schemeClr val="tx1"/>
                </a:solidFill>
                <a:latin typeface="+mn-lt"/>
                <a:ea typeface="+mn-ea"/>
                <a:cs typeface="+mn-cs"/>
              </a:defRPr>
            </a:lvl2pPr>
            <a:lvl3pPr marL="1374281" indent="-274854" algn="l" defTabSz="1099427" rtl="0" eaLnBrk="1" latinLnBrk="0" hangingPunct="1">
              <a:spcBef>
                <a:spcPct val="20000"/>
              </a:spcBef>
              <a:buFont typeface="Arial" panose="020B0604020202020204" pitchFamily="34" charset="0"/>
              <a:buChar char="•"/>
              <a:defRPr kumimoji="1" sz="2886" kern="1200">
                <a:solidFill>
                  <a:schemeClr val="tx1"/>
                </a:solidFill>
                <a:latin typeface="+mn-lt"/>
                <a:ea typeface="+mn-ea"/>
                <a:cs typeface="+mn-cs"/>
              </a:defRPr>
            </a:lvl3pPr>
            <a:lvl4pPr marL="1923998"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4pPr>
            <a:lvl5pPr marL="2473712"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5pPr>
            <a:lvl6pPr marL="3023424"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6pPr>
            <a:lvl7pPr marL="3573138"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7pPr>
            <a:lvl8pPr marL="4122851"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8pPr>
            <a:lvl9pPr marL="4672566"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9pPr>
          </a:lstStyle>
          <a:p>
            <a:pPr marL="530225" lvl="1" indent="-342900">
              <a:buFont typeface="Arial" panose="020B0604020202020204" pitchFamily="34" charset="0"/>
              <a:buChar char="•"/>
            </a:pPr>
            <a:r>
              <a:rPr lang="en-US" altLang="ja-JP" sz="2000" dirty="0"/>
              <a:t>APC</a:t>
            </a:r>
            <a:r>
              <a:rPr lang="ja-JP" altLang="en-US" sz="2000" dirty="0"/>
              <a:t>等による収益目的で粗悪な論文を掲載する悪質な学術誌を指す。</a:t>
            </a:r>
            <a:r>
              <a:rPr lang="en-US" altLang="ja-JP" sz="2000" dirty="0"/>
              <a:t>“Predatory Journal”</a:t>
            </a:r>
            <a:r>
              <a:rPr lang="ja-JP" altLang="en-US" sz="2000" dirty="0"/>
              <a:t>と表現され、通称「ハゲタカジャーナル」と呼ばれる。コロラド大学図書館職員 </a:t>
            </a:r>
            <a:r>
              <a:rPr lang="en-US" altLang="ja-JP" sz="2000" dirty="0"/>
              <a:t>Jeffrey Beall</a:t>
            </a:r>
            <a:r>
              <a:rPr lang="ja-JP" altLang="en-US" sz="2000" dirty="0"/>
              <a:t>により、疑いのある出版社とジャーナルのリスト（</a:t>
            </a:r>
            <a:r>
              <a:rPr lang="en-US" altLang="ja-JP" sz="2000" dirty="0"/>
              <a:t>”Beall‘s List”</a:t>
            </a:r>
            <a:r>
              <a:rPr lang="ja-JP" altLang="en-US" sz="2000" dirty="0"/>
              <a:t>，</a:t>
            </a:r>
            <a:r>
              <a:rPr lang="en-US" altLang="ja-JP" sz="2000" dirty="0"/>
              <a:t>2017</a:t>
            </a:r>
            <a:r>
              <a:rPr lang="ja-JP" altLang="en-US" sz="2000" dirty="0"/>
              <a:t>閉鎖）が公開され、広く知られるようになった。“</a:t>
            </a:r>
            <a:r>
              <a:rPr lang="en-US" altLang="ja-JP" sz="2000" dirty="0"/>
              <a:t>Predatory”</a:t>
            </a:r>
            <a:r>
              <a:rPr lang="ja-JP" altLang="en-US" sz="2000" dirty="0"/>
              <a:t>の直訳は「略奪的な」であるが、栗山正光「ハゲタカ出版社はゴールド</a:t>
            </a:r>
            <a:r>
              <a:rPr lang="en-US" altLang="ja-JP" sz="2000" dirty="0"/>
              <a:t>OA</a:t>
            </a:r>
            <a:r>
              <a:rPr lang="ja-JP" altLang="en-US" sz="2000" dirty="0"/>
              <a:t>の夢を見るか？」において、「ハゲタカ」と訳されたのが初出のようである。</a:t>
            </a:r>
            <a:br>
              <a:rPr lang="en-US" altLang="ja-JP" sz="2000" dirty="0"/>
            </a:br>
            <a:r>
              <a:rPr lang="ja-JP" altLang="en-US" sz="1600" dirty="0"/>
              <a:t>栗山正光</a:t>
            </a:r>
            <a:r>
              <a:rPr lang="en-US" altLang="ja-JP" sz="1600" dirty="0"/>
              <a:t>. </a:t>
            </a:r>
            <a:r>
              <a:rPr lang="ja-JP" altLang="en-US" sz="1600" dirty="0"/>
              <a:t>「ハゲタカ出版社はゴールド</a:t>
            </a:r>
            <a:r>
              <a:rPr lang="en-US" altLang="ja-JP" sz="1600" dirty="0"/>
              <a:t>OA</a:t>
            </a:r>
            <a:r>
              <a:rPr lang="ja-JP" altLang="en-US" sz="1600" dirty="0"/>
              <a:t>の夢を見るか？」</a:t>
            </a:r>
            <a:r>
              <a:rPr lang="en-US" altLang="ja-JP" sz="1600" dirty="0"/>
              <a:t>. </a:t>
            </a:r>
            <a:r>
              <a:rPr lang="ja-JP" altLang="en-US" sz="1600" dirty="0"/>
              <a:t>月刊</a:t>
            </a:r>
            <a:r>
              <a:rPr lang="en-US" altLang="ja-JP" sz="1600" dirty="0"/>
              <a:t>DRF, </a:t>
            </a:r>
            <a:r>
              <a:rPr lang="ja-JP" altLang="en-US" sz="1600" dirty="0"/>
              <a:t>第</a:t>
            </a:r>
            <a:r>
              <a:rPr lang="en-US" altLang="ja-JP" sz="1600" dirty="0"/>
              <a:t>42</a:t>
            </a:r>
            <a:r>
              <a:rPr lang="ja-JP" altLang="en-US" sz="1600" dirty="0"/>
              <a:t>号</a:t>
            </a:r>
            <a:r>
              <a:rPr lang="en-US" altLang="ja-JP" sz="1600" dirty="0"/>
              <a:t>, 2013</a:t>
            </a:r>
            <a:r>
              <a:rPr lang="ja-JP" altLang="en-US" sz="1600" dirty="0"/>
              <a:t>年</a:t>
            </a:r>
            <a:r>
              <a:rPr lang="en-US" altLang="ja-JP" sz="1600" dirty="0"/>
              <a:t>, </a:t>
            </a:r>
            <a:r>
              <a:rPr lang="ja-JP" altLang="en-US" sz="1600" dirty="0"/>
              <a:t>連載「今そこにあるオープンアクセス」第</a:t>
            </a:r>
            <a:r>
              <a:rPr lang="en-US" altLang="ja-JP" sz="1600" dirty="0"/>
              <a:t>1</a:t>
            </a:r>
            <a:r>
              <a:rPr lang="ja-JP" altLang="en-US" sz="1600" dirty="0"/>
              <a:t>回</a:t>
            </a:r>
            <a:r>
              <a:rPr lang="en-US" altLang="ja-JP" sz="1600" dirty="0"/>
              <a:t>. </a:t>
            </a:r>
            <a:r>
              <a:rPr lang="en-US" altLang="ja-JP" sz="1600" dirty="0">
                <a:hlinkClick r:id="rId3"/>
              </a:rPr>
              <a:t>https://hdl.handle.net/2115/73593</a:t>
            </a:r>
            <a:r>
              <a:rPr lang="en-US" altLang="ja-JP" sz="1600" dirty="0"/>
              <a:t>.</a:t>
            </a:r>
          </a:p>
          <a:p>
            <a:pPr marL="530225" lvl="1" indent="-342900">
              <a:buFont typeface="Arial" panose="020B0604020202020204" pitchFamily="34" charset="0"/>
              <a:buChar char="•"/>
            </a:pPr>
            <a:endParaRPr lang="en-US" altLang="ja-JP" sz="2000" dirty="0"/>
          </a:p>
          <a:p>
            <a:pPr marL="530225" lvl="1" indent="-342900">
              <a:buFont typeface="Arial" panose="020B0604020202020204" pitchFamily="34" charset="0"/>
              <a:buChar char="•"/>
            </a:pPr>
            <a:r>
              <a:rPr lang="ja-JP" altLang="en-US" sz="2000" dirty="0"/>
              <a:t>粗悪学術誌について注意喚起されるようになって以降、「タイトルリスト」提供の希望も増えたが、「粗悪さ」を二値的に判断することは難しく、網羅的タイトルリストとして確定することは困難と考えられている。いくつかのポイントを踏まえたタイトルごとのリスク判断が必要である。</a:t>
            </a:r>
            <a:br>
              <a:rPr lang="en-US" altLang="ja-JP" sz="2000" dirty="0"/>
            </a:br>
            <a:r>
              <a:rPr lang="ja-JP" altLang="en-US" sz="1600" dirty="0"/>
              <a:t>井出和希</a:t>
            </a:r>
            <a:r>
              <a:rPr lang="en-US" altLang="ja-JP" sz="1600" dirty="0"/>
              <a:t>, </a:t>
            </a:r>
            <a:r>
              <a:rPr lang="ja-JP" altLang="en-US" sz="1600" dirty="0"/>
              <a:t>中山健夫</a:t>
            </a:r>
            <a:r>
              <a:rPr lang="en-US" altLang="ja-JP" sz="1600" dirty="0"/>
              <a:t>. </a:t>
            </a:r>
            <a:r>
              <a:rPr lang="ja-JP" altLang="en-US" sz="1600" dirty="0"/>
              <a:t>「その学術誌、大丈夫？」</a:t>
            </a:r>
            <a:r>
              <a:rPr lang="en-US" altLang="ja-JP" sz="1600" dirty="0"/>
              <a:t>. 2024</a:t>
            </a:r>
            <a:r>
              <a:rPr lang="ja-JP" altLang="en-US" sz="1600" dirty="0"/>
              <a:t>年</a:t>
            </a:r>
            <a:r>
              <a:rPr lang="en-US" altLang="ja-JP" sz="1600" dirty="0"/>
              <a:t>. </a:t>
            </a:r>
            <a:r>
              <a:rPr lang="en-US" altLang="ja-JP" sz="1600" dirty="0">
                <a:hlinkClick r:id="rId4"/>
              </a:rPr>
              <a:t>https://doi.org/10.18910/94925</a:t>
            </a:r>
            <a:r>
              <a:rPr lang="en-US" altLang="ja-JP" sz="1600" dirty="0"/>
              <a:t>.</a:t>
            </a:r>
          </a:p>
        </p:txBody>
      </p:sp>
      <p:sp>
        <p:nvSpPr>
          <p:cNvPr id="9" name="正方形/長方形 8">
            <a:extLst>
              <a:ext uri="{FF2B5EF4-FFF2-40B4-BE49-F238E27FC236}">
                <a16:creationId xmlns:a16="http://schemas.microsoft.com/office/drawing/2014/main" id="{807A415A-4A33-4FF7-8AE2-B36CAEA7E98C}"/>
              </a:ext>
            </a:extLst>
          </p:cNvPr>
          <p:cNvSpPr/>
          <p:nvPr/>
        </p:nvSpPr>
        <p:spPr>
          <a:xfrm>
            <a:off x="1846385" y="1266092"/>
            <a:ext cx="8510954"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ja-JP" altLang="en-US" sz="2400" b="1" dirty="0">
                <a:latin typeface="+mj-ea"/>
              </a:rPr>
              <a:t>粗悪学術誌</a:t>
            </a:r>
            <a:r>
              <a:rPr lang="ja-JP" altLang="en-US" sz="2400" b="1" dirty="0">
                <a:latin typeface="+mj-ea"/>
                <a:ea typeface="+mj-ea"/>
              </a:rPr>
              <a:t>とは</a:t>
            </a:r>
            <a:endParaRPr kumimoji="1" lang="ja-JP" altLang="en-US" sz="2400" b="1" dirty="0">
              <a:latin typeface="+mj-ea"/>
              <a:ea typeface="+mj-ea"/>
            </a:endParaRPr>
          </a:p>
        </p:txBody>
      </p:sp>
      <p:sp>
        <p:nvSpPr>
          <p:cNvPr id="3" name="正方形/長方形 2">
            <a:extLst>
              <a:ext uri="{FF2B5EF4-FFF2-40B4-BE49-F238E27FC236}">
                <a16:creationId xmlns:a16="http://schemas.microsoft.com/office/drawing/2014/main" id="{854A2AF4-03AE-4666-79F9-C2911ED70527}"/>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40719093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0DF343-519C-4D1B-A5E6-C7CDF2E16608}"/>
              </a:ext>
            </a:extLst>
          </p:cNvPr>
          <p:cNvSpPr>
            <a:spLocks noGrp="1"/>
          </p:cNvSpPr>
          <p:nvPr>
            <p:ph type="title"/>
          </p:nvPr>
        </p:nvSpPr>
        <p:spPr/>
        <p:txBody>
          <a:bodyPr>
            <a:normAutofit/>
          </a:bodyPr>
          <a:lstStyle/>
          <a:p>
            <a:r>
              <a:rPr lang="en-US" altLang="ja-JP" dirty="0">
                <a:latin typeface="+mj-ea"/>
              </a:rPr>
              <a:t>7-2.</a:t>
            </a:r>
            <a:r>
              <a:rPr lang="ja-JP" altLang="en-US" dirty="0">
                <a:latin typeface="+mj-ea"/>
              </a:rPr>
              <a:t> 粗悪学術誌</a:t>
            </a:r>
            <a:endParaRPr kumimoji="1" lang="ja-JP" altLang="en-US" dirty="0"/>
          </a:p>
        </p:txBody>
      </p:sp>
      <p:sp>
        <p:nvSpPr>
          <p:cNvPr id="6" name="テキスト プレースホルダー 5">
            <a:extLst>
              <a:ext uri="{FF2B5EF4-FFF2-40B4-BE49-F238E27FC236}">
                <a16:creationId xmlns:a16="http://schemas.microsoft.com/office/drawing/2014/main" id="{3A6CB32D-614C-40E6-B574-D9B2C1651D44}"/>
              </a:ext>
            </a:extLst>
          </p:cNvPr>
          <p:cNvSpPr>
            <a:spLocks noGrp="1"/>
          </p:cNvSpPr>
          <p:nvPr>
            <p:ph type="body" sz="quarter" idx="13"/>
          </p:nvPr>
        </p:nvSpPr>
        <p:spPr/>
        <p:txBody>
          <a:bodyPr>
            <a:normAutofit/>
          </a:bodyPr>
          <a:lstStyle/>
          <a:p>
            <a:r>
              <a:rPr kumimoji="1" lang="ja-JP" altLang="en-US" dirty="0"/>
              <a:t>７</a:t>
            </a:r>
            <a:r>
              <a:rPr kumimoji="1" lang="en-US" altLang="ja-JP" dirty="0"/>
              <a:t>.</a:t>
            </a:r>
            <a:r>
              <a:rPr kumimoji="1" lang="ja-JP" altLang="en-US" dirty="0"/>
              <a:t>その他</a:t>
            </a:r>
          </a:p>
        </p:txBody>
      </p:sp>
      <p:sp>
        <p:nvSpPr>
          <p:cNvPr id="9" name="正方形/長方形 8">
            <a:extLst>
              <a:ext uri="{FF2B5EF4-FFF2-40B4-BE49-F238E27FC236}">
                <a16:creationId xmlns:a16="http://schemas.microsoft.com/office/drawing/2014/main" id="{807A415A-4A33-4FF7-8AE2-B36CAEA7E98C}"/>
              </a:ext>
            </a:extLst>
          </p:cNvPr>
          <p:cNvSpPr/>
          <p:nvPr/>
        </p:nvSpPr>
        <p:spPr>
          <a:xfrm>
            <a:off x="1846385" y="1266092"/>
            <a:ext cx="8510954"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lang="ja-JP" altLang="en-US" sz="2400" b="1" dirty="0">
                <a:latin typeface="+mj-ea"/>
                <a:ea typeface="+mj-ea"/>
              </a:rPr>
              <a:t>粗悪学術誌の特徴と見極め方</a:t>
            </a:r>
            <a:endParaRPr kumimoji="1" lang="ja-JP" altLang="en-US" sz="2400" b="1" dirty="0">
              <a:latin typeface="+mj-ea"/>
              <a:ea typeface="+mj-ea"/>
            </a:endParaRPr>
          </a:p>
        </p:txBody>
      </p:sp>
      <p:sp>
        <p:nvSpPr>
          <p:cNvPr id="11" name="コンテンツ プレースホルダー 2">
            <a:extLst>
              <a:ext uri="{FF2B5EF4-FFF2-40B4-BE49-F238E27FC236}">
                <a16:creationId xmlns:a16="http://schemas.microsoft.com/office/drawing/2014/main" id="{59AD5550-F9D2-4256-BCCD-26455408B5B1}"/>
              </a:ext>
            </a:extLst>
          </p:cNvPr>
          <p:cNvSpPr txBox="1">
            <a:spLocks/>
          </p:cNvSpPr>
          <p:nvPr/>
        </p:nvSpPr>
        <p:spPr>
          <a:xfrm>
            <a:off x="838199" y="1723292"/>
            <a:ext cx="11049000" cy="4787867"/>
          </a:xfrm>
          <a:prstGeom prst="rect">
            <a:avLst/>
          </a:prstGeom>
        </p:spPr>
        <p:txBody>
          <a:bodyPr vert="horz" lIns="91440" tIns="45720" rIns="91440" bIns="45720" rtlCol="0">
            <a:normAutofit fontScale="92500" lnSpcReduction="10000"/>
          </a:bodyPr>
          <a:lstStyle>
            <a:lvl1pPr marL="412285" indent="-412285" algn="l" defTabSz="1099427" rtl="0" eaLnBrk="1" latinLnBrk="0" hangingPunct="1">
              <a:spcBef>
                <a:spcPct val="20000"/>
              </a:spcBef>
              <a:buFont typeface="Arial" panose="020B0604020202020204" pitchFamily="34" charset="0"/>
              <a:buChar char="•"/>
              <a:defRPr kumimoji="1" sz="3846" kern="1200">
                <a:solidFill>
                  <a:schemeClr val="tx1"/>
                </a:solidFill>
                <a:latin typeface="+mn-lt"/>
                <a:ea typeface="+mn-ea"/>
                <a:cs typeface="+mn-cs"/>
              </a:defRPr>
            </a:lvl1pPr>
            <a:lvl2pPr marL="893281" indent="-343571" algn="l" defTabSz="1099427" rtl="0" eaLnBrk="1" latinLnBrk="0" hangingPunct="1">
              <a:spcBef>
                <a:spcPct val="20000"/>
              </a:spcBef>
              <a:buFont typeface="Arial" panose="020B0604020202020204" pitchFamily="34" charset="0"/>
              <a:buChar char="–"/>
              <a:defRPr kumimoji="1" sz="3367" kern="1200">
                <a:solidFill>
                  <a:schemeClr val="tx1"/>
                </a:solidFill>
                <a:latin typeface="+mn-lt"/>
                <a:ea typeface="+mn-ea"/>
                <a:cs typeface="+mn-cs"/>
              </a:defRPr>
            </a:lvl2pPr>
            <a:lvl3pPr marL="1374281" indent="-274854" algn="l" defTabSz="1099427" rtl="0" eaLnBrk="1" latinLnBrk="0" hangingPunct="1">
              <a:spcBef>
                <a:spcPct val="20000"/>
              </a:spcBef>
              <a:buFont typeface="Arial" panose="020B0604020202020204" pitchFamily="34" charset="0"/>
              <a:buChar char="•"/>
              <a:defRPr kumimoji="1" sz="2886" kern="1200">
                <a:solidFill>
                  <a:schemeClr val="tx1"/>
                </a:solidFill>
                <a:latin typeface="+mn-lt"/>
                <a:ea typeface="+mn-ea"/>
                <a:cs typeface="+mn-cs"/>
              </a:defRPr>
            </a:lvl3pPr>
            <a:lvl4pPr marL="1923998"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4pPr>
            <a:lvl5pPr marL="2473712"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5pPr>
            <a:lvl6pPr marL="3023424"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6pPr>
            <a:lvl7pPr marL="3573138"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7pPr>
            <a:lvl8pPr marL="4122851"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8pPr>
            <a:lvl9pPr marL="4672566" indent="-274854" algn="l" defTabSz="1099427" rtl="0" eaLnBrk="1" latinLnBrk="0" hangingPunct="1">
              <a:spcBef>
                <a:spcPct val="20000"/>
              </a:spcBef>
              <a:buFont typeface="Arial" panose="020B0604020202020204" pitchFamily="34" charset="0"/>
              <a:buChar char="•"/>
              <a:defRPr kumimoji="1" sz="2404" kern="1200">
                <a:solidFill>
                  <a:schemeClr val="tx1"/>
                </a:solidFill>
                <a:latin typeface="+mn-lt"/>
                <a:ea typeface="+mn-ea"/>
                <a:cs typeface="+mn-cs"/>
              </a:defRPr>
            </a:lvl9pPr>
          </a:lstStyle>
          <a:p>
            <a:r>
              <a:rPr lang="ja-JP" altLang="en-US" sz="2400" dirty="0">
                <a:latin typeface="+mj-ea"/>
                <a:ea typeface="+mj-ea"/>
              </a:rPr>
              <a:t>特徴</a:t>
            </a:r>
            <a:br>
              <a:rPr lang="en-US" altLang="ja-JP" sz="2800" dirty="0">
                <a:latin typeface="+mj-ea"/>
                <a:ea typeface="+mj-ea"/>
              </a:rPr>
            </a:br>
            <a:r>
              <a:rPr lang="ja-JP" altLang="en-US" sz="2000" dirty="0">
                <a:latin typeface="+mj-ea"/>
                <a:ea typeface="+mj-ea"/>
              </a:rPr>
              <a:t>　</a:t>
            </a:r>
            <a:r>
              <a:rPr lang="ja-JP" altLang="en-US" sz="2000" dirty="0"/>
              <a:t>適切な査読や編集を行わず論文の質が担保されない、法外な</a:t>
            </a:r>
            <a:r>
              <a:rPr lang="en-US" altLang="ja-JP" sz="2000" dirty="0"/>
              <a:t>APC</a:t>
            </a:r>
            <a:r>
              <a:rPr lang="ja-JP" altLang="en-US" sz="2000" dirty="0"/>
              <a:t>を請求する、著名な研究者の名義を無断で利用する、実在の学術誌を装って（紛らわしいロゴ使用など）論文投稿を勧誘する、といった特徴が指摘されている。</a:t>
            </a:r>
            <a:endParaRPr lang="en-US" altLang="ja-JP" sz="2000" dirty="0"/>
          </a:p>
          <a:p>
            <a:pPr marL="0" indent="0">
              <a:buNone/>
            </a:pPr>
            <a:endParaRPr lang="en-US" altLang="ja-JP" sz="1800" dirty="0">
              <a:latin typeface="+mj-ea"/>
              <a:ea typeface="+mj-ea"/>
            </a:endParaRPr>
          </a:p>
          <a:p>
            <a:r>
              <a:rPr lang="ja-JP" altLang="en-US" sz="2400" dirty="0">
                <a:latin typeface="+mj-ea"/>
                <a:ea typeface="+mj-ea"/>
              </a:rPr>
              <a:t>見極め方</a:t>
            </a:r>
            <a:br>
              <a:rPr lang="en-US" altLang="ja-JP" sz="2800" dirty="0">
                <a:latin typeface="+mj-ea"/>
                <a:ea typeface="+mj-ea"/>
              </a:rPr>
            </a:br>
            <a:r>
              <a:rPr lang="en-US" altLang="ja-JP" sz="2200" u="sng" dirty="0">
                <a:latin typeface="+mj-ea"/>
                <a:ea typeface="+mj-ea"/>
              </a:rPr>
              <a:t>Think Check Submit</a:t>
            </a:r>
            <a:br>
              <a:rPr lang="en-US" altLang="ja-JP" sz="2400" u="sng" dirty="0">
                <a:latin typeface="+mj-ea"/>
                <a:ea typeface="+mj-ea"/>
              </a:rPr>
            </a:br>
            <a:r>
              <a:rPr lang="ja-JP" altLang="en-US" sz="2000" dirty="0">
                <a:latin typeface="+mj-ea"/>
                <a:ea typeface="+mj-ea"/>
              </a:rPr>
              <a:t>　</a:t>
            </a:r>
            <a:r>
              <a:rPr lang="ja-JP" altLang="en-US" sz="1900" dirty="0">
                <a:latin typeface="+mn-ea"/>
              </a:rPr>
              <a:t>投稿しようとする学術誌の信頼性を確認するためのチェックリスト。</a:t>
            </a:r>
            <a:r>
              <a:rPr lang="en-US" altLang="ja-JP" sz="1900" dirty="0">
                <a:latin typeface="+mn-ea"/>
              </a:rPr>
              <a:t>APC</a:t>
            </a:r>
            <a:r>
              <a:rPr lang="ja-JP" altLang="en-US" sz="1900" dirty="0">
                <a:latin typeface="+mn-ea"/>
              </a:rPr>
              <a:t>内容の明確さ、連絡先有無、編集委員情報の信頼性（編集委員として記載されている人物のプロフィールにその記載があるか）等の項目がある。</a:t>
            </a:r>
            <a:br>
              <a:rPr lang="en-US" altLang="ja-JP" sz="2000" dirty="0">
                <a:latin typeface="+mn-ea"/>
              </a:rPr>
            </a:br>
            <a:r>
              <a:rPr lang="en-US" altLang="ja-JP" sz="1700" dirty="0">
                <a:latin typeface="+mn-ea"/>
              </a:rPr>
              <a:t>Think Check Submit </a:t>
            </a:r>
            <a:r>
              <a:rPr lang="en-US" altLang="ja-JP" sz="1700" dirty="0">
                <a:latin typeface="+mj-ea"/>
                <a:ea typeface="+mj-ea"/>
                <a:hlinkClick r:id="rId3"/>
              </a:rPr>
              <a:t>http://thinkchecksubmit.org/translations/japanese/</a:t>
            </a:r>
            <a:r>
              <a:rPr lang="ja-JP" altLang="en-US" sz="1700" dirty="0">
                <a:latin typeface="+mj-ea"/>
                <a:ea typeface="+mj-ea"/>
              </a:rPr>
              <a:t>　（日本語版）</a:t>
            </a:r>
            <a:br>
              <a:rPr lang="en-US" altLang="ja-JP" sz="1600" dirty="0">
                <a:latin typeface="+mj-ea"/>
                <a:ea typeface="+mj-ea"/>
              </a:rPr>
            </a:br>
            <a:br>
              <a:rPr lang="en-US" altLang="ja-JP" sz="1600" dirty="0">
                <a:latin typeface="+mj-ea"/>
                <a:ea typeface="+mj-ea"/>
              </a:rPr>
            </a:br>
            <a:r>
              <a:rPr lang="ja-JP" altLang="en-US" sz="2200" u="sng" dirty="0">
                <a:latin typeface="+mj-ea"/>
              </a:rPr>
              <a:t>信頼性の高いデータベースへの収録／登録</a:t>
            </a:r>
            <a:br>
              <a:rPr lang="en-US" altLang="ja-JP" sz="2400" u="sng" dirty="0">
                <a:latin typeface="+mj-ea"/>
              </a:rPr>
            </a:br>
            <a:r>
              <a:rPr lang="ja-JP" altLang="en-US" sz="2400" dirty="0">
                <a:latin typeface="+mj-ea"/>
              </a:rPr>
              <a:t>　</a:t>
            </a:r>
            <a:r>
              <a:rPr lang="ja-JP" altLang="en-US" sz="1900" dirty="0">
                <a:latin typeface="+mn-ea"/>
              </a:rPr>
              <a:t>国内誌：</a:t>
            </a:r>
            <a:r>
              <a:rPr lang="en-US" altLang="ja-JP" sz="1900" dirty="0">
                <a:latin typeface="+mn-ea"/>
              </a:rPr>
              <a:t>J-STAGE</a:t>
            </a:r>
            <a:r>
              <a:rPr lang="ja-JP" altLang="en-US" sz="1900" dirty="0" err="1">
                <a:latin typeface="+mn-ea"/>
              </a:rPr>
              <a:t>、</a:t>
            </a:r>
            <a:r>
              <a:rPr lang="en-US" altLang="ja-JP" sz="1900" dirty="0">
                <a:latin typeface="+mn-ea"/>
              </a:rPr>
              <a:t>OA</a:t>
            </a:r>
            <a:r>
              <a:rPr lang="ja-JP" altLang="en-US" sz="1900" dirty="0">
                <a:latin typeface="+mn-ea"/>
              </a:rPr>
              <a:t>誌：</a:t>
            </a:r>
            <a:r>
              <a:rPr lang="en-US" altLang="ja-JP" sz="1900" dirty="0">
                <a:latin typeface="+mn-ea"/>
              </a:rPr>
              <a:t>DOAJ</a:t>
            </a:r>
            <a:r>
              <a:rPr lang="ja-JP" altLang="en-US" sz="1900" dirty="0">
                <a:latin typeface="+mn-ea"/>
              </a:rPr>
              <a:t>（</a:t>
            </a:r>
            <a:r>
              <a:rPr lang="en-US" altLang="ja-JP" sz="1900" dirty="0">
                <a:latin typeface="+mn-ea"/>
              </a:rPr>
              <a:t>Directory of Open Access Journals</a:t>
            </a:r>
            <a:r>
              <a:rPr lang="ja-JP" altLang="en-US" sz="1900" dirty="0">
                <a:latin typeface="+mn-ea"/>
              </a:rPr>
              <a:t>）、</a:t>
            </a:r>
            <a:r>
              <a:rPr lang="en-US" altLang="ja-JP" sz="1900" dirty="0">
                <a:latin typeface="+mn-ea"/>
              </a:rPr>
              <a:t>OA</a:t>
            </a:r>
            <a:r>
              <a:rPr lang="ja-JP" altLang="en-US" sz="1900" dirty="0">
                <a:latin typeface="+mn-ea"/>
              </a:rPr>
              <a:t>出版社：</a:t>
            </a:r>
            <a:r>
              <a:rPr lang="en-US" altLang="ja-JP" sz="1900" dirty="0">
                <a:latin typeface="+mn-ea"/>
              </a:rPr>
              <a:t>OASPA</a:t>
            </a:r>
            <a:r>
              <a:rPr lang="ja-JP" altLang="en-US" sz="1900" dirty="0">
                <a:latin typeface="+mn-ea"/>
              </a:rPr>
              <a:t>（</a:t>
            </a:r>
            <a:r>
              <a:rPr lang="en-US" altLang="ja-JP" sz="1900" dirty="0">
                <a:latin typeface="+mn-ea"/>
              </a:rPr>
              <a:t>Open Access Scholarly Publisher‘s Association</a:t>
            </a:r>
            <a:r>
              <a:rPr lang="ja-JP" altLang="en-US" sz="1900" dirty="0">
                <a:latin typeface="+mn-ea"/>
              </a:rPr>
              <a:t>）等にそのジャーナル、出版者が収録／登録されているか。</a:t>
            </a:r>
            <a:br>
              <a:rPr lang="en-US" altLang="ja-JP" sz="2000" dirty="0">
                <a:latin typeface="+mn-ea"/>
              </a:rPr>
            </a:br>
            <a:r>
              <a:rPr lang="en-US" altLang="ja-JP" sz="1700" dirty="0">
                <a:latin typeface="+mn-ea"/>
              </a:rPr>
              <a:t>J-STAGE</a:t>
            </a:r>
            <a:r>
              <a:rPr lang="en-US" altLang="ja-JP" sz="1700" dirty="0">
                <a:latin typeface="+mj-ea"/>
                <a:ea typeface="+mj-ea"/>
              </a:rPr>
              <a:t> </a:t>
            </a:r>
            <a:r>
              <a:rPr lang="en-US" altLang="ja-JP" sz="1700" dirty="0">
                <a:hlinkClick r:id="rId4"/>
              </a:rPr>
              <a:t>https://www.jstage.jst.go.jp/</a:t>
            </a:r>
            <a:r>
              <a:rPr lang="ja-JP" altLang="en-US" sz="1700" dirty="0"/>
              <a:t>　</a:t>
            </a:r>
            <a:r>
              <a:rPr lang="en-US" altLang="ja-JP" sz="1700" dirty="0"/>
              <a:t>DOAJ </a:t>
            </a:r>
            <a:r>
              <a:rPr lang="en-US" altLang="ja-JP" sz="1700" dirty="0">
                <a:hlinkClick r:id="rId5"/>
              </a:rPr>
              <a:t>https://doaj.org/</a:t>
            </a:r>
            <a:r>
              <a:rPr lang="ja-JP" altLang="en-US" sz="1700" dirty="0"/>
              <a:t>　</a:t>
            </a:r>
            <a:r>
              <a:rPr lang="en-US" altLang="ja-JP" sz="1700" dirty="0"/>
              <a:t>OASPA</a:t>
            </a:r>
            <a:r>
              <a:rPr lang="ja-JP" altLang="en-US" sz="1700" dirty="0"/>
              <a:t>　</a:t>
            </a:r>
            <a:r>
              <a:rPr lang="en-US" altLang="ja-JP" sz="1700" dirty="0">
                <a:hlinkClick r:id="rId6"/>
              </a:rPr>
              <a:t>https://oaspa.org/</a:t>
            </a:r>
            <a:endParaRPr lang="ja-JP" altLang="en-US" sz="1700" dirty="0">
              <a:latin typeface="+mj-ea"/>
              <a:ea typeface="+mj-ea"/>
            </a:endParaRPr>
          </a:p>
        </p:txBody>
      </p:sp>
      <p:sp>
        <p:nvSpPr>
          <p:cNvPr id="3" name="正方形/長方形 2">
            <a:extLst>
              <a:ext uri="{FF2B5EF4-FFF2-40B4-BE49-F238E27FC236}">
                <a16:creationId xmlns:a16="http://schemas.microsoft.com/office/drawing/2014/main" id="{E22942FD-AD4B-D07F-46E3-FF34E1E64691}"/>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689404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78BAB3-7BA7-C2E4-B5D7-F998B0E39FF1}"/>
              </a:ext>
            </a:extLst>
          </p:cNvPr>
          <p:cNvSpPr>
            <a:spLocks noGrp="1"/>
          </p:cNvSpPr>
          <p:nvPr>
            <p:ph type="title"/>
          </p:nvPr>
        </p:nvSpPr>
        <p:spPr/>
        <p:txBody>
          <a:bodyPr>
            <a:normAutofit/>
          </a:bodyPr>
          <a:lstStyle/>
          <a:p>
            <a:r>
              <a:rPr kumimoji="1" lang="en-US" altLang="ja-JP" dirty="0"/>
              <a:t>1-1. </a:t>
            </a:r>
            <a:r>
              <a:rPr kumimoji="1" lang="ja-JP" altLang="en-US" dirty="0"/>
              <a:t>歴史的背景</a:t>
            </a:r>
          </a:p>
        </p:txBody>
      </p:sp>
      <p:sp>
        <p:nvSpPr>
          <p:cNvPr id="3" name="コンテンツ プレースホルダー 2">
            <a:extLst>
              <a:ext uri="{FF2B5EF4-FFF2-40B4-BE49-F238E27FC236}">
                <a16:creationId xmlns:a16="http://schemas.microsoft.com/office/drawing/2014/main" id="{5EFEEA62-1235-4425-4A5A-0B3D79D32DEE}"/>
              </a:ext>
            </a:extLst>
          </p:cNvPr>
          <p:cNvSpPr>
            <a:spLocks noGrp="1"/>
          </p:cNvSpPr>
          <p:nvPr>
            <p:ph sz="half" idx="1"/>
          </p:nvPr>
        </p:nvSpPr>
        <p:spPr>
          <a:xfrm>
            <a:off x="838200" y="1410308"/>
            <a:ext cx="5148000" cy="4814155"/>
          </a:xfrm>
        </p:spPr>
        <p:txBody>
          <a:bodyPr>
            <a:normAutofit/>
          </a:bodyPr>
          <a:lstStyle/>
          <a:p>
            <a:r>
              <a:rPr kumimoji="1" lang="ja-JP" altLang="en-US" dirty="0"/>
              <a:t>電子ジャーナルの誕生</a:t>
            </a:r>
          </a:p>
          <a:p>
            <a:pPr lvl="1"/>
            <a:r>
              <a:rPr kumimoji="1" lang="en-US" altLang="ja-JP" dirty="0"/>
              <a:t>1990</a:t>
            </a:r>
            <a:r>
              <a:rPr kumimoji="1" lang="ja-JP" altLang="en-US" dirty="0"/>
              <a:t>年代後半から</a:t>
            </a:r>
            <a:r>
              <a:rPr kumimoji="1" lang="en-US" altLang="ja-JP" dirty="0"/>
              <a:t>IT</a:t>
            </a:r>
            <a:r>
              <a:rPr kumimoji="1" lang="ja-JP" altLang="en-US" dirty="0"/>
              <a:t>技術が飛躍的に発展し、学術雑誌の電子ジャーナル化が進んだ。</a:t>
            </a:r>
          </a:p>
          <a:p>
            <a:pPr lvl="1"/>
            <a:r>
              <a:rPr kumimoji="1" lang="ja-JP" altLang="en-US" dirty="0"/>
              <a:t>時間や場所の制約なく閲覧できる電子ジャーナルの登場は、研究環境の向上に繋がり、研究者に歓迎された。</a:t>
            </a:r>
            <a:endParaRPr kumimoji="1" lang="en-US" altLang="ja-JP" dirty="0"/>
          </a:p>
          <a:p>
            <a:pPr marL="457200" lvl="1" indent="0">
              <a:buNone/>
            </a:pPr>
            <a:endParaRPr kumimoji="1" lang="en-US" altLang="ja-JP" dirty="0"/>
          </a:p>
          <a:p>
            <a:r>
              <a:rPr kumimoji="1" lang="ja-JP" altLang="en-US" dirty="0"/>
              <a:t>大手出版社による市場寡占化</a:t>
            </a:r>
          </a:p>
          <a:p>
            <a:pPr lvl="1"/>
            <a:r>
              <a:rPr kumimoji="1" lang="ja-JP" altLang="en-US" dirty="0"/>
              <a:t>学会誌の吸収や他の出版社の買収により、市場の寡占化が進んだ。</a:t>
            </a:r>
          </a:p>
        </p:txBody>
      </p:sp>
      <p:sp>
        <p:nvSpPr>
          <p:cNvPr id="6" name="テキスト プレースホルダー 5">
            <a:extLst>
              <a:ext uri="{FF2B5EF4-FFF2-40B4-BE49-F238E27FC236}">
                <a16:creationId xmlns:a16="http://schemas.microsoft.com/office/drawing/2014/main" id="{B8398809-6A85-C504-5830-AFDDB87B0D0C}"/>
              </a:ext>
            </a:extLst>
          </p:cNvPr>
          <p:cNvSpPr>
            <a:spLocks noGrp="1"/>
          </p:cNvSpPr>
          <p:nvPr>
            <p:ph type="body" sz="quarter" idx="13"/>
          </p:nvPr>
        </p:nvSpPr>
        <p:spPr/>
        <p:txBody>
          <a:bodyPr>
            <a:noAutofit/>
          </a:bodyPr>
          <a:lstStyle/>
          <a:p>
            <a:r>
              <a:rPr kumimoji="1" lang="en-US" altLang="ja-JP" dirty="0"/>
              <a:t>1. </a:t>
            </a:r>
            <a:r>
              <a:rPr kumimoji="1" lang="ja-JP" altLang="en-US" dirty="0"/>
              <a:t>学術雑誌の特殊性</a:t>
            </a:r>
          </a:p>
        </p:txBody>
      </p:sp>
      <p:sp>
        <p:nvSpPr>
          <p:cNvPr id="12" name="コンテンツ プレースホルダー 11">
            <a:extLst>
              <a:ext uri="{FF2B5EF4-FFF2-40B4-BE49-F238E27FC236}">
                <a16:creationId xmlns:a16="http://schemas.microsoft.com/office/drawing/2014/main" id="{21CFDFA5-67B6-4EA4-A155-429696182837}"/>
              </a:ext>
            </a:extLst>
          </p:cNvPr>
          <p:cNvSpPr>
            <a:spLocks noGrp="1"/>
          </p:cNvSpPr>
          <p:nvPr>
            <p:ph sz="half" idx="2"/>
          </p:nvPr>
        </p:nvSpPr>
        <p:spPr>
          <a:xfrm>
            <a:off x="6200485" y="1410308"/>
            <a:ext cx="5252605" cy="4814155"/>
          </a:xfrm>
        </p:spPr>
        <p:txBody>
          <a:bodyPr>
            <a:normAutofit/>
          </a:bodyPr>
          <a:lstStyle/>
          <a:p>
            <a:r>
              <a:rPr lang="en-US" altLang="ja-JP" dirty="0"/>
              <a:t>JUSTICE</a:t>
            </a:r>
            <a:r>
              <a:rPr lang="ja-JP" altLang="en-US" dirty="0"/>
              <a:t>会員館における外国雑誌（電子）　　　　　　　　　　　　　　　　　　出版社別の購読額割合（</a:t>
            </a:r>
            <a:r>
              <a:rPr lang="en-US" altLang="ja-JP" dirty="0"/>
              <a:t>2023</a:t>
            </a:r>
            <a:r>
              <a:rPr lang="ja-JP" altLang="en-US" dirty="0"/>
              <a:t>年）</a:t>
            </a:r>
          </a:p>
          <a:p>
            <a:pPr marL="0" indent="0">
              <a:buNone/>
            </a:pPr>
            <a:endParaRPr lang="en-US" altLang="ja-JP" dirty="0"/>
          </a:p>
          <a:p>
            <a:pPr marL="0" indent="0">
              <a:buNone/>
            </a:pPr>
            <a:endParaRPr lang="en-US" altLang="ja-JP" dirty="0"/>
          </a:p>
          <a:p>
            <a:pPr marL="0" indent="0">
              <a:buNone/>
            </a:pPr>
            <a:endParaRPr lang="ja-JP" altLang="en-US" dirty="0"/>
          </a:p>
          <a:p>
            <a:pPr marL="0" indent="0" algn="ctr">
              <a:buNone/>
            </a:pPr>
            <a:r>
              <a:rPr lang="ja-JP" altLang="en-US" dirty="0"/>
              <a:t>上位</a:t>
            </a:r>
            <a:r>
              <a:rPr lang="en-US" altLang="ja-JP" dirty="0"/>
              <a:t>3</a:t>
            </a:r>
            <a:r>
              <a:rPr lang="ja-JP" altLang="en-US" dirty="0"/>
              <a:t>社で</a:t>
            </a:r>
            <a:r>
              <a:rPr lang="en-US" altLang="ja-JP" dirty="0"/>
              <a:t>54</a:t>
            </a:r>
            <a:r>
              <a:rPr lang="ja-JP" altLang="en-US" dirty="0"/>
              <a:t>％</a:t>
            </a:r>
          </a:p>
          <a:p>
            <a:pPr marL="0" indent="0" algn="ctr">
              <a:buNone/>
            </a:pPr>
            <a:r>
              <a:rPr lang="ja-JP" altLang="en-US" dirty="0"/>
              <a:t>上位</a:t>
            </a:r>
            <a:r>
              <a:rPr lang="en-US" altLang="ja-JP" dirty="0"/>
              <a:t>15</a:t>
            </a:r>
            <a:r>
              <a:rPr lang="ja-JP" altLang="en-US" dirty="0"/>
              <a:t>社で</a:t>
            </a:r>
            <a:r>
              <a:rPr lang="en-US" altLang="ja-JP" dirty="0"/>
              <a:t>80</a:t>
            </a:r>
            <a:r>
              <a:rPr lang="ja-JP" altLang="en-US" dirty="0"/>
              <a:t>％を占める。</a:t>
            </a:r>
          </a:p>
          <a:p>
            <a:pPr marL="0" indent="0">
              <a:buNone/>
            </a:pPr>
            <a:endParaRPr lang="ja-JP" altLang="en-US" dirty="0"/>
          </a:p>
        </p:txBody>
      </p:sp>
      <p:sp>
        <p:nvSpPr>
          <p:cNvPr id="13" name="矢印: 下 12">
            <a:extLst>
              <a:ext uri="{FF2B5EF4-FFF2-40B4-BE49-F238E27FC236}">
                <a16:creationId xmlns:a16="http://schemas.microsoft.com/office/drawing/2014/main" id="{746E842A-CE39-E9EF-4A78-26B667DDD11A}"/>
              </a:ext>
            </a:extLst>
          </p:cNvPr>
          <p:cNvSpPr/>
          <p:nvPr/>
        </p:nvSpPr>
        <p:spPr>
          <a:xfrm>
            <a:off x="8320749" y="2717963"/>
            <a:ext cx="907473" cy="1517073"/>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endParaRPr kumimoji="1" lang="ja-JP" altLang="en-US" sz="2000" dirty="0"/>
          </a:p>
        </p:txBody>
      </p:sp>
      <p:sp>
        <p:nvSpPr>
          <p:cNvPr id="5" name="正方形/長方形 4">
            <a:extLst>
              <a:ext uri="{FF2B5EF4-FFF2-40B4-BE49-F238E27FC236}">
                <a16:creationId xmlns:a16="http://schemas.microsoft.com/office/drawing/2014/main" id="{E7F2D397-3287-AF91-42FB-195997F0CC66}"/>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432087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27EB72-18FC-C534-8747-0CF8772A228E}"/>
              </a:ext>
            </a:extLst>
          </p:cNvPr>
          <p:cNvSpPr>
            <a:spLocks noGrp="1"/>
          </p:cNvSpPr>
          <p:nvPr>
            <p:ph type="title"/>
          </p:nvPr>
        </p:nvSpPr>
        <p:spPr/>
        <p:txBody>
          <a:bodyPr/>
          <a:lstStyle/>
          <a:p>
            <a:r>
              <a:rPr kumimoji="1" lang="en-US" altLang="ja-JP" dirty="0"/>
              <a:t>1-1. </a:t>
            </a:r>
            <a:r>
              <a:rPr kumimoji="1" lang="ja-JP" altLang="en-US" dirty="0"/>
              <a:t>歴史的背景</a:t>
            </a:r>
          </a:p>
        </p:txBody>
      </p:sp>
      <p:sp>
        <p:nvSpPr>
          <p:cNvPr id="3" name="コンテンツ プレースホルダー 2">
            <a:extLst>
              <a:ext uri="{FF2B5EF4-FFF2-40B4-BE49-F238E27FC236}">
                <a16:creationId xmlns:a16="http://schemas.microsoft.com/office/drawing/2014/main" id="{581CC8A5-A4A3-6F24-5093-8F5502B9DAA1}"/>
              </a:ext>
            </a:extLst>
          </p:cNvPr>
          <p:cNvSpPr>
            <a:spLocks noGrp="1"/>
          </p:cNvSpPr>
          <p:nvPr>
            <p:ph sz="half" idx="1"/>
          </p:nvPr>
        </p:nvSpPr>
        <p:spPr>
          <a:xfrm>
            <a:off x="838200" y="2712793"/>
            <a:ext cx="5123213" cy="3464171"/>
          </a:xfrm>
        </p:spPr>
        <p:txBody>
          <a:bodyPr>
            <a:normAutofit/>
          </a:bodyPr>
          <a:lstStyle/>
          <a:p>
            <a:pPr marL="0" indent="0">
              <a:buNone/>
            </a:pPr>
            <a:r>
              <a:rPr kumimoji="1" lang="ja-JP" altLang="en-US" b="1" dirty="0"/>
              <a:t>背景</a:t>
            </a:r>
            <a:endParaRPr kumimoji="1" lang="en-US" altLang="ja-JP" b="1" dirty="0"/>
          </a:p>
          <a:p>
            <a:r>
              <a:rPr kumimoji="1" lang="ja-JP" altLang="en-US" sz="2000" dirty="0"/>
              <a:t>シリアルズ・クライシスと電子ジャーナルの普及に対応するため、大学図書館はコンソーシアム（図書館連合体）を形成した。</a:t>
            </a:r>
          </a:p>
          <a:p>
            <a:r>
              <a:rPr kumimoji="1" lang="ja-JP" altLang="en-US" sz="2000" dirty="0"/>
              <a:t>コンソーシアムと出版社との交渉により、ビッグディール（包括的な電子ジャーナル契約）に合意した。</a:t>
            </a:r>
          </a:p>
          <a:p>
            <a:endParaRPr kumimoji="1" lang="ja-JP" altLang="en-US" dirty="0"/>
          </a:p>
        </p:txBody>
      </p:sp>
      <p:sp>
        <p:nvSpPr>
          <p:cNvPr id="4" name="コンテンツ プレースホルダー 3">
            <a:extLst>
              <a:ext uri="{FF2B5EF4-FFF2-40B4-BE49-F238E27FC236}">
                <a16:creationId xmlns:a16="http://schemas.microsoft.com/office/drawing/2014/main" id="{146B6057-10CA-C659-CECE-8A3B644FEA2D}"/>
              </a:ext>
            </a:extLst>
          </p:cNvPr>
          <p:cNvSpPr>
            <a:spLocks noGrp="1"/>
          </p:cNvSpPr>
          <p:nvPr>
            <p:ph sz="half" idx="2"/>
          </p:nvPr>
        </p:nvSpPr>
        <p:spPr>
          <a:xfrm>
            <a:off x="6096000" y="2712792"/>
            <a:ext cx="5252486" cy="4145208"/>
          </a:xfrm>
        </p:spPr>
        <p:txBody>
          <a:bodyPr>
            <a:normAutofit fontScale="85000" lnSpcReduction="20000"/>
          </a:bodyPr>
          <a:lstStyle/>
          <a:p>
            <a:pPr marL="0" indent="0">
              <a:buNone/>
            </a:pPr>
            <a:r>
              <a:rPr kumimoji="1" lang="ja-JP" altLang="en-US" sz="2800" b="1" dirty="0"/>
              <a:t>影響</a:t>
            </a:r>
            <a:endParaRPr kumimoji="1" lang="en-US" altLang="ja-JP" sz="2800" b="1" dirty="0"/>
          </a:p>
          <a:p>
            <a:r>
              <a:rPr kumimoji="1" lang="ja-JP" altLang="en-US" dirty="0"/>
              <a:t>閲覧できるタイトル数が大幅に増加し、研究基盤が充実して、大学間の情報格差を埋めることができた。</a:t>
            </a:r>
          </a:p>
          <a:p>
            <a:r>
              <a:rPr kumimoji="1" lang="ja-JP" altLang="en-US" dirty="0"/>
              <a:t>パッケージ内のタイトルの中止に制限があり、購読金額を減らすことができないため、毎年支払額が上昇する。</a:t>
            </a:r>
          </a:p>
          <a:p>
            <a:r>
              <a:rPr kumimoji="1" lang="ja-JP" altLang="en-US" dirty="0"/>
              <a:t>購読を中止すると閲覧できるタイトル数が激減するため、中止しにくい。</a:t>
            </a:r>
          </a:p>
          <a:p>
            <a:r>
              <a:rPr kumimoji="1" lang="ja-JP" altLang="en-US" dirty="0"/>
              <a:t>ビッグディールの購読料を捻出するために、それ以外のタイトルの購読を中止した結果、偏ったコレクションが形成される恐れがある。</a:t>
            </a:r>
          </a:p>
        </p:txBody>
      </p:sp>
      <p:sp>
        <p:nvSpPr>
          <p:cNvPr id="6" name="テキスト プレースホルダー 5">
            <a:extLst>
              <a:ext uri="{FF2B5EF4-FFF2-40B4-BE49-F238E27FC236}">
                <a16:creationId xmlns:a16="http://schemas.microsoft.com/office/drawing/2014/main" id="{6B1C5A80-F29B-BBB6-83F4-6AFBA8F46281}"/>
              </a:ext>
            </a:extLst>
          </p:cNvPr>
          <p:cNvSpPr>
            <a:spLocks noGrp="1"/>
          </p:cNvSpPr>
          <p:nvPr>
            <p:ph type="body" sz="quarter" idx="13"/>
          </p:nvPr>
        </p:nvSpPr>
        <p:spPr/>
        <p:txBody>
          <a:bodyPr>
            <a:noAutofit/>
          </a:bodyPr>
          <a:lstStyle/>
          <a:p>
            <a:r>
              <a:rPr kumimoji="1" lang="en-US" altLang="ja-JP" dirty="0"/>
              <a:t>1. </a:t>
            </a:r>
            <a:r>
              <a:rPr kumimoji="1" lang="ja-JP" altLang="en-US" dirty="0"/>
              <a:t>学術雑誌の特殊性</a:t>
            </a:r>
          </a:p>
        </p:txBody>
      </p:sp>
      <p:sp>
        <p:nvSpPr>
          <p:cNvPr id="7" name="正方形/長方形 6">
            <a:extLst>
              <a:ext uri="{FF2B5EF4-FFF2-40B4-BE49-F238E27FC236}">
                <a16:creationId xmlns:a16="http://schemas.microsoft.com/office/drawing/2014/main" id="{8C7CBB1C-3388-9894-8FBD-2EF9451B74E9}"/>
              </a:ext>
            </a:extLst>
          </p:cNvPr>
          <p:cNvSpPr/>
          <p:nvPr/>
        </p:nvSpPr>
        <p:spPr>
          <a:xfrm>
            <a:off x="2996865" y="1216880"/>
            <a:ext cx="620657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2400" b="1" dirty="0"/>
              <a:t>ビッグディール</a:t>
            </a:r>
          </a:p>
        </p:txBody>
      </p:sp>
      <p:sp>
        <p:nvSpPr>
          <p:cNvPr id="8" name="コンテンツ プレースホルダー 2">
            <a:extLst>
              <a:ext uri="{FF2B5EF4-FFF2-40B4-BE49-F238E27FC236}">
                <a16:creationId xmlns:a16="http://schemas.microsoft.com/office/drawing/2014/main" id="{E8C28061-3F52-4FBA-E1E3-5E7F6CC5367C}"/>
              </a:ext>
            </a:extLst>
          </p:cNvPr>
          <p:cNvSpPr txBox="1">
            <a:spLocks/>
          </p:cNvSpPr>
          <p:nvPr/>
        </p:nvSpPr>
        <p:spPr>
          <a:xfrm>
            <a:off x="838200" y="1674080"/>
            <a:ext cx="10510286" cy="1038713"/>
          </a:xfrm>
          <a:prstGeom prst="rect">
            <a:avLst/>
          </a:prstGeom>
          <a:ln>
            <a:solidFill>
              <a:schemeClr val="accent1"/>
            </a:solidFill>
          </a:ln>
        </p:spPr>
        <p:txBody>
          <a:bodyPr vert="horz" lIns="91440" tIns="90000" rIns="91440" bIns="90000" rtlCol="0" anchor="ct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契約開始時の購読誌の金額に少額の追加料金を支払うことで、出版社が刊行するほとんどのタイトル（非購読誌）へのアクセス権を得ることができる契約。</a:t>
            </a:r>
          </a:p>
        </p:txBody>
      </p:sp>
      <p:sp>
        <p:nvSpPr>
          <p:cNvPr id="9" name="正方形/長方形 8">
            <a:extLst>
              <a:ext uri="{FF2B5EF4-FFF2-40B4-BE49-F238E27FC236}">
                <a16:creationId xmlns:a16="http://schemas.microsoft.com/office/drawing/2014/main" id="{B695882C-9A82-76F5-43BC-41C59D74FC70}"/>
              </a:ext>
            </a:extLst>
          </p:cNvPr>
          <p:cNvSpPr/>
          <p:nvPr/>
        </p:nvSpPr>
        <p:spPr>
          <a:xfrm>
            <a:off x="8657111" y="129158"/>
            <a:ext cx="2838203" cy="3124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buNone/>
            </a:pPr>
            <a:r>
              <a:rPr kumimoji="1" lang="ja-JP" altLang="en-US" sz="1600" b="1" dirty="0"/>
              <a:t>一般公開可</a:t>
            </a:r>
          </a:p>
        </p:txBody>
      </p:sp>
    </p:spTree>
    <p:extLst>
      <p:ext uri="{BB962C8B-B14F-4D97-AF65-F5344CB8AC3E}">
        <p14:creationId xmlns:p14="http://schemas.microsoft.com/office/powerpoint/2010/main" val="627537128"/>
      </p:ext>
    </p:extLst>
  </p:cSld>
  <p:clrMapOvr>
    <a:masterClrMapping/>
  </p:clrMapOvr>
</p:sld>
</file>

<file path=ppt/theme/theme1.xml><?xml version="1.0" encoding="utf-8"?>
<a:theme xmlns:a="http://schemas.openxmlformats.org/drawingml/2006/main" name="Office テーマ">
  <a:themeElements>
    <a:clrScheme name="CUD 基本">
      <a:dk1>
        <a:srgbClr val="000000"/>
      </a:dk1>
      <a:lt1>
        <a:srgbClr val="FFFFFF"/>
      </a:lt1>
      <a:dk2>
        <a:srgbClr val="84919E"/>
      </a:dk2>
      <a:lt2>
        <a:srgbClr val="C8C8CB"/>
      </a:lt2>
      <a:accent1>
        <a:srgbClr val="F6AA00"/>
      </a:accent1>
      <a:accent2>
        <a:srgbClr val="FF4B00"/>
      </a:accent2>
      <a:accent3>
        <a:srgbClr val="FF8082"/>
      </a:accent3>
      <a:accent4>
        <a:srgbClr val="FFF100"/>
      </a:accent4>
      <a:accent5>
        <a:srgbClr val="4DC4FF"/>
      </a:accent5>
      <a:accent6>
        <a:srgbClr val="03AF7A"/>
      </a:accent6>
      <a:hlink>
        <a:srgbClr val="005AFF"/>
      </a:hlink>
      <a:folHlink>
        <a:srgbClr val="990099"/>
      </a:folHlink>
    </a:clrScheme>
    <a:fontScheme name="BIZ UDPゴシック">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72000" tIns="72000" rIns="72000" bIns="72000" rtlCol="0" anchor="ctr"/>
      <a:lstStyle>
        <a:defPPr marL="0" indent="0" algn="ctr">
          <a:buNone/>
          <a:defRPr kumimoji="1" sz="20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10000"/>
          </a:lnSpc>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4307</TotalTime>
  <Words>17209</Words>
  <Application>Microsoft Office PowerPoint</Application>
  <PresentationFormat>ワイド画面</PresentationFormat>
  <Paragraphs>1336</Paragraphs>
  <Slides>76</Slides>
  <Notes>72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76</vt:i4>
      </vt:variant>
    </vt:vector>
  </HeadingPairs>
  <TitlesOfParts>
    <vt:vector size="91" baseType="lpstr">
      <vt:lpstr>Arial Unicode MS</vt:lpstr>
      <vt:lpstr>BIZ UDPゴシック</vt:lpstr>
      <vt:lpstr>Hiragino Kaku Gothic ProN</vt:lpstr>
      <vt:lpstr>ＭＳ Ｐゴシック</vt:lpstr>
      <vt:lpstr>ＭＳ ゴシック</vt:lpstr>
      <vt:lpstr>メイリオ</vt:lpstr>
      <vt:lpstr></vt:lpstr>
      <vt:lpstr>游ゴシック</vt:lpstr>
      <vt:lpstr>Arial</vt:lpstr>
      <vt:lpstr>Calibri</vt:lpstr>
      <vt:lpstr>Gill Sans MT</vt:lpstr>
      <vt:lpstr>Open Sans</vt:lpstr>
      <vt:lpstr>Wingdings</vt:lpstr>
      <vt:lpstr>Wingdings 3</vt:lpstr>
      <vt:lpstr>Office テーマ</vt:lpstr>
      <vt:lpstr>電子ジャーナルに関する 学内向け説明資料 ー素材集ー</vt:lpstr>
      <vt:lpstr>取り扱いについての注意事項</vt:lpstr>
      <vt:lpstr>Introduction　この資料について</vt:lpstr>
      <vt:lpstr>目次　Contents</vt:lpstr>
      <vt:lpstr>1. 学術雑誌の特殊性</vt:lpstr>
      <vt:lpstr>1-1. 歴史的背景</vt:lpstr>
      <vt:lpstr>1-1. 歴史的背景</vt:lpstr>
      <vt:lpstr>1-1. 歴史的背景</vt:lpstr>
      <vt:lpstr>1-1. 歴史的背景</vt:lpstr>
      <vt:lpstr>1-1. 歴史的背景</vt:lpstr>
      <vt:lpstr>1-1. 歴史的背景</vt:lpstr>
      <vt:lpstr>1-1. 歴史的背景</vt:lpstr>
      <vt:lpstr>1-1. 歴史的背景</vt:lpstr>
      <vt:lpstr>1-1. 歴史的背景</vt:lpstr>
      <vt:lpstr>1-1. 歴史的背景</vt:lpstr>
      <vt:lpstr>1-1. 歴史的背景</vt:lpstr>
      <vt:lpstr>1-2. 電子ジャーナルの価格高騰</vt:lpstr>
      <vt:lpstr>1-2. 電子ジャーナルの価格高騰</vt:lpstr>
      <vt:lpstr>1-2. 電子ジャーナルの価格高騰</vt:lpstr>
      <vt:lpstr>1-2. 電子ジャーナルの価格高騰</vt:lpstr>
      <vt:lpstr>1-3. 電子ジャーナルの購読方法</vt:lpstr>
      <vt:lpstr>1-3. 電子ジャーナルの購読方法</vt:lpstr>
      <vt:lpstr>1-3. 電子ジャーナルの購読方法</vt:lpstr>
      <vt:lpstr>1-3. 電子ジャーナルの購読方法</vt:lpstr>
      <vt:lpstr>1-3. 電子ジャーナルの購読方法</vt:lpstr>
      <vt:lpstr>1-4. 電子ジャーナル契約の特殊性</vt:lpstr>
      <vt:lpstr>1-4. 電子ジャーナル契約の特殊性</vt:lpstr>
      <vt:lpstr>2. 統計 日本の学術雑誌購読の現状</vt:lpstr>
      <vt:lpstr>2-1. 電子ジャーナル経費</vt:lpstr>
      <vt:lpstr>2-3. 価格上昇率の推移（冊子）</vt:lpstr>
      <vt:lpstr>2-3. 価格上昇率の推移（冊子）</vt:lpstr>
      <vt:lpstr>2-4. 価格上昇率の推移（電子）</vt:lpstr>
      <vt:lpstr>2-4. 価格上昇率の推移（電子）</vt:lpstr>
      <vt:lpstr>2-5. 為替レートの変遷</vt:lpstr>
      <vt:lpstr>2-7. 公表論文数、OA論文数の推移</vt:lpstr>
      <vt:lpstr>2-7. 公表論文数、OA論文数の推移</vt:lpstr>
      <vt:lpstr>2-8. APC支払推定額の推移、および各年の内訳 </vt:lpstr>
      <vt:lpstr>3. JUSTICEの活動</vt:lpstr>
      <vt:lpstr>3-1. 大学図書館コンソーシアム連合（JUSTICE）</vt:lpstr>
      <vt:lpstr>3-1. 大学図書館コンソーシアム連合（JUSTICE）</vt:lpstr>
      <vt:lpstr>3-2. JUSTICEの活動基盤</vt:lpstr>
      <vt:lpstr>3-2. JUSTICEの活動基盤</vt:lpstr>
      <vt:lpstr>3-3. JUSTICEの諸活動</vt:lpstr>
      <vt:lpstr>3-4. JUSTICEの交渉・契約の特徴</vt:lpstr>
      <vt:lpstr>3-6. OA2020ロードマップの策定</vt:lpstr>
      <vt:lpstr>3-6. OA2020ロードマップの策定</vt:lpstr>
      <vt:lpstr>4. 電子資料の高騰に関する 各大学の取り組み事例</vt:lpstr>
      <vt:lpstr>4-3. オープンアクセスにも目を向ける</vt:lpstr>
      <vt:lpstr>PowerPoint プレゼンテーション</vt:lpstr>
      <vt:lpstr>5. 政府機関、学術団体等の 電子資料に関する提言・見解 </vt:lpstr>
      <vt:lpstr>5-1. 文部科学省</vt:lpstr>
      <vt:lpstr>5-1. 文部科学省</vt:lpstr>
      <vt:lpstr>5-1. 文部科学省</vt:lpstr>
      <vt:lpstr>5-２. 内閣府</vt:lpstr>
      <vt:lpstr>5-3. 国立大学協会</vt:lpstr>
      <vt:lpstr>5-4. 日本私立大学連盟</vt:lpstr>
      <vt:lpstr>5-5. 日本学術会議</vt:lpstr>
      <vt:lpstr>5-5. 日本学術会議</vt:lpstr>
      <vt:lpstr>6. 海外の情勢</vt:lpstr>
      <vt:lpstr>6-1. オープンアクセスに関する動向</vt:lpstr>
      <vt:lpstr>6-1. オープンアクセスに関する動向</vt:lpstr>
      <vt:lpstr>6-1. オープンアクセスに関する動向</vt:lpstr>
      <vt:lpstr>6-1. オープンアクセスに関する動向</vt:lpstr>
      <vt:lpstr>6-1. オープンアクセスに関する動向</vt:lpstr>
      <vt:lpstr>6-2. 国際図書館コンソーシアム連合（ICOLC）</vt:lpstr>
      <vt:lpstr>6-3. 海外コンソーシアムの取組例　（Projekt DEAL）</vt:lpstr>
      <vt:lpstr>6-3. 海外コンソーシアムの取組例　（Projekt DEAL）</vt:lpstr>
      <vt:lpstr>6-4. 海外助成団体の取組例　（cOAlition S）</vt:lpstr>
      <vt:lpstr>6-4. 海外助成団体の取組例　（cOAlition S）</vt:lpstr>
      <vt:lpstr>6-5. 近年の各国の動向</vt:lpstr>
      <vt:lpstr>6-6. 近年の大手3社の動向</vt:lpstr>
      <vt:lpstr>6-7. 海外の事例にみる論点</vt:lpstr>
      <vt:lpstr>7. その他</vt:lpstr>
      <vt:lpstr>7-1. ダークアーカイブ・プロジェクト</vt:lpstr>
      <vt:lpstr>7-2. 粗悪学術誌</vt:lpstr>
      <vt:lpstr>7-2. 粗悪学術誌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栗田　とも子</dc:creator>
  <cp:lastModifiedBy>舩越　美音花</cp:lastModifiedBy>
  <cp:revision>254</cp:revision>
  <cp:lastPrinted>2023-01-27T10:07:03Z</cp:lastPrinted>
  <dcterms:created xsi:type="dcterms:W3CDTF">2022-11-30T23:24:12Z</dcterms:created>
  <dcterms:modified xsi:type="dcterms:W3CDTF">2025-03-27T01:03:05Z</dcterms:modified>
</cp:coreProperties>
</file>