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5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92" r:id="rId2"/>
    <p:sldId id="493" r:id="rId3"/>
    <p:sldId id="494" r:id="rId4"/>
    <p:sldId id="495" r:id="rId5"/>
    <p:sldId id="489" r:id="rId6"/>
    <p:sldId id="490" r:id="rId7"/>
    <p:sldId id="491" r:id="rId8"/>
    <p:sldId id="496" r:id="rId9"/>
    <p:sldId id="497" r:id="rId10"/>
    <p:sldId id="498" r:id="rId11"/>
    <p:sldId id="499" r:id="rId12"/>
    <p:sldId id="500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183"/>
    <a:srgbClr val="5B9BD5"/>
    <a:srgbClr val="8ED973"/>
    <a:srgbClr val="C5EBB7"/>
    <a:srgbClr val="606D7A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82" autoAdjust="0"/>
    <p:restoredTop sz="81266" autoAdjust="0"/>
  </p:normalViewPr>
  <p:slideViewPr>
    <p:cSldViewPr snapToGrid="0" showGuides="1">
      <p:cViewPr varScale="1">
        <p:scale>
          <a:sx n="60" d="100"/>
          <a:sy n="60" d="100"/>
        </p:scale>
        <p:origin x="53" y="7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defRPr>
            </a:pPr>
            <a:r>
              <a:rPr lang="en-US" altLang="ja-JP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Top30 </a:t>
            </a:r>
            <a:br>
              <a:rPr lang="en-US" altLang="ja-JP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</a:br>
            <a:r>
              <a:rPr lang="en-US" altLang="ja-JP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aggregated</a:t>
            </a:r>
          </a:p>
        </c:rich>
      </c:tx>
      <c:layout>
        <c:manualLayout>
          <c:xMode val="edge"/>
          <c:yMode val="edge"/>
          <c:x val="0.31535322302774982"/>
          <c:y val="0.452816191538368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4295486400334846E-2"/>
          <c:y val="0.11975539449208522"/>
          <c:w val="0.70151790780759871"/>
          <c:h val="0.824875333474877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Top30 aggregated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7E9-4E16-A181-0CF8657FA868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7E9-4E16-A181-0CF8657FA868}"/>
              </c:ext>
            </c:extLst>
          </c:dPt>
          <c:dPt>
            <c:idx val="2"/>
            <c:bubble3D val="0"/>
            <c:spPr>
              <a:solidFill>
                <a:srgbClr val="BF9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7E9-4E16-A181-0CF8657FA868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7E9-4E16-A181-0CF8657FA868}"/>
              </c:ext>
            </c:extLst>
          </c:dPt>
          <c:dLbls>
            <c:dLbl>
              <c:idx val="1"/>
              <c:layout>
                <c:manualLayout>
                  <c:x val="1.1964393212138113E-2"/>
                  <c:y val="2.8136510075787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E9-4E16-A181-0CF8657FA868}"/>
                </c:ext>
              </c:extLst>
            </c:dLbl>
            <c:dLbl>
              <c:idx val="2"/>
              <c:layout>
                <c:manualLayout>
                  <c:x val="0"/>
                  <c:y val="3.751534676771669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E9-4E16-A181-0CF8657FA868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Arial" panose="020B0604020202020204" pitchFamily="34" charset="0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B7E9-4E16-A181-0CF8657FA8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Arial" panose="020B0604020202020204" pitchFamily="34" charset="0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Gold</c:v>
                </c:pt>
                <c:pt idx="1">
                  <c:v>Green</c:v>
                </c:pt>
                <c:pt idx="2">
                  <c:v>Bronze</c:v>
                </c:pt>
                <c:pt idx="3">
                  <c:v>Closed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39</c:v>
                </c:pt>
                <c:pt idx="1">
                  <c:v>4</c:v>
                </c:pt>
                <c:pt idx="2">
                  <c:v>5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7E9-4E16-A181-0CF8657FA8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007892550573009"/>
          <c:y val="0.50396216807477079"/>
          <c:w val="0.22023973321573251"/>
          <c:h val="0.403530702570389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680839008775764"/>
          <c:y val="3.2371463948947521E-2"/>
          <c:w val="0.536457472853892"/>
          <c:h val="0.93957280859741299"/>
        </c:manualLayout>
      </c:layout>
      <c:doughnutChart>
        <c:varyColors val="1"/>
        <c:ser>
          <c:idx val="0"/>
          <c:order val="0"/>
          <c:tx>
            <c:strRef>
              <c:f>加工!$F$2</c:f>
              <c:strCache>
                <c:ptCount val="1"/>
                <c:pt idx="0">
                  <c:v>公表論文数</c:v>
                </c:pt>
              </c:strCache>
            </c:strRef>
          </c:tx>
          <c:dPt>
            <c:idx val="0"/>
            <c:bubble3D val="0"/>
            <c:spPr>
              <a:solidFill>
                <a:srgbClr val="E48312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08-4B21-94B6-5E0849760661}"/>
              </c:ext>
            </c:extLst>
          </c:dPt>
          <c:dPt>
            <c:idx val="1"/>
            <c:bubble3D val="0"/>
            <c:spPr>
              <a:solidFill>
                <a:srgbClr val="F3B56C"/>
              </a:solidFill>
              <a:ln w="19050">
                <a:solidFill>
                  <a:srgbClr val="FFFFFF">
                    <a:alpha val="93000"/>
                  </a:srgb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B08-4B21-94B6-5E0849760661}"/>
              </c:ext>
            </c:extLst>
          </c:dPt>
          <c:dPt>
            <c:idx val="2"/>
            <c:bubble3D val="0"/>
            <c:spPr>
              <a:solidFill>
                <a:srgbClr val="E48312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08-4B21-94B6-5E0849760661}"/>
              </c:ext>
            </c:extLst>
          </c:dPt>
          <c:dPt>
            <c:idx val="3"/>
            <c:bubble3D val="0"/>
            <c:spPr>
              <a:solidFill>
                <a:srgbClr val="CCDDEA">
                  <a:lumMod val="90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B08-4B21-94B6-5E0849760661}"/>
              </c:ext>
            </c:extLst>
          </c:dPt>
          <c:dPt>
            <c:idx val="4"/>
            <c:bubble3D val="0"/>
            <c:spPr>
              <a:solidFill>
                <a:srgbClr val="FF993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B08-4B21-94B6-5E0849760661}"/>
              </c:ext>
            </c:extLst>
          </c:dPt>
          <c:dPt>
            <c:idx val="5"/>
            <c:bubble3D val="0"/>
            <c:spPr>
              <a:solidFill>
                <a:srgbClr val="CCDDEA">
                  <a:lumMod val="9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B08-4B21-94B6-5E0849760661}"/>
              </c:ext>
            </c:extLst>
          </c:dPt>
          <c:dPt>
            <c:idx val="6"/>
            <c:bubble3D val="0"/>
            <c:spPr>
              <a:solidFill>
                <a:srgbClr val="ADC8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B08-4B21-94B6-5E0849760661}"/>
              </c:ext>
            </c:extLst>
          </c:dPt>
          <c:dPt>
            <c:idx val="7"/>
            <c:bubble3D val="0"/>
            <c:spPr>
              <a:solidFill>
                <a:srgbClr val="ADC8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B08-4B21-94B6-5E0849760661}"/>
              </c:ext>
            </c:extLst>
          </c:dPt>
          <c:dPt>
            <c:idx val="8"/>
            <c:bubble3D val="0"/>
            <c:spPr>
              <a:solidFill>
                <a:srgbClr val="ADC8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B08-4B21-94B6-5E0849760661}"/>
              </c:ext>
            </c:extLst>
          </c:dPt>
          <c:dPt>
            <c:idx val="9"/>
            <c:bubble3D val="0"/>
            <c:spPr>
              <a:solidFill>
                <a:srgbClr val="CCDDEA">
                  <a:lumMod val="9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B08-4B21-94B6-5E0849760661}"/>
              </c:ext>
            </c:extLst>
          </c:dPt>
          <c:dPt>
            <c:idx val="10"/>
            <c:bubble3D val="0"/>
            <c:spPr>
              <a:solidFill>
                <a:srgbClr val="ADC8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B08-4B21-94B6-5E0849760661}"/>
              </c:ext>
            </c:extLst>
          </c:dPt>
          <c:dPt>
            <c:idx val="11"/>
            <c:bubble3D val="0"/>
            <c:spPr>
              <a:solidFill>
                <a:srgbClr val="ADC8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B08-4B21-94B6-5E0849760661}"/>
              </c:ext>
            </c:extLst>
          </c:dPt>
          <c:dPt>
            <c:idx val="12"/>
            <c:bubble3D val="0"/>
            <c:spPr>
              <a:solidFill>
                <a:srgbClr val="FF993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FB08-4B21-94B6-5E0849760661}"/>
              </c:ext>
            </c:extLst>
          </c:dPt>
          <c:dPt>
            <c:idx val="13"/>
            <c:bubble3D val="0"/>
            <c:spPr>
              <a:solidFill>
                <a:srgbClr val="FF993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FB08-4B21-94B6-5E0849760661}"/>
              </c:ext>
            </c:extLst>
          </c:dPt>
          <c:dPt>
            <c:idx val="14"/>
            <c:bubble3D val="0"/>
            <c:spPr>
              <a:solidFill>
                <a:srgbClr val="ADC8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FB08-4B21-94B6-5E0849760661}"/>
              </c:ext>
            </c:extLst>
          </c:dPt>
          <c:dPt>
            <c:idx val="15"/>
            <c:bubble3D val="0"/>
            <c:spPr>
              <a:solidFill>
                <a:srgbClr val="ADC8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FB08-4B21-94B6-5E0849760661}"/>
              </c:ext>
            </c:extLst>
          </c:dPt>
          <c:dPt>
            <c:idx val="16"/>
            <c:bubble3D val="0"/>
            <c:spPr>
              <a:solidFill>
                <a:sysClr val="window" lastClr="FFFFFF">
                  <a:lumMod val="7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FB08-4B21-94B6-5E0849760661}"/>
              </c:ext>
            </c:extLst>
          </c:dPt>
          <c:dLbls>
            <c:dLbl>
              <c:idx val="0"/>
              <c:layout>
                <c:manualLayout>
                  <c:x val="1.7006802721088435E-3"/>
                  <c:y val="1.2602394454946439E-2"/>
                </c:manualLayout>
              </c:layout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08-4B21-94B6-5E0849760661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defRPr>
                    </a:pPr>
                    <a:fld id="{10C2FF3B-6F7A-4A44-AE48-EBBA43DE7934}" type="CATEGORYNAME">
                      <a:rPr lang="en-US" altLang="ja-JP" sz="1400">
                        <a:solidFill>
                          <a:schemeClr val="tx1"/>
                        </a:solidFill>
                      </a:rPr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ja-JP" baseline="0" dirty="0">
                        <a:solidFill>
                          <a:schemeClr val="tx1"/>
                        </a:solidFill>
                      </a:rPr>
                      <a:t>, </a:t>
                    </a:r>
                    <a:fld id="{A0C5A335-00CF-4092-B4D6-7C319FB442DA}" type="VALUE">
                      <a:rPr lang="ja-JP" altLang="en-US" baseline="0">
                        <a:solidFill>
                          <a:schemeClr val="tx1"/>
                        </a:solidFill>
                      </a:rPr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en-US" altLang="ja-JP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en-US" alt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B08-4B21-94B6-5E0849760661}"/>
                </c:ext>
              </c:extLst>
            </c:dLbl>
            <c:dLbl>
              <c:idx val="2"/>
              <c:layout>
                <c:manualLayout>
                  <c:x val="7.2957712692009163E-3"/>
                  <c:y val="-2.6342508810362892E-2"/>
                </c:manualLayout>
              </c:layout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08-4B21-94B6-5E0849760661}"/>
                </c:ext>
              </c:extLst>
            </c:dLbl>
            <c:dLbl>
              <c:idx val="3"/>
              <c:layout>
                <c:manualLayout>
                  <c:x val="4.1663044858054075E-2"/>
                  <c:y val="8.309819982855491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defRPr>
                    </a:pPr>
                    <a:fld id="{5FBE8AE4-6279-4708-891D-FDA410C92986}" type="CATEGORYNAME">
                      <a:rPr lang="en-US" altLang="zh-CN" sz="1400" b="0">
                        <a:solidFill>
                          <a:schemeClr val="tx1"/>
                        </a:solidFill>
                      </a:rPr>
                      <a:pPr algn="l">
                        <a:defRPr sz="1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zh-CN" sz="1400" b="0" baseline="0" dirty="0">
                        <a:solidFill>
                          <a:schemeClr val="tx1"/>
                        </a:solidFill>
                      </a:rPr>
                      <a:t>,</a:t>
                    </a:r>
                    <a:br>
                      <a:rPr lang="en-US" altLang="zh-CN" sz="1400" b="0" baseline="0" dirty="0">
                        <a:solidFill>
                          <a:schemeClr val="tx1"/>
                        </a:solidFill>
                      </a:rPr>
                    </a:br>
                    <a:r>
                      <a:rPr lang="en-US" altLang="zh-CN" sz="1400" b="0" baseline="0" dirty="0">
                        <a:solidFill>
                          <a:schemeClr val="tx1"/>
                        </a:solidFill>
                      </a:rPr>
                      <a:t> </a:t>
                    </a:r>
                    <a:fld id="{C2F329EE-7485-4F24-BE39-E018B03F2AB7}" type="VALUE">
                      <a:rPr lang="zh-CN" altLang="en-US" sz="1400" b="0" baseline="0" dirty="0">
                        <a:solidFill>
                          <a:schemeClr val="tx1"/>
                        </a:solidFill>
                      </a:rPr>
                      <a:pPr algn="l">
                        <a:defRPr sz="1400"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en-US" altLang="zh-CN" sz="1400" b="0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40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en-US" altLang="zh-CN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162879047555629"/>
                      <c:h val="0.1231107724545194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B08-4B21-94B6-5E0849760661}"/>
                </c:ext>
              </c:extLst>
            </c:dLbl>
            <c:dLbl>
              <c:idx val="4"/>
              <c:layout>
                <c:manualLayout>
                  <c:x val="-4.3787857467043181E-2"/>
                  <c:y val="0.14497895037622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B08-4B21-94B6-5E0849760661}"/>
                </c:ext>
              </c:extLst>
            </c:dLbl>
            <c:dLbl>
              <c:idx val="5"/>
              <c:layout>
                <c:manualLayout>
                  <c:x val="-7.6985054531590533E-2"/>
                  <c:y val="0.10445013810839128"/>
                </c:manualLayout>
              </c:layout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B08-4B21-94B6-5E0849760661}"/>
                </c:ext>
              </c:extLst>
            </c:dLbl>
            <c:dLbl>
              <c:idx val="6"/>
              <c:layout>
                <c:manualLayout>
                  <c:x val="-0.16784558724046239"/>
                  <c:y val="0.1081127080327675"/>
                </c:manualLayout>
              </c:layout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105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39455782312926"/>
                      <c:h val="7.63705103969754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B08-4B21-94B6-5E0849760661}"/>
                </c:ext>
              </c:extLst>
            </c:dLbl>
            <c:dLbl>
              <c:idx val="7"/>
              <c:layout>
                <c:manualLayout>
                  <c:x val="-0.17577465429358441"/>
                  <c:y val="5.64638537003524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r">
                      <a:defRPr sz="1400" b="0" i="0" u="none" strike="noStrike" kern="1200" baseline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defRPr>
                    </a:pPr>
                    <a:fld id="{E1F32012-2BDC-4CA5-B288-EA549D275196}" type="CATEGORYNAME">
                      <a:rPr lang="en-US" altLang="zh-CN" sz="1100">
                        <a:solidFill>
                          <a:schemeClr val="tx1"/>
                        </a:solidFill>
                      </a:rPr>
                      <a:pPr algn="r">
                        <a:defRPr sz="1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en-US" altLang="zh-CN" baseline="0" dirty="0">
                        <a:solidFill>
                          <a:schemeClr val="tx1"/>
                        </a:solidFill>
                      </a:rPr>
                      <a:t>, </a:t>
                    </a:r>
                    <a:fld id="{739C66C6-2589-4CD1-B956-400F89CE0439}" type="VALUE">
                      <a:rPr lang="zh-CN" altLang="en-US" sz="1100" baseline="0">
                        <a:solidFill>
                          <a:schemeClr val="tx1"/>
                        </a:solidFill>
                      </a:rPr>
                      <a:pPr algn="r">
                        <a:defRPr sz="1400"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en-US" altLang="zh-CN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r">
                    <a:defRPr sz="140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en-US" altLang="zh-CN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545406218227171"/>
                      <c:h val="7.153195542432612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FB08-4B21-94B6-5E0849760661}"/>
                </c:ext>
              </c:extLst>
            </c:dLbl>
            <c:dLbl>
              <c:idx val="8"/>
              <c:layout>
                <c:manualLayout>
                  <c:x val="-0.16015320605778516"/>
                  <c:y val="3.636870178112201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362244897959184"/>
                      <c:h val="7.63705103969754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B08-4B21-94B6-5E0849760661}"/>
                </c:ext>
              </c:extLst>
            </c:dLbl>
            <c:dLbl>
              <c:idx val="9"/>
              <c:layout>
                <c:manualLayout>
                  <c:x val="-0.16243617553192477"/>
                  <c:y val="1.1702543099342794E-2"/>
                </c:manualLayout>
              </c:layout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05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34523809523809523"/>
                      <c:h val="7.63705103969754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B08-4B21-94B6-5E0849760661}"/>
                </c:ext>
              </c:extLst>
            </c:dLbl>
            <c:dLbl>
              <c:idx val="10"/>
              <c:layout>
                <c:manualLayout>
                  <c:x val="-0.13164883424777854"/>
                  <c:y val="-2.0355462424992858E-2"/>
                </c:manualLayout>
              </c:layout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105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B08-4B21-94B6-5E0849760661}"/>
                </c:ext>
              </c:extLst>
            </c:dLbl>
            <c:dLbl>
              <c:idx val="11"/>
              <c:layout>
                <c:manualLayout>
                  <c:x val="-0.14435528690573773"/>
                  <c:y val="-3.5278407467377933E-2"/>
                </c:manualLayout>
              </c:layout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105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B08-4B21-94B6-5E0849760661}"/>
                </c:ext>
              </c:extLst>
            </c:dLbl>
            <c:dLbl>
              <c:idx val="12"/>
              <c:layout>
                <c:manualLayout>
                  <c:x val="-0.14001677020392453"/>
                  <c:y val="-7.2375845318601778E-2"/>
                </c:manualLayout>
              </c:layout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105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B08-4B21-94B6-5E0849760661}"/>
                </c:ext>
              </c:extLst>
            </c:dLbl>
            <c:dLbl>
              <c:idx val="13"/>
              <c:layout>
                <c:manualLayout>
                  <c:x val="-0.14704193086735459"/>
                  <c:y val="-9.7176112010667684E-2"/>
                </c:manualLayout>
              </c:layout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105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B08-4B21-94B6-5E0849760661}"/>
                </c:ext>
              </c:extLst>
            </c:dLbl>
            <c:dLbl>
              <c:idx val="14"/>
              <c:layout>
                <c:manualLayout>
                  <c:x val="-0.20068067041016804"/>
                  <c:y val="-0.11529240880083821"/>
                </c:manualLayout>
              </c:layout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105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93290872249383"/>
                      <c:h val="7.63704449546282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D-FB08-4B21-94B6-5E0849760661}"/>
                </c:ext>
              </c:extLst>
            </c:dLbl>
            <c:dLbl>
              <c:idx val="15"/>
              <c:layout>
                <c:manualLayout>
                  <c:x val="-0.17853050896770747"/>
                  <c:y val="-0.14322021144870939"/>
                </c:manualLayout>
              </c:layout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105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469387755102042"/>
                      <c:h val="7.63705103969754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F-FB08-4B21-94B6-5E0849760661}"/>
                </c:ext>
              </c:extLst>
            </c:dLbl>
            <c:dLbl>
              <c:idx val="16"/>
              <c:numFmt formatCode="#,##0&quot;報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FB08-4B21-94B6-5E0849760661}"/>
                </c:ext>
              </c:extLst>
            </c:dLbl>
            <c:numFmt formatCode="#,##0&quot;報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加工!$D$3:$D$19</c:f>
              <c:strCache>
                <c:ptCount val="17"/>
                <c:pt idx="0">
                  <c:v>ELSEVIER</c:v>
                </c:pt>
                <c:pt idx="1">
                  <c:v>SPRINGER</c:v>
                </c:pt>
                <c:pt idx="2">
                  <c:v>WILEY</c:v>
                </c:pt>
                <c:pt idx="3">
                  <c:v>ACS(米国化学会)</c:v>
                </c:pt>
                <c:pt idx="4">
                  <c:v>MDPI</c:v>
                </c:pt>
                <c:pt idx="5">
                  <c:v>NATURE</c:v>
                </c:pt>
                <c:pt idx="6">
                  <c:v>TAYLOR &amp; FRANCIS</c:v>
                </c:pt>
                <c:pt idx="7">
                  <c:v>RSC(英国王立化学会)</c:v>
                </c:pt>
                <c:pt idx="8">
                  <c:v>IOP(英国物理学会)</c:v>
                </c:pt>
                <c:pt idx="9">
                  <c:v>OUP(オックスフォード大学出版会)</c:v>
                </c:pt>
                <c:pt idx="10">
                  <c:v>IEEE</c:v>
                </c:pt>
                <c:pt idx="11">
                  <c:v>LIPPINCOTT</c:v>
                </c:pt>
                <c:pt idx="12">
                  <c:v>PLoS</c:v>
                </c:pt>
                <c:pt idx="13">
                  <c:v>FRONTIERS</c:v>
                </c:pt>
                <c:pt idx="14">
                  <c:v>APS(米国物理学会)</c:v>
                </c:pt>
                <c:pt idx="15">
                  <c:v>AIP(米国物理学協会)</c:v>
                </c:pt>
                <c:pt idx="16">
                  <c:v>その他</c:v>
                </c:pt>
              </c:strCache>
            </c:strRef>
          </c:cat>
          <c:val>
            <c:numRef>
              <c:f>加工!$F$3:$F$19</c:f>
              <c:numCache>
                <c:formatCode>#,##0_);[Red]\(#,##0\)</c:formatCode>
                <c:ptCount val="17"/>
                <c:pt idx="0">
                  <c:v>300</c:v>
                </c:pt>
                <c:pt idx="1">
                  <c:v>150</c:v>
                </c:pt>
                <c:pt idx="2">
                  <c:v>100</c:v>
                </c:pt>
                <c:pt idx="3">
                  <c:v>90</c:v>
                </c:pt>
                <c:pt idx="4">
                  <c:v>80</c:v>
                </c:pt>
                <c:pt idx="5">
                  <c:v>70</c:v>
                </c:pt>
                <c:pt idx="6">
                  <c:v>60</c:v>
                </c:pt>
                <c:pt idx="7">
                  <c:v>50</c:v>
                </c:pt>
                <c:pt idx="8">
                  <c:v>40</c:v>
                </c:pt>
                <c:pt idx="9">
                  <c:v>30</c:v>
                </c:pt>
                <c:pt idx="10">
                  <c:v>20</c:v>
                </c:pt>
                <c:pt idx="11">
                  <c:v>10</c:v>
                </c:pt>
                <c:pt idx="12">
                  <c:v>5</c:v>
                </c:pt>
                <c:pt idx="13">
                  <c:v>6</c:v>
                </c:pt>
                <c:pt idx="14">
                  <c:v>7</c:v>
                </c:pt>
                <c:pt idx="15">
                  <c:v>8</c:v>
                </c:pt>
                <c:pt idx="16">
                  <c:v>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FB08-4B21-94B6-5E08497606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defRPr>
            </a:pP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United</a:t>
            </a:r>
            <a:b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</a:b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Kingdom</a:t>
            </a:r>
          </a:p>
        </c:rich>
      </c:tx>
      <c:layout>
        <c:manualLayout>
          <c:xMode val="edge"/>
          <c:yMode val="edge"/>
          <c:x val="0.33145001339701469"/>
          <c:y val="0.43241087694578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4386111800743701"/>
          <c:y val="0.11645496861109157"/>
          <c:w val="0.70151790780759871"/>
          <c:h val="0.824875333474877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Top30 aggregated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4F-41A0-B76E-B4E02D1B835A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4F-41A0-B76E-B4E02D1B835A}"/>
              </c:ext>
            </c:extLst>
          </c:dPt>
          <c:dPt>
            <c:idx val="2"/>
            <c:bubble3D val="0"/>
            <c:spPr>
              <a:solidFill>
                <a:srgbClr val="BF9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24F-41A0-B76E-B4E02D1B835A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24F-41A0-B76E-B4E02D1B835A}"/>
              </c:ext>
            </c:extLst>
          </c:dPt>
          <c:dLbls>
            <c:dLbl>
              <c:idx val="0"/>
              <c:layout>
                <c:manualLayout>
                  <c:x val="-9.1607505497052706E-17"/>
                  <c:y val="3.3282332453811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4F-41A0-B76E-B4E02D1B835A}"/>
                </c:ext>
              </c:extLst>
            </c:dLbl>
            <c:dLbl>
              <c:idx val="1"/>
              <c:layout>
                <c:manualLayout>
                  <c:x val="-3.9881310707127037E-3"/>
                  <c:y val="8.5971676523874351E-1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4F-41A0-B76E-B4E02D1B835A}"/>
                </c:ext>
              </c:extLst>
            </c:dLbl>
            <c:dLbl>
              <c:idx val="2"/>
              <c:layout>
                <c:manualLayout>
                  <c:x val="-3.5893179636414321E-2"/>
                  <c:y val="-4.6894183459646075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4F-41A0-B76E-B4E02D1B835A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Arial" panose="020B0604020202020204" pitchFamily="34" charset="0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324F-41A0-B76E-B4E02D1B83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Arial" panose="020B0604020202020204" pitchFamily="34" charset="0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Gold</c:v>
                </c:pt>
                <c:pt idx="1">
                  <c:v>Green</c:v>
                </c:pt>
                <c:pt idx="2">
                  <c:v>Bronze</c:v>
                </c:pt>
                <c:pt idx="3">
                  <c:v>Closed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66</c:v>
                </c:pt>
                <c:pt idx="1">
                  <c:v>9</c:v>
                </c:pt>
                <c:pt idx="2">
                  <c:v>4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24F-41A0-B76E-B4E02D1B83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defRPr>
            </a:pP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Germany</a:t>
            </a:r>
          </a:p>
        </c:rich>
      </c:tx>
      <c:layout>
        <c:manualLayout>
          <c:xMode val="edge"/>
          <c:yMode val="edge"/>
          <c:x val="0.33667229170789714"/>
          <c:y val="0.447117562195812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85487410851925"/>
          <c:y val="8.1439319111225983E-2"/>
          <c:w val="0.70151790780759871"/>
          <c:h val="0.824875333474877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Germany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6BE-4665-AE8A-8409C366F029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6BE-4665-AE8A-8409C366F029}"/>
              </c:ext>
            </c:extLst>
          </c:dPt>
          <c:dPt>
            <c:idx val="2"/>
            <c:bubble3D val="0"/>
            <c:spPr>
              <a:solidFill>
                <a:srgbClr val="BF9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6BE-4665-AE8A-8409C366F029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6BE-4665-AE8A-8409C366F029}"/>
              </c:ext>
            </c:extLst>
          </c:dPt>
          <c:dLbls>
            <c:dLbl>
              <c:idx val="1"/>
              <c:layout>
                <c:manualLayout>
                  <c:x val="1.1964393212138113E-2"/>
                  <c:y val="2.8136510075787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BE-4665-AE8A-8409C366F029}"/>
                </c:ext>
              </c:extLst>
            </c:dLbl>
            <c:dLbl>
              <c:idx val="2"/>
              <c:layout>
                <c:manualLayout>
                  <c:x val="-1.4990492250781145E-2"/>
                  <c:y val="1.532690719339524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BE-4665-AE8A-8409C366F029}"/>
                </c:ext>
              </c:extLst>
            </c:dLbl>
            <c:dLbl>
              <c:idx val="3"/>
              <c:layout>
                <c:manualLayout>
                  <c:x val="3.9974646002082885E-2"/>
                  <c:y val="-6.65644465196158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Arial" panose="020B0604020202020204" pitchFamily="34" charset="0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20335881454715"/>
                      <c:h val="0.218553983113365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6BE-4665-AE8A-8409C366F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Arial" panose="020B0604020202020204" pitchFamily="34" charset="0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Gold</c:v>
                </c:pt>
                <c:pt idx="1">
                  <c:v>Green</c:v>
                </c:pt>
                <c:pt idx="2">
                  <c:v>Bronze</c:v>
                </c:pt>
                <c:pt idx="3">
                  <c:v>Closed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58</c:v>
                </c:pt>
                <c:pt idx="1">
                  <c:v>5</c:v>
                </c:pt>
                <c:pt idx="2">
                  <c:v>4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6BE-4665-AE8A-8409C366F0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accent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defRPr>
            </a:pPr>
            <a:r>
              <a:rPr lang="en-US" altLang="ja-JP" sz="1800" b="1" dirty="0">
                <a:solidFill>
                  <a:srgbClr val="E4831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Japan</a:t>
            </a:r>
          </a:p>
        </c:rich>
      </c:tx>
      <c:layout>
        <c:manualLayout>
          <c:xMode val="edge"/>
          <c:yMode val="edge"/>
          <c:x val="0.3500138298110923"/>
          <c:y val="0.422123491430236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accent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85487410851925"/>
          <c:y val="8.1439319111225983E-2"/>
          <c:w val="0.70151790780759871"/>
          <c:h val="0.824875333474877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Top30 aggregated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81-45D2-B4CA-3B8CDD0D1CF7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81-45D2-B4CA-3B8CDD0D1CF7}"/>
              </c:ext>
            </c:extLst>
          </c:dPt>
          <c:dPt>
            <c:idx val="2"/>
            <c:bubble3D val="0"/>
            <c:spPr>
              <a:solidFill>
                <a:srgbClr val="BF9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D81-45D2-B4CA-3B8CDD0D1CF7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D81-45D2-B4CA-3B8CDD0D1CF7}"/>
              </c:ext>
            </c:extLst>
          </c:dPt>
          <c:dLbls>
            <c:dLbl>
              <c:idx val="1"/>
              <c:layout>
                <c:manualLayout>
                  <c:x val="4.1945443264134352E-2"/>
                  <c:y val="2.81366742039647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D81-45D2-B4CA-3B8CDD0D1CF7}"/>
                </c:ext>
              </c:extLst>
            </c:dLbl>
            <c:dLbl>
              <c:idx val="2"/>
              <c:layout>
                <c:manualLayout>
                  <c:x val="0"/>
                  <c:y val="3.751534676771669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D81-45D2-B4CA-3B8CDD0D1CF7}"/>
                </c:ext>
              </c:extLst>
            </c:dLbl>
            <c:dLbl>
              <c:idx val="3"/>
              <c:layout>
                <c:manualLayout>
                  <c:x val="-1.1964393212138113E-2"/>
                  <c:y val="6.56518568435045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Arial" panose="020B0604020202020204" pitchFamily="34" charset="0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D81-45D2-B4CA-3B8CDD0D1C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Arial" panose="020B0604020202020204" pitchFamily="34" charset="0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Gold</c:v>
                </c:pt>
                <c:pt idx="1">
                  <c:v>Green</c:v>
                </c:pt>
                <c:pt idx="2">
                  <c:v>Bronze</c:v>
                </c:pt>
                <c:pt idx="3">
                  <c:v>Closed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42</c:v>
                </c:pt>
                <c:pt idx="1">
                  <c:v>4</c:v>
                </c:pt>
                <c:pt idx="2">
                  <c:v>9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81-45D2-B4CA-3B8CDD0D1C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defRPr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United</a:t>
            </a:r>
            <a:br>
              <a:rPr lang="en-US" altLang="ja-JP" sz="1400" b="1" baseline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</a:b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States</a:t>
            </a:r>
          </a:p>
        </c:rich>
      </c:tx>
      <c:layout>
        <c:manualLayout>
          <c:xMode val="edge"/>
          <c:yMode val="edge"/>
          <c:x val="0.35191419930115198"/>
          <c:y val="0.400844200684602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85487410851925"/>
          <c:y val="8.1439319111225983E-2"/>
          <c:w val="0.70151790780759871"/>
          <c:h val="0.824875333474877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3C6-43C2-B190-17C97F7C94F8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3C6-43C2-B190-17C97F7C94F8}"/>
              </c:ext>
            </c:extLst>
          </c:dPt>
          <c:dPt>
            <c:idx val="2"/>
            <c:bubble3D val="0"/>
            <c:spPr>
              <a:solidFill>
                <a:srgbClr val="BF9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3C6-43C2-B190-17C97F7C94F8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3C6-43C2-B190-17C97F7C94F8}"/>
              </c:ext>
            </c:extLst>
          </c:dPt>
          <c:dLbls>
            <c:dLbl>
              <c:idx val="1"/>
              <c:layout>
                <c:manualLayout>
                  <c:x val="1.1964393212138113E-2"/>
                  <c:y val="2.8136510075787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C6-43C2-B190-17C97F7C94F8}"/>
                </c:ext>
              </c:extLst>
            </c:dLbl>
            <c:dLbl>
              <c:idx val="2"/>
              <c:layout>
                <c:manualLayout>
                  <c:x val="0"/>
                  <c:y val="3.751534676771669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C6-43C2-B190-17C97F7C94F8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Arial" panose="020B0604020202020204" pitchFamily="34" charset="0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73C6-43C2-B190-17C97F7C94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Arial" panose="020B0604020202020204" pitchFamily="34" charset="0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Gold</c:v>
                </c:pt>
                <c:pt idx="1">
                  <c:v>Green</c:v>
                </c:pt>
                <c:pt idx="2">
                  <c:v>Bronze</c:v>
                </c:pt>
                <c:pt idx="3">
                  <c:v>Closed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</c:v>
                </c:pt>
                <c:pt idx="1">
                  <c:v>8</c:v>
                </c:pt>
                <c:pt idx="2">
                  <c:v>7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3C6-43C2-B190-17C97F7C94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altLang="en-US" sz="16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●●大</a:t>
            </a:r>
            <a:r>
              <a:rPr lang="ja-JP" altLang="en-US" sz="16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600" baseline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ジャーナル費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5620589456205898E-2"/>
          <c:y val="0.18893460740639983"/>
          <c:w val="0.86271289232904602"/>
          <c:h val="0.657969783882606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Sheet1!$C$16</c:f>
              <c:strCache>
                <c:ptCount val="1"/>
                <c:pt idx="0">
                  <c:v>購読額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B9BD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868-4C82-9838-05A07FEA8847}"/>
              </c:ext>
            </c:extLst>
          </c:dPt>
          <c:dPt>
            <c:idx val="2"/>
            <c:invertIfNegative val="0"/>
            <c:bubble3D val="0"/>
            <c:spPr>
              <a:solidFill>
                <a:srgbClr val="5B9BD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868-4C82-9838-05A07FEA8847}"/>
              </c:ext>
            </c:extLst>
          </c:dPt>
          <c:dPt>
            <c:idx val="3"/>
            <c:invertIfNegative val="0"/>
            <c:bubble3D val="0"/>
            <c:spPr>
              <a:solidFill>
                <a:srgbClr val="5B9BD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868-4C82-9838-05A07FEA8847}"/>
              </c:ext>
            </c:extLst>
          </c:dPt>
          <c:dPt>
            <c:idx val="4"/>
            <c:invertIfNegative val="0"/>
            <c:bubble3D val="0"/>
            <c:spPr>
              <a:solidFill>
                <a:srgbClr val="5B9BD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868-4C82-9838-05A07FEA8847}"/>
              </c:ext>
            </c:extLst>
          </c:dPt>
          <c:dPt>
            <c:idx val="5"/>
            <c:invertIfNegative val="0"/>
            <c:bubble3D val="0"/>
            <c:spPr>
              <a:solidFill>
                <a:srgbClr val="5B9BD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868-4C82-9838-05A07FEA884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2868-4C82-9838-05A07FEA884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868-4C82-9838-05A07FEA8847}"/>
              </c:ext>
            </c:extLst>
          </c:dPt>
          <c:dPt>
            <c:idx val="10"/>
            <c:invertIfNegative val="0"/>
            <c:bubble3D val="0"/>
            <c:spPr>
              <a:pattFill prst="ltUpDiag">
                <a:fgClr>
                  <a:srgbClr val="5B9BD5"/>
                </a:fgClr>
                <a:bgClr>
                  <a:srgbClr val="FFFFFF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F0B-4BBF-80BC-B3D248B7A54A}"/>
              </c:ext>
            </c:extLst>
          </c:dPt>
          <c:dPt>
            <c:idx val="11"/>
            <c:invertIfNegative val="0"/>
            <c:bubble3D val="0"/>
            <c:spPr>
              <a:pattFill prst="ltUpDiag">
                <a:fgClr>
                  <a:srgbClr val="5B9BD5"/>
                </a:fgClr>
                <a:bgClr>
                  <a:srgbClr val="FFFFFF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6F0B-4BBF-80BC-B3D248B7A54A}"/>
              </c:ext>
            </c:extLst>
          </c:dPt>
          <c:dLbls>
            <c:dLbl>
              <c:idx val="0"/>
              <c:layout>
                <c:manualLayout>
                  <c:x val="-7.9078455790784555E-3"/>
                  <c:y val="9.38847745508685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68-4C82-9838-05A07FEA8847}"/>
                </c:ext>
              </c:extLst>
            </c:dLbl>
            <c:numFmt formatCode="#,##0.00_);[Red]\(#,##0.0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Sheet1!$B$20:$B$31</c:f>
              <c:strCache>
                <c:ptCount val="12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2025予測</c:v>
                </c:pt>
                <c:pt idx="11">
                  <c:v>2028予測</c:v>
                </c:pt>
              </c:strCache>
              <c:extLst/>
            </c:strRef>
          </c:cat>
          <c:val>
            <c:numRef>
              <c:f>Sheet1!$C$20:$C$31</c:f>
              <c:numCache>
                <c:formatCode>General</c:formatCode>
                <c:ptCount val="12"/>
                <c:pt idx="0">
                  <c:v>330000000</c:v>
                </c:pt>
                <c:pt idx="1">
                  <c:v>350000000</c:v>
                </c:pt>
                <c:pt idx="2">
                  <c:v>441000000</c:v>
                </c:pt>
                <c:pt idx="3">
                  <c:v>483000000</c:v>
                </c:pt>
                <c:pt idx="4">
                  <c:v>450000000</c:v>
                </c:pt>
                <c:pt idx="5">
                  <c:v>465000000</c:v>
                </c:pt>
                <c:pt idx="6">
                  <c:v>475000000</c:v>
                </c:pt>
                <c:pt idx="7">
                  <c:v>485000000</c:v>
                </c:pt>
                <c:pt idx="8">
                  <c:v>486000000</c:v>
                </c:pt>
                <c:pt idx="9">
                  <c:v>487000000</c:v>
                </c:pt>
                <c:pt idx="10">
                  <c:v>489000000</c:v>
                </c:pt>
                <c:pt idx="11">
                  <c:v>513000000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E-2868-4C82-9838-05A07FEA884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axId val="510176863"/>
        <c:axId val="510175199"/>
      </c:barChart>
      <c:catAx>
        <c:axId val="510176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10175199"/>
        <c:crosses val="autoZero"/>
        <c:auto val="1"/>
        <c:lblAlgn val="ctr"/>
        <c:lblOffset val="100"/>
        <c:noMultiLvlLbl val="0"/>
      </c:catAx>
      <c:valAx>
        <c:axId val="51017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;[Red]\-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10176863"/>
        <c:crosses val="autoZero"/>
        <c:crossBetween val="between"/>
        <c:dispUnits>
          <c:builtInUnit val="hundredMillions"/>
          <c:dispUnitsLbl>
            <c:layout>
              <c:manualLayout>
                <c:xMode val="edge"/>
                <c:yMode val="edge"/>
                <c:x val="2.5946035699460357E-2"/>
                <c:y val="1.7643071622523779E-2"/>
              </c:manualLayout>
            </c:layout>
            <c:tx>
              <c:rich>
                <a:bodyPr rot="0" spcFirstLastPara="1" vertOverflow="ellipsis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r>
                    <a:rPr lang="ja-JP" altLang="en-US" sz="1400" dirty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億円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FFFFFF">
          <a:lumMod val="95000"/>
        </a:srgbClr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altLang="en-US" sz="16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●●大</a:t>
            </a:r>
            <a:r>
              <a:rPr lang="ja-JP" altLang="en-US" sz="16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APC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支払推定額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010706449645739"/>
          <c:y val="0.13947364985364658"/>
          <c:w val="0.80822630217768843"/>
          <c:h val="0.696299777793444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Sheet1!$I$2</c:f>
              <c:strCache>
                <c:ptCount val="1"/>
                <c:pt idx="0">
                  <c:v>APC支払推定額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4B18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D5B-4AB6-BF3D-3202F176BEAA}"/>
              </c:ext>
            </c:extLst>
          </c:dPt>
          <c:dPt>
            <c:idx val="5"/>
            <c:invertIfNegative val="0"/>
            <c:bubble3D val="0"/>
            <c:spPr>
              <a:solidFill>
                <a:srgbClr val="F4B18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A29F-4599-A1BA-E3CD188388C7}"/>
              </c:ext>
            </c:extLst>
          </c:dPt>
          <c:dPt>
            <c:idx val="8"/>
            <c:invertIfNegative val="0"/>
            <c:bubble3D val="0"/>
            <c:spPr>
              <a:pattFill prst="ltUpDiag">
                <a:fgClr>
                  <a:srgbClr val="FF4B00">
                    <a:lumMod val="60000"/>
                    <a:lumOff val="40000"/>
                  </a:srgbClr>
                </a:fgClr>
                <a:bgClr>
                  <a:srgbClr val="FFFFFF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703-49A6-9DE6-91D86FB88AAB}"/>
              </c:ext>
            </c:extLst>
          </c:dPt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29F-4599-A1BA-E3CD188388C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03-49A6-9DE6-91D86FB88AAB}"/>
                </c:ext>
              </c:extLst>
            </c:dLbl>
            <c:numFmt formatCode="#,##0.00_);[Red]\(#,##0.0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Sheet1!$B$6:$B$14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  <c:extLst/>
            </c:numRef>
          </c:cat>
          <c:val>
            <c:numRef>
              <c:f>Sheet1!$I$6:$I$14</c:f>
              <c:numCache>
                <c:formatCode>#,##0_);[Red]\(#,##0\)</c:formatCode>
                <c:ptCount val="9"/>
                <c:pt idx="0">
                  <c:v>36000000</c:v>
                </c:pt>
                <c:pt idx="1">
                  <c:v>39000000</c:v>
                </c:pt>
                <c:pt idx="2">
                  <c:v>42000000</c:v>
                </c:pt>
                <c:pt idx="3">
                  <c:v>48000000</c:v>
                </c:pt>
                <c:pt idx="4">
                  <c:v>51000000</c:v>
                </c:pt>
                <c:pt idx="5">
                  <c:v>57000000</c:v>
                </c:pt>
                <c:pt idx="6">
                  <c:v>60000000</c:v>
                </c:pt>
                <c:pt idx="7">
                  <c:v>66000000</c:v>
                </c:pt>
                <c:pt idx="8" formatCode="#,##0">
                  <c:v>68000000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6-2D5B-4AB6-BF3D-3202F176BE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-27"/>
        <c:axId val="510176863"/>
        <c:axId val="510175199"/>
      </c:barChart>
      <c:catAx>
        <c:axId val="510176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10175199"/>
        <c:crosses val="autoZero"/>
        <c:auto val="1"/>
        <c:lblAlgn val="ctr"/>
        <c:lblOffset val="100"/>
        <c:noMultiLvlLbl val="0"/>
      </c:catAx>
      <c:valAx>
        <c:axId val="510175199"/>
        <c:scaling>
          <c:orientation val="minMax"/>
          <c:max val="150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;[Red]\-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10176863"/>
        <c:crosses val="autoZero"/>
        <c:crossBetween val="between"/>
        <c:dispUnits>
          <c:builtInUnit val="hundredMillions"/>
          <c:dispUnitsLbl>
            <c:layout>
              <c:manualLayout>
                <c:xMode val="edge"/>
                <c:yMode val="edge"/>
                <c:x val="3.12180401340061E-2"/>
                <c:y val="0.10707723748480123"/>
              </c:manualLayout>
            </c:layout>
            <c:tx>
              <c:rich>
                <a:bodyPr rot="0" spcFirstLastPara="1" vertOverflow="ellipsis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r>
                    <a:rPr lang="ja-JP" altLang="en-US" sz="140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億円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FFFFFF">
          <a:lumMod val="95000"/>
        </a:srgbClr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altLang="en-US" sz="1600" b="0" i="0" u="none" strike="noStrike" baseline="0" dirty="0">
                <a:solidFill>
                  <a:schemeClr val="tx1"/>
                </a:solidFill>
                <a:effectLst/>
              </a:rPr>
              <a:t>電子ジャーナル費</a:t>
            </a:r>
            <a:endParaRPr lang="ja-JP" altLang="en-US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 alt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5620589456205898E-2"/>
          <c:y val="0.18893460740639983"/>
          <c:w val="0.86271289232904602"/>
          <c:h val="0.657969783882606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Sheet1!$C$16</c:f>
              <c:strCache>
                <c:ptCount val="1"/>
                <c:pt idx="0">
                  <c:v>購読額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5B9BD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E0B-43F8-AA56-5C511925AD1F}"/>
              </c:ext>
            </c:extLst>
          </c:dPt>
          <c:dPt>
            <c:idx val="9"/>
            <c:invertIfNegative val="0"/>
            <c:bubble3D val="0"/>
            <c:spPr>
              <a:solidFill>
                <a:srgbClr val="5B9BD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E0B-43F8-AA56-5C511925AD1F}"/>
              </c:ext>
            </c:extLst>
          </c:dPt>
          <c:dLbls>
            <c:dLbl>
              <c:idx val="0"/>
              <c:layout>
                <c:manualLayout>
                  <c:x val="2.4949825311931639E-3"/>
                  <c:y val="2.969308571949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0B-43F8-AA56-5C511925AD1F}"/>
                </c:ext>
              </c:extLst>
            </c:dLbl>
            <c:dLbl>
              <c:idx val="1"/>
              <c:layout>
                <c:manualLayout>
                  <c:x val="-1.2615967573871128E-2"/>
                  <c:y val="1.53270097192249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0B-43F8-AA56-5C511925AD1F}"/>
                </c:ext>
              </c:extLst>
            </c:dLbl>
            <c:dLbl>
              <c:idx val="2"/>
              <c:layout>
                <c:manualLayout>
                  <c:x val="-1.2615967573871175E-2"/>
                  <c:y val="1.43660760002712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0B-43F8-AA56-5C511925AD1F}"/>
                </c:ext>
              </c:extLst>
            </c:dLbl>
            <c:dLbl>
              <c:idx val="3"/>
              <c:layout>
                <c:manualLayout>
                  <c:x val="-2.4949825311931296E-3"/>
                  <c:y val="-3.1935732004704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0B-43F8-AA56-5C511925AD1F}"/>
                </c:ext>
              </c:extLst>
            </c:dLbl>
            <c:dLbl>
              <c:idx val="4"/>
              <c:layout>
                <c:manualLayout>
                  <c:x val="-2.635948526359485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0B-43F8-AA56-5C511925AD1F}"/>
                </c:ext>
              </c:extLst>
            </c:dLbl>
            <c:dLbl>
              <c:idx val="5"/>
              <c:layout>
                <c:manualLayout>
                  <c:x val="1.054379410543794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0B-43F8-AA56-5C511925AD1F}"/>
                </c:ext>
              </c:extLst>
            </c:dLbl>
            <c:dLbl>
              <c:idx val="6"/>
              <c:layout>
                <c:manualLayout>
                  <c:x val="-2.8191338049308713E-4"/>
                  <c:y val="-3.14550313414026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E0B-43F8-AA56-5C511925AD1F}"/>
                </c:ext>
              </c:extLst>
            </c:dLbl>
            <c:dLbl>
              <c:idx val="7"/>
              <c:layout>
                <c:manualLayout>
                  <c:x val="1.931155770207001E-3"/>
                  <c:y val="-6.57194494387539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E0B-43F8-AA56-5C511925AD1F}"/>
                </c:ext>
              </c:extLst>
            </c:dLbl>
            <c:dLbl>
              <c:idx val="8"/>
              <c:layout>
                <c:manualLayout>
                  <c:x val="4.229682983983391E-4"/>
                  <c:y val="-1.44163438225522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0B-43F8-AA56-5C511925AD1F}"/>
                </c:ext>
              </c:extLst>
            </c:dLbl>
            <c:dLbl>
              <c:idx val="9"/>
              <c:layout>
                <c:manualLayout>
                  <c:x val="-2.4949825311933582E-3"/>
                  <c:y val="-8.010119029527085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0B-43F8-AA56-5C511925AD1F}"/>
                </c:ext>
              </c:extLst>
            </c:dLbl>
            <c:numFmt formatCode="#,##0.00_);[Red]\(#,##0.0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Sheet1!$B$17:$B$35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  <c:extLst/>
            </c:numRef>
          </c:cat>
          <c:val>
            <c:numRef>
              <c:f>Sheet1!$C$17:$C$35</c:f>
              <c:numCache>
                <c:formatCode>#,##0_);[Red]\(#,##0\)</c:formatCode>
                <c:ptCount val="10"/>
                <c:pt idx="0">
                  <c:v>24595872000</c:v>
                </c:pt>
                <c:pt idx="1">
                  <c:v>27569400000</c:v>
                </c:pt>
                <c:pt idx="2">
                  <c:v>29466506000</c:v>
                </c:pt>
                <c:pt idx="3">
                  <c:v>30242166000</c:v>
                </c:pt>
                <c:pt idx="4">
                  <c:v>29735370000</c:v>
                </c:pt>
                <c:pt idx="5">
                  <c:v>31474839000</c:v>
                </c:pt>
                <c:pt idx="6" formatCode="#,##0_ ">
                  <c:v>32494689000</c:v>
                </c:pt>
                <c:pt idx="7" formatCode="#,##0_ ">
                  <c:v>32564608000</c:v>
                </c:pt>
                <c:pt idx="8">
                  <c:v>32855572000</c:v>
                </c:pt>
                <c:pt idx="9">
                  <c:v>35438000000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C-6E0B-43F8-AA56-5C511925AD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-27"/>
        <c:axId val="510176863"/>
        <c:axId val="510175199"/>
      </c:barChart>
      <c:catAx>
        <c:axId val="510176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22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10175199"/>
        <c:crosses val="autoZero"/>
        <c:auto val="1"/>
        <c:lblAlgn val="ctr"/>
        <c:lblOffset val="100"/>
        <c:noMultiLvlLbl val="0"/>
      </c:catAx>
      <c:valAx>
        <c:axId val="51017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;[Red]\-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10176863"/>
        <c:crosses val="autoZero"/>
        <c:crossBetween val="between"/>
        <c:dispUnits>
          <c:builtInUnit val="hundredMillions"/>
          <c:dispUnitsLbl>
            <c:layout>
              <c:manualLayout>
                <c:xMode val="edge"/>
                <c:yMode val="edge"/>
                <c:x val="2.5946035699460357E-2"/>
                <c:y val="1.7643071622523779E-2"/>
              </c:manualLayout>
            </c:layout>
            <c:tx>
              <c:rich>
                <a:bodyPr rot="0" spcFirstLastPara="1" vertOverflow="ellipsis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r>
                    <a:rPr lang="ja-JP" altLang="en-US" sz="140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億円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</c:dispUnitsLbl>
        </c:dispUnits>
      </c:valAx>
      <c:spPr>
        <a:noFill/>
        <a:ln>
          <a:solidFill>
            <a:srgbClr val="FFFFFF">
              <a:lumMod val="95000"/>
            </a:srgbClr>
          </a:solidFill>
        </a:ln>
        <a:effectLst/>
      </c:spPr>
    </c:plotArea>
    <c:plotVisOnly val="1"/>
    <c:dispBlanksAs val="gap"/>
    <c:showDLblsOverMax val="0"/>
  </c:chart>
  <c:spPr>
    <a:noFill/>
    <a:ln>
      <a:solidFill>
        <a:srgbClr val="C8C8CB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APC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支払推定額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010706449645739"/>
          <c:y val="0.19916379416173879"/>
          <c:w val="0.80822630217768843"/>
          <c:h val="0.636609521978879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Sheet1!$I$2</c:f>
              <c:strCache>
                <c:ptCount val="1"/>
                <c:pt idx="0">
                  <c:v>APC支払推定額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4B18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27F-4420-B4D2-D60949D622CF}"/>
              </c:ext>
            </c:extLst>
          </c:dPt>
          <c:dPt>
            <c:idx val="4"/>
            <c:invertIfNegative val="0"/>
            <c:bubble3D val="0"/>
            <c:spPr>
              <a:solidFill>
                <a:srgbClr val="F4B18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27F-4420-B4D2-D60949D622CF}"/>
              </c:ext>
            </c:extLst>
          </c:dPt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7F-4420-B4D2-D60949D622CF}"/>
                </c:ext>
              </c:extLst>
            </c:dLbl>
            <c:numFmt formatCode="#,##0.00_);[Red]\(#,##0.0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Sheet1!$B$3:$B$13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  <c:extLst/>
            </c:numRef>
          </c:cat>
          <c:val>
            <c:numRef>
              <c:f>Sheet1!$I$3:$I$13</c:f>
              <c:numCache>
                <c:formatCode>#,##0_);[Red]\(#,##0\)</c:formatCode>
                <c:ptCount val="10"/>
                <c:pt idx="0">
                  <c:v>1952416726</c:v>
                </c:pt>
                <c:pt idx="1">
                  <c:v>2535605593</c:v>
                </c:pt>
                <c:pt idx="2">
                  <c:v>3280849703</c:v>
                </c:pt>
                <c:pt idx="3">
                  <c:v>3383477479</c:v>
                </c:pt>
                <c:pt idx="4">
                  <c:v>4005794305</c:v>
                </c:pt>
                <c:pt idx="5">
                  <c:v>4301861090</c:v>
                </c:pt>
                <c:pt idx="6">
                  <c:v>4944479040</c:v>
                </c:pt>
                <c:pt idx="7">
                  <c:v>6376258873</c:v>
                </c:pt>
                <c:pt idx="8">
                  <c:v>8415077364</c:v>
                </c:pt>
                <c:pt idx="9">
                  <c:v>10348467544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E27F-4420-B4D2-D60949D622C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-27"/>
        <c:axId val="510176863"/>
        <c:axId val="510175199"/>
      </c:barChart>
      <c:catAx>
        <c:axId val="510176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6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10175199"/>
        <c:crosses val="autoZero"/>
        <c:auto val="1"/>
        <c:lblAlgn val="ctr"/>
        <c:lblOffset val="100"/>
        <c:noMultiLvlLbl val="0"/>
      </c:catAx>
      <c:valAx>
        <c:axId val="51017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;[Red]\-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10176863"/>
        <c:crosses val="autoZero"/>
        <c:crossBetween val="between"/>
        <c:dispUnits>
          <c:builtInUnit val="hundredMillions"/>
          <c:dispUnitsLbl>
            <c:layout>
              <c:manualLayout>
                <c:xMode val="edge"/>
                <c:yMode val="edge"/>
                <c:x val="2.735556763342694E-2"/>
                <c:y val="1.0584975011782733E-2"/>
              </c:manualLayout>
            </c:layout>
            <c:tx>
              <c:rich>
                <a:bodyPr rot="0" spcFirstLastPara="1" vertOverflow="ellipsis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r>
                    <a:rPr lang="ja-JP" altLang="en-US" sz="1400" dirty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億円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</c:dispUnitsLbl>
        </c:dispUnits>
      </c:valAx>
      <c:spPr>
        <a:noFill/>
        <a:ln>
          <a:solidFill>
            <a:srgbClr val="C8C8CB">
              <a:lumMod val="20000"/>
              <a:lumOff val="80000"/>
            </a:srgbClr>
          </a:solidFill>
        </a:ln>
        <a:effectLst/>
      </c:spPr>
    </c:plotArea>
    <c:plotVisOnly val="1"/>
    <c:dispBlanksAs val="gap"/>
    <c:showDLblsOverMax val="0"/>
  </c:chart>
  <c:spPr>
    <a:noFill/>
    <a:ln>
      <a:solidFill>
        <a:srgbClr val="C8C8CB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0.4596</cdr:x>
      <cdr:y>0.09792</cdr:y>
    </cdr:from>
    <cdr:to>
      <cdr:x>1</cdr:x>
      <cdr:y>0.15213</cdr:y>
    </cdr:to>
    <cdr:sp macro="" textlink="">
      <cdr:nvSpPr>
        <cdr:cNvPr id="2" name="テキスト ボックス 18">
          <a:extLst xmlns:a="http://schemas.openxmlformats.org/drawingml/2006/main">
            <a:ext uri="{FF2B5EF4-FFF2-40B4-BE49-F238E27FC236}">
              <a16:creationId xmlns:a16="http://schemas.microsoft.com/office/drawing/2014/main" id="{711B62BB-2D44-4B46-8555-1D959BE24BD2}"/>
            </a:ext>
          </a:extLst>
        </cdr:cNvPr>
        <cdr:cNvSpPr txBox="1"/>
      </cdr:nvSpPr>
      <cdr:spPr>
        <a:xfrm xmlns:a="http://schemas.openxmlformats.org/drawingml/2006/main">
          <a:off x="2469580" y="468819"/>
          <a:ext cx="2903745" cy="2595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noFill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defTabSz="307913">
            <a:lnSpc>
              <a:spcPct val="130000"/>
            </a:lnSpc>
            <a:defRPr/>
          </a:pPr>
          <a:r>
            <a:rPr lang="en-US" altLang="ja-JP" sz="992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rPr>
            <a:t>JUSTICE</a:t>
          </a:r>
          <a:r>
            <a:rPr lang="ja-JP" altLang="en-US" sz="992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rPr>
            <a:t>「大学図書館資料費の推移」より</a:t>
          </a:r>
          <a:endParaRPr lang="en-US" altLang="ja-JP" sz="992" dirty="0">
            <a:solidFill>
              <a:schemeClr val="tx1"/>
            </a:solidFill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0.84441</cdr:x>
      <cdr:y>0.49524</cdr:y>
    </cdr:from>
    <cdr:to>
      <cdr:x>0.99322</cdr:x>
      <cdr:y>0.55543</cdr:y>
    </cdr:to>
    <cdr:sp macro="" textlink="">
      <cdr:nvSpPr>
        <cdr:cNvPr id="2" name="テキスト ボックス 23">
          <a:extLst xmlns:a="http://schemas.openxmlformats.org/drawingml/2006/main">
            <a:ext uri="{FF2B5EF4-FFF2-40B4-BE49-F238E27FC236}">
              <a16:creationId xmlns:a16="http://schemas.microsoft.com/office/drawing/2014/main" id="{7E1FE6D4-9FF0-4044-BBB0-BA58993EB7FC}"/>
            </a:ext>
          </a:extLst>
        </cdr:cNvPr>
        <cdr:cNvSpPr txBox="1"/>
      </cdr:nvSpPr>
      <cdr:spPr>
        <a:xfrm xmlns:a="http://schemas.openxmlformats.org/drawingml/2006/main">
          <a:off x="4163960" y="2371076"/>
          <a:ext cx="733816" cy="2881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248319">
            <a:lnSpc>
              <a:spcPct val="130000"/>
            </a:lnSpc>
            <a:defRPr/>
          </a:pPr>
          <a:r>
            <a:rPr kumimoji="0" lang="en-US" altLang="ja-JP" sz="909" dirty="0">
              <a:solidFill>
                <a:srgbClr val="85023E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Arial" panose="020B0604020202020204" pitchFamily="34" charset="0"/>
            </a:rPr>
            <a:t>38,293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0.47541</cdr:x>
      <cdr:y>0.40927</cdr:y>
    </cdr:from>
    <cdr:to>
      <cdr:x>0.59786</cdr:x>
      <cdr:y>0.59073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4348098" y="2148437"/>
          <a:ext cx="1119926" cy="952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rPr>
            <a:t>2022</a:t>
          </a:r>
          <a:r>
            <a:rPr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rPr>
            <a:t>年</a:t>
          </a:r>
          <a:endParaRPr lang="en-US" altLang="ja-JP" sz="1600" dirty="0">
            <a:latin typeface="BIZ UDゴシック" panose="020B0400000000000000" pitchFamily="49" charset="-128"/>
            <a:ea typeface="BIZ UDゴシック" panose="020B0400000000000000" pitchFamily="49" charset="-128"/>
          </a:endParaRPr>
        </a:p>
        <a:p xmlns:a="http://schemas.openxmlformats.org/drawingml/2006/main">
          <a:pPr algn="ctr"/>
          <a:r>
            <a:rPr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rPr>
            <a:t>合計</a:t>
          </a:r>
          <a:r>
            <a: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rPr>
            <a:t>1,268</a:t>
          </a:r>
          <a:r>
            <a:rPr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rPr>
            <a:t>報</a:t>
          </a:r>
        </a:p>
      </cdr:txBody>
    </cdr:sp>
  </cdr:relSizeAnchor>
  <cdr:relSizeAnchor xmlns:cdr="http://schemas.openxmlformats.org/drawingml/2006/chartDrawing">
    <cdr:from>
      <cdr:x>0.62427</cdr:x>
      <cdr:y>0.61708</cdr:y>
    </cdr:from>
    <cdr:to>
      <cdr:x>0.77907</cdr:x>
      <cdr:y>0.68157</cdr:y>
    </cdr:to>
    <cdr:sp macro="" textlink="">
      <cdr:nvSpPr>
        <cdr:cNvPr id="3" name="テキスト ボックス 6">
          <a:extLst xmlns:a="http://schemas.openxmlformats.org/drawingml/2006/main">
            <a:ext uri="{FF2B5EF4-FFF2-40B4-BE49-F238E27FC236}">
              <a16:creationId xmlns:a16="http://schemas.microsoft.com/office/drawing/2014/main" id="{54215E60-8655-4A6A-B52D-729304588AA0}"/>
            </a:ext>
          </a:extLst>
        </cdr:cNvPr>
        <cdr:cNvSpPr txBox="1"/>
      </cdr:nvSpPr>
      <cdr:spPr>
        <a:xfrm xmlns:a="http://schemas.openxmlformats.org/drawingml/2006/main">
          <a:off x="6564554" y="2954535"/>
          <a:ext cx="1627815" cy="30877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600" b="1" dirty="0">
              <a:solidFill>
                <a:srgbClr val="0033CC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rPr>
            <a:t>（転換契約）</a:t>
          </a:r>
        </a:p>
      </cdr:txBody>
    </cdr:sp>
  </cdr:relSizeAnchor>
  <cdr:relSizeAnchor xmlns:cdr="http://schemas.openxmlformats.org/drawingml/2006/chartDrawing">
    <cdr:from>
      <cdr:x>0.59701</cdr:x>
      <cdr:y>0.28666</cdr:y>
    </cdr:from>
    <cdr:to>
      <cdr:x>0.75181</cdr:x>
      <cdr:y>0.35115</cdr:y>
    </cdr:to>
    <cdr:sp macro="" textlink="">
      <cdr:nvSpPr>
        <cdr:cNvPr id="4" name="テキスト ボックス 6">
          <a:extLst xmlns:a="http://schemas.openxmlformats.org/drawingml/2006/main">
            <a:ext uri="{FF2B5EF4-FFF2-40B4-BE49-F238E27FC236}">
              <a16:creationId xmlns:a16="http://schemas.microsoft.com/office/drawing/2014/main" id="{9FA82628-F98C-E082-E26A-339FF2320CF0}"/>
            </a:ext>
          </a:extLst>
        </cdr:cNvPr>
        <cdr:cNvSpPr txBox="1"/>
      </cdr:nvSpPr>
      <cdr:spPr>
        <a:xfrm xmlns:a="http://schemas.openxmlformats.org/drawingml/2006/main">
          <a:off x="6277897" y="1372478"/>
          <a:ext cx="1627815" cy="30877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ja-JP"/>
          </a:defPPr>
          <a:lvl1pPr marL="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600" b="1" dirty="0">
              <a:solidFill>
                <a:srgbClr val="0033CC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rPr>
            <a:t>（転換契約）</a:t>
          </a:r>
        </a:p>
      </cdr:txBody>
    </cdr:sp>
  </cdr:relSizeAnchor>
  <cdr:relSizeAnchor xmlns:cdr="http://schemas.openxmlformats.org/drawingml/2006/chartDrawing">
    <cdr:from>
      <cdr:x>0.58122</cdr:x>
      <cdr:y>0.75729</cdr:y>
    </cdr:from>
    <cdr:to>
      <cdr:x>0.73602</cdr:x>
      <cdr:y>0.82178</cdr:y>
    </cdr:to>
    <cdr:sp macro="" textlink="">
      <cdr:nvSpPr>
        <cdr:cNvPr id="5" name="テキスト ボックス 6">
          <a:extLst xmlns:a="http://schemas.openxmlformats.org/drawingml/2006/main">
            <a:ext uri="{FF2B5EF4-FFF2-40B4-BE49-F238E27FC236}">
              <a16:creationId xmlns:a16="http://schemas.microsoft.com/office/drawing/2014/main" id="{82D062B6-6EDD-B2B8-891D-F1883CEFB043}"/>
            </a:ext>
          </a:extLst>
        </cdr:cNvPr>
        <cdr:cNvSpPr txBox="1"/>
      </cdr:nvSpPr>
      <cdr:spPr>
        <a:xfrm xmlns:a="http://schemas.openxmlformats.org/drawingml/2006/main">
          <a:off x="6111928" y="3625821"/>
          <a:ext cx="1627815" cy="30877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ja-JP"/>
          </a:defPPr>
          <a:lvl1pPr marL="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600" b="1" dirty="0">
              <a:solidFill>
                <a:srgbClr val="0033CC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rPr>
            <a:t>（転換契約）</a:t>
          </a:r>
        </a:p>
      </cdr:txBody>
    </cdr:sp>
  </cdr:relSizeAnchor>
  <cdr:relSizeAnchor xmlns:cdr="http://schemas.openxmlformats.org/drawingml/2006/chartDrawing">
    <cdr:from>
      <cdr:x>0.72634</cdr:x>
      <cdr:y>0.88108</cdr:y>
    </cdr:from>
    <cdr:to>
      <cdr:x>1</cdr:x>
      <cdr:y>0.99036</cdr:y>
    </cdr:to>
    <cdr:sp macro="" textlink="">
      <cdr:nvSpPr>
        <cdr:cNvPr id="6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84CA96C7-5579-4728-A1B9-BD6F79C3EEF3}"/>
            </a:ext>
          </a:extLst>
        </cdr:cNvPr>
        <cdr:cNvSpPr txBox="1"/>
      </cdr:nvSpPr>
      <cdr:spPr>
        <a:xfrm xmlns:a="http://schemas.openxmlformats.org/drawingml/2006/main">
          <a:off x="7637889" y="4218514"/>
          <a:ext cx="287771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defPPr>
            <a:defRPr lang="ja-JP"/>
          </a:defPPr>
          <a:lvl1pPr marL="0" indent="0" algn="l" defTabSz="914400" rtl="0" eaLnBrk="1" latinLnBrk="0" hangingPunct="1">
            <a:defRPr kumimoji="1"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 algn="l" defTabSz="914400" rtl="0" eaLnBrk="1" latinLnBrk="0" hangingPunct="1">
            <a:defRPr kumimoji="1"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 algn="l" defTabSz="914400" rtl="0" eaLnBrk="1" latinLnBrk="0" hangingPunct="1">
            <a:defRPr kumimoji="1"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 algn="l" defTabSz="914400" rtl="0" eaLnBrk="1" latinLnBrk="0" hangingPunct="1">
            <a:defRPr kumimoji="1"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 algn="l" defTabSz="914400" rtl="0" eaLnBrk="1" latinLnBrk="0" hangingPunct="1">
            <a:defRPr kumimoji="1"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 algn="l" defTabSz="914400" rtl="0" eaLnBrk="1" latinLnBrk="0" hangingPunct="1">
            <a:defRPr kumimoji="1"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 algn="l" defTabSz="914400" rtl="0" eaLnBrk="1" latinLnBrk="0" hangingPunct="1">
            <a:defRPr kumimoji="1"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 algn="l" defTabSz="914400" rtl="0" eaLnBrk="1" latinLnBrk="0" hangingPunct="1">
            <a:defRPr kumimoji="1"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 algn="l" defTabSz="914400" rtl="0" eaLnBrk="1" latinLnBrk="0" hangingPunct="1">
            <a:defRPr kumimoji="1"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rPr>
            <a:t>他の出版社についても、</a:t>
          </a:r>
          <a:endParaRPr kumimoji="1" lang="en-US" altLang="ja-JP" sz="1400" b="0" i="0" u="none" strike="noStrike" kern="1200" cap="none" spc="0" normalizeH="0" baseline="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BIZ UDゴシック" panose="020B0400000000000000" pitchFamily="49" charset="-128"/>
            <a:ea typeface="BIZ UDゴシック" panose="020B0400000000000000" pitchFamily="49" charset="-128"/>
            <a:cs typeface="+mn-cs"/>
          </a:endParaRPr>
        </a:p>
        <a:p xmlns:a="http://schemas.openxmlformats.org/drawingml/2006/main">
          <a:pPr marL="0" marR="0" lvl="0" indent="0" algn="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rPr>
            <a:t>引き続き導入に向けた検討を行う</a:t>
          </a:r>
        </a:p>
      </cdr:txBody>
    </cdr:sp>
  </cdr:relSizeAnchor>
  <cdr:relSizeAnchor xmlns:cdr="http://schemas.openxmlformats.org/drawingml/2006/chartDrawing">
    <cdr:from>
      <cdr:x>0.79185</cdr:x>
      <cdr:y>0.60113</cdr:y>
    </cdr:from>
    <cdr:to>
      <cdr:x>0.98801</cdr:x>
      <cdr:y>0.80939</cdr:y>
    </cdr:to>
    <cdr:sp macro="" textlink="">
      <cdr:nvSpPr>
        <cdr:cNvPr id="7" name="テキスト ボックス 6">
          <a:extLst xmlns:a="http://schemas.openxmlformats.org/drawingml/2006/main">
            <a:ext uri="{FF2B5EF4-FFF2-40B4-BE49-F238E27FC236}">
              <a16:creationId xmlns:a16="http://schemas.microsoft.com/office/drawing/2014/main" id="{E427E457-3F9B-466B-BB60-A8AC107A8147}"/>
            </a:ext>
          </a:extLst>
        </cdr:cNvPr>
        <cdr:cNvSpPr txBox="1"/>
      </cdr:nvSpPr>
      <cdr:spPr>
        <a:xfrm xmlns:a="http://schemas.openxmlformats.org/drawingml/2006/main">
          <a:off x="8326822" y="2878138"/>
          <a:ext cx="2062655" cy="9971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  <a:prstDash val="dash"/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l">
            <a:lnSpc>
              <a:spcPct val="110000"/>
            </a:lnSpc>
          </a:pPr>
          <a:r>
            <a: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凡例</a:t>
          </a:r>
          <a:endParaRPr kumimoji="1" lang="en-US" altLang="ja-JP" sz="11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  <a:p xmlns:a="http://schemas.openxmlformats.org/drawingml/2006/main">
          <a:pPr algn="l">
            <a:lnSpc>
              <a:spcPct val="110000"/>
            </a:lnSpc>
          </a:pPr>
          <a:r>
            <a: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フル</a:t>
          </a:r>
          <a:r>
            <a: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OA</a:t>
          </a:r>
          <a:r>
            <a: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出版社</a:t>
          </a:r>
          <a:r>
            <a: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	</a:t>
          </a:r>
          <a:r>
            <a: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→オレンジ</a:t>
          </a:r>
        </a:p>
        <a:p xmlns:a="http://schemas.openxmlformats.org/drawingml/2006/main">
          <a:pPr algn="l">
            <a:lnSpc>
              <a:spcPct val="110000"/>
            </a:lnSpc>
          </a:pPr>
          <a:r>
            <a: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転換契約出版社→薄オレンジ</a:t>
          </a:r>
        </a:p>
        <a:p xmlns:a="http://schemas.openxmlformats.org/drawingml/2006/main">
          <a:pPr algn="l">
            <a:lnSpc>
              <a:spcPct val="110000"/>
            </a:lnSpc>
          </a:pPr>
          <a:r>
            <a: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その他の出版社→ブルー</a:t>
          </a:r>
        </a:p>
        <a:p xmlns:a="http://schemas.openxmlformats.org/drawingml/2006/main">
          <a:pPr algn="l">
            <a:lnSpc>
              <a:spcPct val="110000"/>
            </a:lnSpc>
          </a:pPr>
          <a:r>
            <a: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「その他」→グレー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9AE7F-8A08-489B-9640-C908741E84AA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CDAA-BDBB-47EC-BA89-720542176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106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nts.nii.ac.jp/justice/staff/information/self-learning/rap_beginner_guide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CDAA-BDBB-47EC-BA89-72054217633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298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＜参考＞</a:t>
            </a:r>
            <a:endParaRPr kumimoji="1" lang="en-US" altLang="ja-JP" dirty="0"/>
          </a:p>
          <a:p>
            <a:r>
              <a:rPr kumimoji="1" lang="ja-JP" altLang="en-US" dirty="0"/>
              <a:t>基本方針：</a:t>
            </a:r>
            <a:r>
              <a:rPr kumimoji="1" lang="en-US" altLang="ja-JP" dirty="0"/>
              <a:t>https://www8.cao.go.jp/cstp/oa_240216.pdf</a:t>
            </a:r>
            <a:r>
              <a:rPr kumimoji="1" lang="ja-JP" altLang="en-US" dirty="0"/>
              <a:t>　（英語仮訳）</a:t>
            </a:r>
            <a:r>
              <a:rPr kumimoji="1" lang="en-US" altLang="ja-JP" dirty="0"/>
              <a:t>https://www8.cao.go.jp/cstp/oa_240216_en.pdf</a:t>
            </a:r>
          </a:p>
          <a:p>
            <a:r>
              <a:rPr kumimoji="1" lang="ja-JP" altLang="en-US" dirty="0"/>
              <a:t>具体的方策：</a:t>
            </a:r>
            <a:r>
              <a:rPr kumimoji="1" lang="en-US" altLang="ja-JP" dirty="0"/>
              <a:t>https://www8.cao.go.jp/cstp/openscience/r6_0221/hosaku.pdf</a:t>
            </a:r>
            <a:r>
              <a:rPr kumimoji="1" lang="ja-JP" altLang="en-US" dirty="0"/>
              <a:t>　（英語仮訳）</a:t>
            </a:r>
            <a:r>
              <a:rPr kumimoji="1" lang="en-US" altLang="ja-JP" dirty="0"/>
              <a:t>https://www8.cao.go.jp/cstp/hosaku_en.pdf</a:t>
            </a:r>
          </a:p>
          <a:p>
            <a:r>
              <a:rPr kumimoji="1" lang="ja-JP" altLang="en-US" dirty="0"/>
              <a:t>具体的方策</a:t>
            </a:r>
            <a:r>
              <a:rPr kumimoji="1" lang="en-US" altLang="ja-JP" dirty="0"/>
              <a:t>FAQ</a:t>
            </a:r>
            <a:r>
              <a:rPr kumimoji="1" lang="ja-JP" altLang="en-US" dirty="0"/>
              <a:t>：</a:t>
            </a:r>
            <a:r>
              <a:rPr kumimoji="1" lang="en-US" altLang="ja-JP" dirty="0"/>
              <a:t>https://www8.cao.go.jp/cstp/oa_houshin_faq.pdf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※</a:t>
            </a:r>
            <a:r>
              <a:rPr kumimoji="1" lang="ja-JP" altLang="en-US" dirty="0"/>
              <a:t>上記ファイルの掲載場所は内閣府＞研究</a:t>
            </a:r>
            <a:r>
              <a:rPr kumimoji="1" lang="en-US" altLang="ja-JP" dirty="0"/>
              <a:t>DX</a:t>
            </a:r>
            <a:r>
              <a:rPr kumimoji="1" lang="ja-JP" altLang="en-US" dirty="0"/>
              <a:t> </a:t>
            </a:r>
            <a:r>
              <a:rPr kumimoji="1" lang="en-US" altLang="ja-JP" dirty="0"/>
              <a:t>https://www8.cao.go.jp/cstp/kenkyudx.html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CDAA-BDBB-47EC-BA89-72054217633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393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B3B08B-F9B5-FD0F-D467-11E87EC55C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F3ED45D-E6CF-D004-3829-03C8A5FD37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0CD2F628-D1C0-200F-070A-3BD99A9CDC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＜参考＞</a:t>
            </a:r>
            <a:endParaRPr kumimoji="1" lang="en-US" altLang="ja-JP" dirty="0"/>
          </a:p>
          <a:p>
            <a:r>
              <a:rPr kumimoji="1" lang="ja-JP" altLang="en-US" dirty="0"/>
              <a:t>基本方針：</a:t>
            </a:r>
            <a:r>
              <a:rPr kumimoji="1" lang="en-US" altLang="ja-JP" dirty="0"/>
              <a:t>https://www8.cao.go.jp/cstp/oa_240216.pdf</a:t>
            </a:r>
            <a:r>
              <a:rPr kumimoji="1" lang="ja-JP" altLang="en-US" dirty="0"/>
              <a:t>　（英語仮訳）</a:t>
            </a:r>
            <a:r>
              <a:rPr kumimoji="1" lang="en-US" altLang="ja-JP" dirty="0"/>
              <a:t>https://www8.cao.go.jp/cstp/oa_240216_en.pdf</a:t>
            </a:r>
          </a:p>
          <a:p>
            <a:r>
              <a:rPr kumimoji="1" lang="ja-JP" altLang="en-US" dirty="0"/>
              <a:t>具体的方策：</a:t>
            </a:r>
            <a:r>
              <a:rPr kumimoji="1" lang="en-US" altLang="ja-JP" dirty="0"/>
              <a:t>https://www8.cao.go.jp/cstp/openscience/r6_0221/hosaku.pdf</a:t>
            </a:r>
            <a:r>
              <a:rPr kumimoji="1" lang="ja-JP" altLang="en-US" dirty="0"/>
              <a:t>　（英語仮訳）</a:t>
            </a:r>
            <a:r>
              <a:rPr kumimoji="1" lang="en-US" altLang="ja-JP" dirty="0"/>
              <a:t>https://www8.cao.go.jp/cstp/hosaku_en.pdf</a:t>
            </a:r>
          </a:p>
          <a:p>
            <a:r>
              <a:rPr kumimoji="1" lang="ja-JP" altLang="en-US" dirty="0"/>
              <a:t>具体的方策</a:t>
            </a:r>
            <a:r>
              <a:rPr kumimoji="1" lang="en-US" altLang="ja-JP" dirty="0"/>
              <a:t>FAQ</a:t>
            </a:r>
            <a:r>
              <a:rPr kumimoji="1" lang="ja-JP" altLang="en-US" dirty="0"/>
              <a:t>：</a:t>
            </a:r>
            <a:r>
              <a:rPr kumimoji="1" lang="en-US" altLang="ja-JP" dirty="0"/>
              <a:t>https://www8.cao.go.jp/cstp/oa_houshin_faq.pdf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※</a:t>
            </a:r>
            <a:r>
              <a:rPr kumimoji="1" lang="ja-JP" altLang="en-US" dirty="0"/>
              <a:t>上記ファイルの掲載場所は内閣府＞研究</a:t>
            </a:r>
            <a:r>
              <a:rPr kumimoji="1" lang="en-US" altLang="ja-JP" dirty="0"/>
              <a:t>DX</a:t>
            </a:r>
            <a:r>
              <a:rPr kumimoji="1" lang="ja-JP" altLang="en-US" dirty="0"/>
              <a:t> </a:t>
            </a:r>
            <a:r>
              <a:rPr kumimoji="1" lang="en-US" altLang="ja-JP" dirty="0"/>
              <a:t>https://www8.cao.go.jp/cstp/kenkyudx.html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E829833-2A2F-BA47-F84E-04C45490C2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CDAA-BDBB-47EC-BA89-720542176336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921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D56F83-B72F-B254-079E-83A5906979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2F23E391-4E90-AE13-84BB-13C778222F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76FEB07-18BD-10C1-76C5-55BB53DA51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A96C29-DFFB-7EAC-6DAA-2027CF33A6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CDAA-BDBB-47EC-BA89-720542176336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11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参考資料：</a:t>
            </a:r>
          </a:p>
          <a:p>
            <a:r>
              <a:rPr kumimoji="1" lang="ja-JP" altLang="en-US" dirty="0"/>
              <a:t>東京大学</a:t>
            </a:r>
            <a:r>
              <a:rPr kumimoji="1" lang="en-US" altLang="ja-JP" dirty="0"/>
              <a:t>. </a:t>
            </a:r>
            <a:r>
              <a:rPr kumimoji="1" lang="ja-JP" altLang="en-US" dirty="0"/>
              <a:t>オープンアクセス概説</a:t>
            </a:r>
            <a:r>
              <a:rPr kumimoji="1" lang="en-US" altLang="ja-JP" dirty="0"/>
              <a:t>. 2024.5,</a:t>
            </a:r>
          </a:p>
          <a:p>
            <a:r>
              <a:rPr kumimoji="1" lang="en-US" altLang="ja-JP" dirty="0"/>
              <a:t>https://contents.nii.ac.jp/justice/staff/information/openaccess/oapr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CDAA-BDBB-47EC-BA89-720542176336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47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＜参照先</a:t>
            </a:r>
            <a:r>
              <a:rPr kumimoji="1" lang="en-US" altLang="ja-JP" dirty="0"/>
              <a:t>URL</a:t>
            </a:r>
            <a:r>
              <a:rPr kumimoji="1" lang="ja-JP" altLang="en-US" dirty="0"/>
              <a:t>＞</a:t>
            </a:r>
          </a:p>
          <a:p>
            <a:r>
              <a:rPr kumimoji="1" lang="en-US" altLang="ja-JP" dirty="0"/>
              <a:t>JUSTICE</a:t>
            </a:r>
            <a:r>
              <a:rPr kumimoji="1" lang="ja-JP" altLang="en-US" dirty="0"/>
              <a:t>ウェブページ ＞セルフラーニング＞はじめての</a:t>
            </a:r>
            <a:r>
              <a:rPr kumimoji="1" lang="en-US" altLang="ja-JP" dirty="0"/>
              <a:t>Read &amp; Publish</a:t>
            </a:r>
            <a:r>
              <a:rPr kumimoji="1" lang="ja-JP" altLang="en-US" dirty="0"/>
              <a:t>契約検討ガイド</a:t>
            </a: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0" i="0" u="none" strike="noStrike" dirty="0">
                <a:effectLst/>
                <a:latin typeface="Open Sans" panose="020B0606030504020204" pitchFamily="34" charset="0"/>
                <a:hlinkClick r:id="rId3"/>
              </a:rPr>
              <a:t>https://contents.nii.ac.jp/justice/staff/information/self-learning/rap_beginner_guide</a:t>
            </a:r>
            <a:endParaRPr lang="en-US" altLang="ja-JP" b="0" i="0" u="none" strike="noStrike" dirty="0">
              <a:effectLst/>
              <a:latin typeface="Open Sans" panose="020B0606030504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CDAA-BDBB-47EC-BA89-720542176336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55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スライドのグラフのデータは以下の方法で編集することができます。</a:t>
            </a:r>
          </a:p>
          <a:p>
            <a:r>
              <a:rPr kumimoji="1" lang="en-US" altLang="ja-JP" dirty="0"/>
              <a:t>1</a:t>
            </a:r>
            <a:r>
              <a:rPr kumimoji="1" lang="ja-JP" altLang="en-US" dirty="0"/>
              <a:t>．スライドから編集するグラフを右クリック</a:t>
            </a:r>
          </a:p>
          <a:p>
            <a:r>
              <a:rPr kumimoji="1" lang="en-US" altLang="ja-JP" dirty="0"/>
              <a:t>2</a:t>
            </a:r>
            <a:r>
              <a:rPr kumimoji="1" lang="ja-JP" altLang="en-US" dirty="0"/>
              <a:t>． </a:t>
            </a:r>
            <a:r>
              <a:rPr kumimoji="1" lang="en-US" altLang="ja-JP" dirty="0"/>
              <a:t>[</a:t>
            </a:r>
            <a:r>
              <a:rPr kumimoji="1" lang="ja-JP" altLang="en-US" dirty="0"/>
              <a:t>データの編集</a:t>
            </a:r>
            <a:r>
              <a:rPr kumimoji="1" lang="en-US" altLang="ja-JP" dirty="0"/>
              <a:t>] </a:t>
            </a:r>
            <a:r>
              <a:rPr kumimoji="1" lang="ja-JP" altLang="en-US" dirty="0"/>
              <a:t>をクリックすると、エクセル表の小窓が出てくる</a:t>
            </a:r>
          </a:p>
          <a:p>
            <a:r>
              <a:rPr kumimoji="1" lang="en-US" altLang="ja-JP" dirty="0"/>
              <a:t>3</a:t>
            </a:r>
            <a:r>
              <a:rPr kumimoji="1" lang="ja-JP" altLang="en-US" dirty="0"/>
              <a:t>．数値を編集するとスライドのグラフに反映されます</a:t>
            </a:r>
          </a:p>
          <a:p>
            <a:r>
              <a:rPr kumimoji="1" lang="en-US" altLang="ja-JP" dirty="0"/>
              <a:t>-------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APC</a:t>
            </a:r>
            <a:r>
              <a:rPr kumimoji="1" lang="ja-JP" altLang="en-US" dirty="0"/>
              <a:t>支払推定額、</a:t>
            </a:r>
            <a:r>
              <a:rPr kumimoji="1" lang="en-US" altLang="ja-JP" dirty="0"/>
              <a:t>OA</a:t>
            </a:r>
            <a:r>
              <a:rPr kumimoji="1" lang="ja-JP" altLang="en-US" dirty="0"/>
              <a:t>論文数の情報は以下から入手できます。</a:t>
            </a:r>
          </a:p>
          <a:p>
            <a:r>
              <a:rPr kumimoji="1" lang="en-US" altLang="ja-JP" dirty="0"/>
              <a:t>JUSTICE</a:t>
            </a:r>
            <a:r>
              <a:rPr kumimoji="1" lang="ja-JP" altLang="en-US" dirty="0"/>
              <a:t>ウェブページ ＞会員館限定ページ ＞論文公表実態調査 ＞著者所属機関別集計データ</a:t>
            </a:r>
            <a:r>
              <a:rPr kumimoji="1" lang="en-US" altLang="ja-JP" dirty="0"/>
              <a:t>https://contents.nii.ac.jp/justice/staff/ronbunchosa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著者所属機関別集計データ「</a:t>
            </a:r>
            <a:r>
              <a:rPr kumimoji="1" lang="en-US" altLang="ja-JP" dirty="0"/>
              <a:t>2023_ronbunchosa_4_organization.xlsx</a:t>
            </a:r>
            <a:r>
              <a:rPr kumimoji="1" lang="ja-JP" altLang="en-US" dirty="0"/>
              <a:t>」の</a:t>
            </a:r>
          </a:p>
          <a:p>
            <a:r>
              <a:rPr kumimoji="1" lang="ja-JP" altLang="en-US" dirty="0"/>
              <a:t>シート「所属機関別」から「機関名（日本語）」で絞ると機関の年度別の</a:t>
            </a:r>
            <a:r>
              <a:rPr kumimoji="1" lang="en-US" altLang="ja-JP" dirty="0"/>
              <a:t>APC</a:t>
            </a:r>
            <a:r>
              <a:rPr kumimoji="1" lang="ja-JP" altLang="en-US" dirty="0"/>
              <a:t>支払推定額と</a:t>
            </a:r>
            <a:r>
              <a:rPr kumimoji="1" lang="en-US" altLang="ja-JP" dirty="0"/>
              <a:t>OA</a:t>
            </a:r>
            <a:r>
              <a:rPr kumimoji="1" lang="ja-JP" altLang="en-US" dirty="0"/>
              <a:t>論文数が確認できます。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CDAA-BDBB-47EC-BA89-720542176336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796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＜参照先</a:t>
            </a:r>
            <a:r>
              <a:rPr kumimoji="1" lang="en-US" altLang="ja-JP" dirty="0"/>
              <a:t>URL</a:t>
            </a:r>
            <a:r>
              <a:rPr kumimoji="1" lang="ja-JP" altLang="en-US" dirty="0"/>
              <a:t>＞</a:t>
            </a:r>
          </a:p>
          <a:p>
            <a:r>
              <a:rPr kumimoji="1" lang="en-US" altLang="ja-JP" dirty="0"/>
              <a:t>JUSTICE</a:t>
            </a:r>
            <a:r>
              <a:rPr kumimoji="1" lang="ja-JP" altLang="en-US" dirty="0"/>
              <a:t>ウェブページ ＞参考情報 ＞各種統計 ＞大学図書館資料費の推移</a:t>
            </a:r>
            <a:br>
              <a:rPr kumimoji="1" lang="en-US" altLang="ja-JP" dirty="0"/>
            </a:br>
            <a:r>
              <a:rPr kumimoji="1" lang="en-US" altLang="ja-JP" dirty="0"/>
              <a:t>※</a:t>
            </a:r>
            <a:r>
              <a:rPr kumimoji="1" lang="ja-JP" altLang="en-US" dirty="0"/>
              <a:t>文部科学省「学術情報基盤実態調査」を基に，</a:t>
            </a:r>
            <a:r>
              <a:rPr kumimoji="1" lang="en-US" altLang="ja-JP" dirty="0"/>
              <a:t>JUSTICE</a:t>
            </a:r>
            <a:r>
              <a:rPr kumimoji="1" lang="ja-JP" altLang="en-US" dirty="0"/>
              <a:t>事務局で作成したグラフ</a:t>
            </a:r>
          </a:p>
          <a:p>
            <a:r>
              <a:rPr kumimoji="1" lang="en-US" altLang="ja-JP" dirty="0"/>
              <a:t>https://contents.nii.ac.jp/justice/documents#statistics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JUSTICE</a:t>
            </a:r>
            <a:r>
              <a:rPr kumimoji="1" lang="ja-JP" altLang="en-US" dirty="0"/>
              <a:t>ウェブページ ＞参考情報 ＞調査報告 ＞論文公表実態調査</a:t>
            </a:r>
          </a:p>
          <a:p>
            <a:r>
              <a:rPr kumimoji="1" lang="en-US" altLang="ja-JP" dirty="0"/>
              <a:t>https://contents.nii.ac.jp/justice/documents#report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CDAA-BDBB-47EC-BA89-720542176336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569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スライドの円グラフのデータは以下の方法で編集することができます。</a:t>
            </a:r>
          </a:p>
          <a:p>
            <a:r>
              <a:rPr kumimoji="1" lang="en-US" altLang="ja-JP" dirty="0"/>
              <a:t>1</a:t>
            </a:r>
            <a:r>
              <a:rPr kumimoji="1" lang="ja-JP" altLang="en-US" dirty="0"/>
              <a:t>．スライドから編集するグラフを右クリック</a:t>
            </a:r>
          </a:p>
          <a:p>
            <a:r>
              <a:rPr kumimoji="1" lang="en-US" altLang="ja-JP" dirty="0"/>
              <a:t>2</a:t>
            </a:r>
            <a:r>
              <a:rPr kumimoji="1" lang="ja-JP" altLang="en-US" dirty="0"/>
              <a:t>． </a:t>
            </a:r>
            <a:r>
              <a:rPr kumimoji="1" lang="en-US" altLang="ja-JP" dirty="0"/>
              <a:t>[</a:t>
            </a:r>
            <a:r>
              <a:rPr kumimoji="1" lang="ja-JP" altLang="en-US" dirty="0"/>
              <a:t>データの編集</a:t>
            </a:r>
            <a:r>
              <a:rPr kumimoji="1" lang="en-US" altLang="ja-JP" dirty="0"/>
              <a:t>] </a:t>
            </a:r>
            <a:r>
              <a:rPr kumimoji="1" lang="ja-JP" altLang="en-US" dirty="0"/>
              <a:t>をクリックすると、エクセル表の小窓が出てくる</a:t>
            </a:r>
          </a:p>
          <a:p>
            <a:r>
              <a:rPr kumimoji="1" lang="en-US" altLang="ja-JP" dirty="0"/>
              <a:t>3</a:t>
            </a:r>
            <a:r>
              <a:rPr kumimoji="1" lang="ja-JP" altLang="en-US" dirty="0"/>
              <a:t>．数値を編集するとスライドのグラフに反映されます</a:t>
            </a:r>
          </a:p>
          <a:p>
            <a:r>
              <a:rPr kumimoji="1" lang="en-US" altLang="ja-JP" dirty="0"/>
              <a:t>-------</a:t>
            </a:r>
          </a:p>
          <a:p>
            <a:r>
              <a:rPr kumimoji="1" lang="ja-JP" altLang="en-US" dirty="0"/>
              <a:t>円グラフは例として以下のように色分けしています。</a:t>
            </a:r>
          </a:p>
          <a:p>
            <a:r>
              <a:rPr kumimoji="1" lang="ja-JP" altLang="en-US" dirty="0"/>
              <a:t>フル</a:t>
            </a:r>
            <a:r>
              <a:rPr kumimoji="1" lang="en-US" altLang="ja-JP" dirty="0"/>
              <a:t>OA</a:t>
            </a:r>
            <a:r>
              <a:rPr kumimoji="1" lang="ja-JP" altLang="en-US" dirty="0"/>
              <a:t>出版社→オレンジ</a:t>
            </a:r>
          </a:p>
          <a:p>
            <a:r>
              <a:rPr kumimoji="1" lang="ja-JP" altLang="en-US" dirty="0"/>
              <a:t>転換契約出版社→薄オレンジ</a:t>
            </a:r>
          </a:p>
          <a:p>
            <a:r>
              <a:rPr kumimoji="1" lang="ja-JP" altLang="en-US" dirty="0"/>
              <a:t>その他の出版社→ブルー</a:t>
            </a:r>
          </a:p>
          <a:p>
            <a:r>
              <a:rPr kumimoji="1" lang="ja-JP" altLang="en-US" dirty="0"/>
              <a:t>「その他」→グレー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スライドの円グラフの色は以下の方法で編集することができます。</a:t>
            </a:r>
          </a:p>
          <a:p>
            <a:r>
              <a:rPr kumimoji="1" lang="en-US" altLang="ja-JP" dirty="0"/>
              <a:t>1</a:t>
            </a:r>
            <a:r>
              <a:rPr kumimoji="1" lang="ja-JP" altLang="en-US" dirty="0"/>
              <a:t>．グラフのその要素部分を選択して右クリック</a:t>
            </a:r>
          </a:p>
          <a:p>
            <a:r>
              <a:rPr kumimoji="1" lang="en-US" altLang="ja-JP" dirty="0"/>
              <a:t>2</a:t>
            </a:r>
            <a:r>
              <a:rPr kumimoji="1" lang="ja-JP" altLang="en-US" dirty="0"/>
              <a:t>． </a:t>
            </a:r>
            <a:r>
              <a:rPr kumimoji="1" lang="en-US" altLang="ja-JP" dirty="0"/>
              <a:t>[</a:t>
            </a:r>
            <a:r>
              <a:rPr kumimoji="1" lang="ja-JP" altLang="en-US" dirty="0"/>
              <a:t>データ要素の書式設定</a:t>
            </a:r>
            <a:r>
              <a:rPr kumimoji="1" lang="en-US" altLang="ja-JP" dirty="0"/>
              <a:t>] </a:t>
            </a:r>
            <a:r>
              <a:rPr kumimoji="1" lang="ja-JP" altLang="en-US" dirty="0"/>
              <a:t>をクリックする</a:t>
            </a:r>
          </a:p>
          <a:p>
            <a:r>
              <a:rPr kumimoji="1" lang="en-US" altLang="ja-JP" dirty="0"/>
              <a:t>3</a:t>
            </a:r>
            <a:r>
              <a:rPr kumimoji="1" lang="ja-JP" altLang="en-US" dirty="0"/>
              <a:t>．</a:t>
            </a:r>
            <a:r>
              <a:rPr kumimoji="1" lang="en-US" altLang="ja-JP" dirty="0"/>
              <a:t>[</a:t>
            </a:r>
            <a:r>
              <a:rPr kumimoji="1" lang="ja-JP" altLang="en-US" dirty="0"/>
              <a:t>塗りつぶしと線</a:t>
            </a:r>
            <a:r>
              <a:rPr kumimoji="1" lang="en-US" altLang="ja-JP" dirty="0"/>
              <a:t>]</a:t>
            </a:r>
            <a:r>
              <a:rPr kumimoji="1" lang="ja-JP" altLang="en-US" dirty="0"/>
              <a:t>アイコンをクリック、</a:t>
            </a:r>
            <a:r>
              <a:rPr kumimoji="1" lang="en-US" altLang="ja-JP" dirty="0"/>
              <a:t>[</a:t>
            </a:r>
            <a:r>
              <a:rPr kumimoji="1" lang="ja-JP" altLang="en-US" dirty="0"/>
              <a:t>色</a:t>
            </a:r>
            <a:r>
              <a:rPr kumimoji="1" lang="en-US" altLang="ja-JP" dirty="0"/>
              <a:t>]</a:t>
            </a:r>
            <a:r>
              <a:rPr kumimoji="1" lang="ja-JP" altLang="en-US" dirty="0"/>
              <a:t>から塗りつぶしの色を変更できます</a:t>
            </a:r>
          </a:p>
          <a:p>
            <a:r>
              <a:rPr kumimoji="1" lang="en-US" altLang="ja-JP" dirty="0"/>
              <a:t>-------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「出版論文数（出版社別）」の情報は、</a:t>
            </a:r>
            <a:r>
              <a:rPr kumimoji="1" lang="en-US" altLang="ja-JP" dirty="0"/>
              <a:t>JUSTICE</a:t>
            </a:r>
            <a:r>
              <a:rPr kumimoji="1" lang="ja-JP" altLang="en-US" dirty="0"/>
              <a:t>事務局に申込むと提供される論文公表の個別データ（</a:t>
            </a:r>
            <a:r>
              <a:rPr kumimoji="1" lang="en-US" altLang="ja-JP" dirty="0"/>
              <a:t>2023</a:t>
            </a:r>
            <a:r>
              <a:rPr kumimoji="1" lang="ja-JP" altLang="en-US" dirty="0"/>
              <a:t>年度調査）から入手することができます。データ提供を希望される場合、以下をご参照のうえお申込みください。</a:t>
            </a:r>
          </a:p>
          <a:p>
            <a:r>
              <a:rPr kumimoji="1" lang="en-US" altLang="ja-JP" b="1" dirty="0"/>
              <a:t>※</a:t>
            </a:r>
            <a:r>
              <a:rPr kumimoji="1" lang="ja-JP" altLang="en-US" b="1" dirty="0"/>
              <a:t>個別データ提供は会員館のみ対象としており、取得可能なのは自機関分のみで、利用範囲も機関内にとどめる必要があります</a:t>
            </a:r>
          </a:p>
          <a:p>
            <a:r>
              <a:rPr kumimoji="1" lang="en-US" altLang="ja-JP" dirty="0"/>
              <a:t>https://contents.nii.ac.jp/justice/staff/ronbunchosa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論文公表の個別データ（</a:t>
            </a:r>
            <a:r>
              <a:rPr kumimoji="1" lang="en-US" altLang="ja-JP" dirty="0"/>
              <a:t>2023</a:t>
            </a:r>
            <a:r>
              <a:rPr kumimoji="1" lang="ja-JP" altLang="en-US" dirty="0"/>
              <a:t>年度調査）の配布について</a:t>
            </a:r>
          </a:p>
          <a:p>
            <a:r>
              <a:rPr kumimoji="1" lang="ja-JP" altLang="en-US" dirty="0"/>
              <a:t>調査で使用したデータについて，会員館毎に抽出したデータを提供いたします。</a:t>
            </a:r>
          </a:p>
          <a:p>
            <a:r>
              <a:rPr kumimoji="1" lang="ja-JP" altLang="en-US" dirty="0"/>
              <a:t>以下の要領でお申し込みください。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・申込方法：メール</a:t>
            </a:r>
          </a:p>
          <a:p>
            <a:r>
              <a:rPr kumimoji="1" lang="ja-JP" altLang="en-US" dirty="0"/>
              <a:t>・メール件名：「〇〇大学：論文公表データ希望」</a:t>
            </a:r>
          </a:p>
          <a:p>
            <a:r>
              <a:rPr kumimoji="1" lang="ja-JP" altLang="en-US" dirty="0"/>
              <a:t>・メール送信先：</a:t>
            </a:r>
            <a:r>
              <a:rPr kumimoji="1" lang="en-US" altLang="ja-JP" dirty="0"/>
              <a:t>justice-help</a:t>
            </a:r>
            <a:r>
              <a:rPr kumimoji="1" lang="ja-JP" altLang="en-US" dirty="0"/>
              <a:t>＠</a:t>
            </a:r>
            <a:r>
              <a:rPr kumimoji="1" lang="en-US" altLang="ja-JP" dirty="0"/>
              <a:t>nii.ac.jp</a:t>
            </a:r>
            <a:r>
              <a:rPr kumimoji="1" lang="ja-JP" altLang="en-US" dirty="0"/>
              <a:t>（＠を半角に変えてください ）</a:t>
            </a:r>
          </a:p>
          <a:p>
            <a:r>
              <a:rPr kumimoji="1" lang="ja-JP" altLang="en-US" dirty="0"/>
              <a:t>・その他：提供されるファイルは</a:t>
            </a:r>
            <a:r>
              <a:rPr kumimoji="1" lang="en-US" altLang="ja-JP" dirty="0"/>
              <a:t>EXCEL</a:t>
            </a:r>
            <a:r>
              <a:rPr kumimoji="1" lang="ja-JP" altLang="en-US" dirty="0"/>
              <a:t>形式です。</a:t>
            </a:r>
          </a:p>
          <a:p>
            <a:r>
              <a:rPr kumimoji="1" lang="ja-JP" altLang="en-US" dirty="0"/>
              <a:t>データが準備でき次第，送信元の電子メール宛に送信します（受付後，若干のお時間を頂きます）。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CDAA-BDBB-47EC-BA89-720542176336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361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2B42B1-CC44-4C68-9514-CDD4DFE4E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54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06091F9-CC89-4F48-B415-47D390652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BCAF73-76D6-4136-9D61-F0BEBDE86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BDBF-43F9-4D7A-A75D-EEF88AE608A4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18E1FB-2E35-4555-8CD1-7901AE764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CC4ABC-9AEE-447E-BA83-09DBED195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54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CD7E78-F2E2-4F3B-B210-8A3670B97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CF32FE-C267-41AC-B435-B2C3807EC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2762FB-42A3-474A-92C2-AF4F8D187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1129-B693-42A1-90F3-095F52A3E547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3EF778-6F3A-420B-9F95-C72F118E3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EA9D1A-DC31-43B0-9CE6-A6D7B1DD7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プレースホルダー 9">
            <a:extLst>
              <a:ext uri="{FF2B5EF4-FFF2-40B4-BE49-F238E27FC236}">
                <a16:creationId xmlns:a16="http://schemas.microsoft.com/office/drawing/2014/main" id="{9CDB8A67-97F7-4B49-81E8-82CAB462AC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02223"/>
            <a:ext cx="5403850" cy="33410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5161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691C274-9322-4C93-8FE9-D524324B23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F45F6F-47EC-4604-90BB-C9EF72A5A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B5F4BE-654E-48E8-BEAF-55046D35F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568B-BD92-40A3-BA73-13C940B0E6EA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D78B58-303E-44F6-988B-3FE8068F7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B2A4B9-B89C-4508-981B-133B9DFC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プレースホルダー 9">
            <a:extLst>
              <a:ext uri="{FF2B5EF4-FFF2-40B4-BE49-F238E27FC236}">
                <a16:creationId xmlns:a16="http://schemas.microsoft.com/office/drawing/2014/main" id="{BDD39BB0-FC2D-4A82-9F2D-96B980EECE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02223"/>
            <a:ext cx="5403850" cy="33410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24994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58">
                <a:latin typeface="Arial Black" panose="020B0A04020102020204" pitchFamily="34" charset="0"/>
              </a:defRPr>
            </a:lvl1pPr>
          </a:lstStyle>
          <a:p>
            <a:pPr defTabSz="756026"/>
            <a:fld id="{7FFD69C6-215A-4999-9DC3-559F6E971878}" type="slidenum">
              <a:rPr lang="ja-JP" altLang="en-US" smtClean="0">
                <a:solidFill>
                  <a:srgbClr val="000000">
                    <a:tint val="75000"/>
                  </a:srgbClr>
                </a:solidFill>
              </a:rPr>
              <a:pPr defTabSz="756026"/>
              <a:t>‹#›</a:t>
            </a:fld>
            <a:endParaRPr lang="ja-JP" alt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007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AB0DEA-2E93-4189-B4E9-80683CA6C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879916-75BC-4007-93AC-47EFCA0C4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F5D48A-943A-4736-9BE9-CCED3EE9E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BA91-B030-447B-A991-5AE8860C70D7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357B7E-2F72-4A9D-9207-49234C4D2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2CA723-1DEF-4BF5-A6A2-BE891CB92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65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DD2CB-2349-498C-9546-0E2DA55A7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9336C5-61DB-453B-BC16-871869860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4CE3C-5528-4D3B-A06E-02C991E13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73FC-CEDC-44FA-B45A-A08E6D4DFFA3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D8E781-9935-450A-8AA0-F538B8CB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FE354C-060D-4039-9E85-EB91FF045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86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3DA8F-9ED4-40CB-BEEA-A701D54D7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3B237E-1316-4CFB-A046-4E798D70B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62808"/>
            <a:ext cx="5148000" cy="4814155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FCD0FAB-DBA8-4C1B-83B6-AF6547FB2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0486" y="1362808"/>
            <a:ext cx="5148000" cy="4814155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F7DB25-95D7-4428-BA5F-013D419AF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F89C-7BDD-46A6-A034-728939B473C5}" type="datetime1">
              <a:rPr kumimoji="1" lang="ja-JP" altLang="en-US" smtClean="0"/>
              <a:t>2025/3/27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E1AA8F-FE7C-4580-8E1B-7FB47E211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937DB9-3450-4FD0-B934-1BA117297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37D3E0BB-8832-415F-94F3-0279506031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02223"/>
            <a:ext cx="5403850" cy="33410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0773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51D0CC-79B3-4820-861E-EB9E8099F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00967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17C9F5-F172-4AC5-B3A6-FD3307564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20678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56C54B8-7233-44AA-9CEB-1E3A91107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4134"/>
            <a:ext cx="5157787" cy="4053047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80B1216-BF93-43E5-825F-75A1689A6D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20678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295E86C-5BFE-4FB6-A7DE-0FCFEE2A9F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4134"/>
            <a:ext cx="5183188" cy="405304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8A0848C-7C73-46CE-9A1A-CB68CA533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42CB-C075-4E11-92A8-2BF0423A13C7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C8AFA76-41F4-48DA-B980-CFBEB6FA6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CF2D612-632C-4A3B-8D1F-E12DC2250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CCA8743D-5C3C-4D20-9743-0052EA6BC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02223"/>
            <a:ext cx="5403850" cy="33410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7183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D11991-C4C8-423B-9828-05FF889A4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378FC0-16C1-423E-9B2A-6B9D19F28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C965-F5C3-4E5A-BCE0-90F793F7503D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A6AF91-36AF-4159-9B5D-AF7E51AA1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A4EDB1C-800E-4FB9-81D7-058651D2F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A2109530-C7A0-4FFB-BEEE-BA6F5959FA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02223"/>
            <a:ext cx="5403850" cy="33410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2882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E7E59E-4A9A-47BB-8274-4C07A56D8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658E-99D3-4A0D-8EB9-FE9C854CDB94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8C19C89-88EC-4352-9321-00777AA23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9F26B60-E2C6-4B72-8A52-F8900297A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テキスト プレースホルダー 9">
            <a:extLst>
              <a:ext uri="{FF2B5EF4-FFF2-40B4-BE49-F238E27FC236}">
                <a16:creationId xmlns:a16="http://schemas.microsoft.com/office/drawing/2014/main" id="{D78B8E6B-276D-45DA-A53D-120E0C99A2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02223"/>
            <a:ext cx="5403850" cy="33410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8710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B2FAA3-E251-4174-A92C-E89C43484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9F6625-9824-42B2-AF21-5C65DDABE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4A98B73-7B92-469C-A3B4-03EA7887E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B4C412-B819-4C26-BE54-0ED82FA7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498E-A51A-472E-888E-04D47A40762E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436DA6-C42E-40E8-A33A-684A1D5DC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13F084-E797-4FA0-ACDE-2B1C7F805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1B21C155-9178-425B-BED9-857D09793B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02223"/>
            <a:ext cx="5403850" cy="33410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3868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26D97-6F3A-40CC-858E-BA96682FF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D42821E-AD8B-4B34-903C-2EC6B62FF6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63DC1E-B130-4A6A-8E0E-0AB916419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3EC78A-22AB-43C2-ACA5-17167673F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16F2-5A77-41E2-A01E-FB74935C20FD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1AEAAA-5670-4C35-83DC-D6A0EA2AA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EB64F2-2695-4714-BCF6-A2C48D301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EEB4A5AD-841F-4A3C-B218-40884969A7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02223"/>
            <a:ext cx="5403850" cy="33410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51142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86F9868-D222-4782-A6C5-C0D39AE64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6331"/>
            <a:ext cx="10515600" cy="729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01C1BB-C4E4-4383-AAC1-94B7F5701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89185"/>
            <a:ext cx="10515600" cy="4787778"/>
          </a:xfrm>
          <a:prstGeom prst="rect">
            <a:avLst/>
          </a:prstGeom>
        </p:spPr>
        <p:txBody>
          <a:bodyPr vert="horz" lIns="91440" tIns="90000" rIns="91440" bIns="90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EC419D-7702-44F7-96A8-FF77B16ED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F3568-97C7-42D7-A823-A7784647F2C5}" type="datetime1">
              <a:rPr kumimoji="1" lang="ja-JP" altLang="en-US" smtClean="0"/>
              <a:t>2025/3/27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7ED63-9E02-445B-A207-F61C703D1C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8AA0C7-DDED-4334-98F9-C9D0CC19C8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B3B0-96E7-457E-8C73-379F1415F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タイトル プレースホルダー 1">
            <a:extLst>
              <a:ext uri="{FF2B5EF4-FFF2-40B4-BE49-F238E27FC236}">
                <a16:creationId xmlns:a16="http://schemas.microsoft.com/office/drawing/2014/main" id="{BBB16DF5-DE07-42E1-8288-22A1276A0FAE}"/>
              </a:ext>
            </a:extLst>
          </p:cNvPr>
          <p:cNvSpPr txBox="1">
            <a:spLocks/>
          </p:cNvSpPr>
          <p:nvPr userDrawn="1"/>
        </p:nvSpPr>
        <p:spPr>
          <a:xfrm>
            <a:off x="838200" y="186500"/>
            <a:ext cx="10515600" cy="2984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59424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chart" Target="../charts/chart1.xml"/><Relationship Id="rId7" Type="http://schemas.openxmlformats.org/officeDocument/2006/relationships/hyperlink" Target="https://stm-assoc.org/oa-dashboard/oa-dashboard-2024/open-access-uptake-by-countries-region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Relationship Id="rId9" Type="http://schemas.openxmlformats.org/officeDocument/2006/relationships/hyperlink" Target="https://www8.cao.go.jp/cstp/oa_240216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8.cao.go.jp/cstp/oa_240216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8.cao.go.jp/cstp/oa_houshin_faq.pdf" TargetMode="External"/><Relationship Id="rId4" Type="http://schemas.openxmlformats.org/officeDocument/2006/relationships/hyperlink" Target="https://www8.cao.go.jp/cstp/openscience/r6_0221/hosaku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C641DD-8007-47B7-1A90-26863A5397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30363"/>
            <a:ext cx="9144000" cy="2387600"/>
          </a:xfrm>
        </p:spPr>
        <p:txBody>
          <a:bodyPr>
            <a:noAutofit/>
          </a:bodyPr>
          <a:lstStyle/>
          <a:p>
            <a:r>
              <a:rPr kumimoji="1" lang="ja-JP" altLang="en-US" sz="4000" dirty="0"/>
              <a:t>電子ジャーナルに関する</a:t>
            </a:r>
            <a:br>
              <a:rPr kumimoji="1" lang="ja-JP" altLang="en-US" sz="4000" dirty="0"/>
            </a:br>
            <a:r>
              <a:rPr kumimoji="1" lang="ja-JP" altLang="en-US" sz="4000" dirty="0"/>
              <a:t>学内向け説明資料</a:t>
            </a:r>
            <a:br>
              <a:rPr kumimoji="1" lang="ja-JP" altLang="en-US" sz="4000" dirty="0"/>
            </a:br>
            <a:r>
              <a:rPr kumimoji="1" lang="ja-JP" altLang="en-US" sz="4000" dirty="0"/>
              <a:t>ー素材集ー</a:t>
            </a:r>
            <a:br>
              <a:rPr kumimoji="1" lang="en-US" altLang="ja-JP" sz="4000" dirty="0"/>
            </a:br>
            <a:r>
              <a:rPr kumimoji="1" lang="en-US" altLang="ja-JP" sz="4000" dirty="0"/>
              <a:t>【OA</a:t>
            </a:r>
            <a:r>
              <a:rPr kumimoji="1" lang="ja-JP" altLang="en-US" sz="4000" dirty="0"/>
              <a:t>編</a:t>
            </a:r>
            <a:r>
              <a:rPr kumimoji="1" lang="en-US" altLang="ja-JP" sz="4000" dirty="0"/>
              <a:t>】</a:t>
            </a:r>
            <a:endParaRPr kumimoji="1" lang="ja-JP" altLang="en-US" sz="40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C417EB-796A-8587-4253-903774401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0038"/>
            <a:ext cx="9144000" cy="1655762"/>
          </a:xfrm>
        </p:spPr>
        <p:txBody>
          <a:bodyPr/>
          <a:lstStyle/>
          <a:p>
            <a:r>
              <a:rPr kumimoji="1" lang="en-US" altLang="ja-JP" dirty="0"/>
              <a:t>2025</a:t>
            </a:r>
            <a:r>
              <a:rPr kumimoji="1" lang="ja-JP" altLang="en-US" dirty="0"/>
              <a:t>年</a:t>
            </a:r>
            <a:r>
              <a:rPr kumimoji="1" lang="en-US" altLang="ja-JP" dirty="0"/>
              <a:t>3</a:t>
            </a:r>
            <a:r>
              <a:rPr kumimoji="1" lang="ja-JP" altLang="en-US" dirty="0"/>
              <a:t>月　</a:t>
            </a:r>
            <a:r>
              <a:rPr lang="en-US" altLang="ja-JP" dirty="0"/>
              <a:t>JUSTICE</a:t>
            </a:r>
            <a:r>
              <a:rPr lang="ja-JP" altLang="en-US" dirty="0"/>
              <a:t> </a:t>
            </a:r>
            <a:r>
              <a:rPr kumimoji="1" lang="ja-JP" altLang="en-US" dirty="0"/>
              <a:t>作成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F71077-30F9-0391-9184-0AD4161A9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709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265A241F-5DEA-0D5F-1B31-9FB5552611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2084442"/>
              </p:ext>
            </p:extLst>
          </p:nvPr>
        </p:nvGraphicFramePr>
        <p:xfrm>
          <a:off x="838198" y="1389185"/>
          <a:ext cx="5323897" cy="380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C191F488-E569-0CC9-E673-CA3F1234A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●●大学</a:t>
            </a:r>
            <a:r>
              <a:rPr kumimoji="1" lang="ja-JP" altLang="en-US" dirty="0"/>
              <a:t>の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電子ジャーナル費</a:t>
            </a:r>
            <a:r>
              <a:rPr kumimoji="1" lang="ja-JP" altLang="en-US" dirty="0"/>
              <a:t>と</a:t>
            </a:r>
            <a:r>
              <a:rPr kumimoji="1" lang="en-US" altLang="ja-JP" dirty="0"/>
              <a:t>APC</a:t>
            </a:r>
            <a:r>
              <a:rPr kumimoji="1" lang="ja-JP" altLang="en-US" dirty="0"/>
              <a:t>支払推定額の推移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9A1C56-A661-DD96-64D1-A069A07AA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FFFEA53-AF6B-1A84-147F-2785168064A8}"/>
              </a:ext>
            </a:extLst>
          </p:cNvPr>
          <p:cNvSpPr/>
          <p:nvPr/>
        </p:nvSpPr>
        <p:spPr>
          <a:xfrm>
            <a:off x="838200" y="5293404"/>
            <a:ext cx="10515600" cy="97861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/>
              <a:ea typeface="BIZ UDPゴシック"/>
              <a:cs typeface="+mn-cs"/>
            </a:endParaRP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02885CDA-FE51-F73B-FE5F-6204277569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818289"/>
              </p:ext>
            </p:extLst>
          </p:nvPr>
        </p:nvGraphicFramePr>
        <p:xfrm>
          <a:off x="6423352" y="1390532"/>
          <a:ext cx="4930448" cy="3829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F364CD3-F5D4-C701-87EF-1C9B38415897}"/>
              </a:ext>
            </a:extLst>
          </p:cNvPr>
          <p:cNvSpPr txBox="1"/>
          <p:nvPr/>
        </p:nvSpPr>
        <p:spPr>
          <a:xfrm>
            <a:off x="1134098" y="5371025"/>
            <a:ext cx="4733301" cy="7557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ctr">
            <a:spAutoFit/>
          </a:bodyPr>
          <a:lstStyle/>
          <a:p>
            <a:pPr marL="285750" marR="0" lvl="0" indent="-285750" algn="l" defTabSz="307913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上がり続ける購読料と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APC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支払額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の抑制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285750" marR="0" lvl="0" indent="-285750" algn="l" defTabSz="307913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論文のオープンアクセス化の推進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74E82A7-6DE3-602B-8BB7-4DC99C410187}"/>
              </a:ext>
            </a:extLst>
          </p:cNvPr>
          <p:cNvSpPr txBox="1"/>
          <p:nvPr/>
        </p:nvSpPr>
        <p:spPr>
          <a:xfrm>
            <a:off x="8881407" y="1769104"/>
            <a:ext cx="2560315" cy="25955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07913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92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JUSTICE</a:t>
            </a:r>
            <a:r>
              <a:rPr kumimoji="1" lang="ja-JP" altLang="en-US" sz="992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「論文公表実態調査</a:t>
            </a:r>
            <a:r>
              <a:rPr kumimoji="1" lang="en-US" altLang="ja-JP" sz="992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2023</a:t>
            </a:r>
            <a:r>
              <a:rPr kumimoji="1" lang="ja-JP" altLang="en-US" sz="992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」より</a:t>
            </a:r>
            <a:endParaRPr kumimoji="1" lang="en-US" altLang="ja-JP" sz="992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7F32E5A-0021-5B57-0896-F5D60552D990}"/>
              </a:ext>
            </a:extLst>
          </p:cNvPr>
          <p:cNvSpPr txBox="1"/>
          <p:nvPr/>
        </p:nvSpPr>
        <p:spPr>
          <a:xfrm>
            <a:off x="7322458" y="5371025"/>
            <a:ext cx="3458930" cy="7557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307913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従来の「購読契約」から</a:t>
            </a:r>
            <a:b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</a:b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OA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出版モデル「転換契約」へ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3DB58F4F-795A-BDE3-9D7E-C1480FB6658C}"/>
              </a:ext>
            </a:extLst>
          </p:cNvPr>
          <p:cNvSpPr/>
          <p:nvPr/>
        </p:nvSpPr>
        <p:spPr>
          <a:xfrm>
            <a:off x="6060498" y="5552311"/>
            <a:ext cx="640695" cy="45489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/>
              <a:ea typeface="BIZ UDPゴシック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DFAC63E-F969-B61F-0159-C0D8D172C1C1}"/>
              </a:ext>
            </a:extLst>
          </p:cNvPr>
          <p:cNvSpPr txBox="1"/>
          <p:nvPr/>
        </p:nvSpPr>
        <p:spPr>
          <a:xfrm>
            <a:off x="10700572" y="3420125"/>
            <a:ext cx="391866" cy="388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54" b="1" i="0" u="none" strike="noStrike" kern="1200" cap="none" spc="0" normalizeH="0" baseline="0" noProof="0" dirty="0">
                <a:ln>
                  <a:noFill/>
                </a:ln>
                <a:solidFill>
                  <a:srgbClr val="E48312"/>
                </a:solidFill>
                <a:effectLst/>
                <a:uLnTx/>
                <a:uFillTx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B5DC58-5B52-AA7F-E64A-498AF12C2578}"/>
              </a:ext>
            </a:extLst>
          </p:cNvPr>
          <p:cNvSpPr txBox="1"/>
          <p:nvPr/>
        </p:nvSpPr>
        <p:spPr>
          <a:xfrm>
            <a:off x="7031201" y="3991771"/>
            <a:ext cx="692843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OA</a:t>
            </a:r>
            <a:r>
              <a:rPr kumimoji="0" lang="ja-JP" altLang="en-US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論文数</a:t>
            </a:r>
            <a:endParaRPr kumimoji="0" lang="en-US" altLang="ja-JP" sz="909" b="0" i="0" u="none" strike="noStrike" kern="1200" cap="none" spc="0" normalizeH="0" baseline="0" noProof="0" dirty="0">
              <a:ln>
                <a:noFill/>
              </a:ln>
              <a:solidFill>
                <a:srgbClr val="85023E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dirty="0">
                <a:solidFill>
                  <a:srgbClr val="85023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120</a:t>
            </a:r>
          </a:p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909" b="0" i="0" u="none" strike="noStrike" kern="1200" cap="none" spc="0" normalizeH="0" baseline="0" noProof="0" dirty="0">
              <a:ln>
                <a:noFill/>
              </a:ln>
              <a:solidFill>
                <a:srgbClr val="85023E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C34C51-1469-AF3D-5BDD-45BCC3B94D7D}"/>
              </a:ext>
            </a:extLst>
          </p:cNvPr>
          <p:cNvSpPr txBox="1"/>
          <p:nvPr/>
        </p:nvSpPr>
        <p:spPr>
          <a:xfrm>
            <a:off x="8070477" y="4173680"/>
            <a:ext cx="436742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dirty="0">
                <a:solidFill>
                  <a:srgbClr val="85023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14</a:t>
            </a: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70E56E5-AEA8-2522-A952-98B68A9026EF}"/>
              </a:ext>
            </a:extLst>
          </p:cNvPr>
          <p:cNvSpPr txBox="1"/>
          <p:nvPr/>
        </p:nvSpPr>
        <p:spPr>
          <a:xfrm>
            <a:off x="8500380" y="4173680"/>
            <a:ext cx="436742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dirty="0">
                <a:solidFill>
                  <a:srgbClr val="85023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16</a:t>
            </a: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431F142-F579-B516-3298-B816398B45B5}"/>
              </a:ext>
            </a:extLst>
          </p:cNvPr>
          <p:cNvSpPr txBox="1"/>
          <p:nvPr/>
        </p:nvSpPr>
        <p:spPr>
          <a:xfrm>
            <a:off x="8950020" y="4173680"/>
            <a:ext cx="436742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dirty="0">
                <a:solidFill>
                  <a:srgbClr val="85023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1</a:t>
            </a: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70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D3DB3B0-F2A3-A206-25B7-0D4B2180E675}"/>
              </a:ext>
            </a:extLst>
          </p:cNvPr>
          <p:cNvSpPr txBox="1"/>
          <p:nvPr/>
        </p:nvSpPr>
        <p:spPr>
          <a:xfrm>
            <a:off x="9378428" y="4173680"/>
            <a:ext cx="436742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dirty="0">
                <a:solidFill>
                  <a:srgbClr val="85023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19</a:t>
            </a: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311BA8D-5431-1A3C-FA58-DF4D8D0AD50A}"/>
              </a:ext>
            </a:extLst>
          </p:cNvPr>
          <p:cNvSpPr txBox="1"/>
          <p:nvPr/>
        </p:nvSpPr>
        <p:spPr>
          <a:xfrm>
            <a:off x="9827478" y="4173680"/>
            <a:ext cx="436742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dirty="0">
                <a:solidFill>
                  <a:srgbClr val="85023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20</a:t>
            </a: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FF866FF-AC9C-8C82-6E55-02CB11AAC99C}"/>
              </a:ext>
            </a:extLst>
          </p:cNvPr>
          <p:cNvSpPr txBox="1"/>
          <p:nvPr/>
        </p:nvSpPr>
        <p:spPr>
          <a:xfrm>
            <a:off x="10263830" y="4173680"/>
            <a:ext cx="436742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220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82A06D2-F5E6-8392-4570-D8F9D77A4408}"/>
              </a:ext>
            </a:extLst>
          </p:cNvPr>
          <p:cNvSpPr txBox="1"/>
          <p:nvPr/>
        </p:nvSpPr>
        <p:spPr>
          <a:xfrm>
            <a:off x="7607749" y="4173680"/>
            <a:ext cx="436742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130</a:t>
            </a:r>
          </a:p>
        </p:txBody>
      </p:sp>
    </p:spTree>
    <p:extLst>
      <p:ext uri="{BB962C8B-B14F-4D97-AF65-F5344CB8AC3E}">
        <p14:creationId xmlns:p14="http://schemas.microsoft.com/office/powerpoint/2010/main" val="1823010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224EE2-3298-BF33-5154-1DD39FF2C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参考）日本における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電子ジャーナル費</a:t>
            </a:r>
            <a:r>
              <a:rPr kumimoji="1" lang="ja-JP" altLang="en-US" dirty="0"/>
              <a:t>と</a:t>
            </a:r>
            <a:r>
              <a:rPr kumimoji="1" lang="en-US" altLang="ja-JP" dirty="0"/>
              <a:t>APC</a:t>
            </a:r>
            <a:r>
              <a:rPr kumimoji="1" lang="ja-JP" altLang="en-US" dirty="0"/>
              <a:t>支払推定額の推移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9CA6D14-23B5-4966-814F-9866B6D9C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11</a:t>
            </a:fld>
            <a:endParaRPr kumimoji="1" lang="ja-JP" altLang="en-US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B98D0CC2-28A8-B731-B734-309C38BD19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2010001"/>
              </p:ext>
            </p:extLst>
          </p:nvPr>
        </p:nvGraphicFramePr>
        <p:xfrm>
          <a:off x="838200" y="1389185"/>
          <a:ext cx="5257799" cy="4787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07379B39-C115-3B25-EDBA-3989BF92A7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946603"/>
              </p:ext>
            </p:extLst>
          </p:nvPr>
        </p:nvGraphicFramePr>
        <p:xfrm>
          <a:off x="6456023" y="1389185"/>
          <a:ext cx="4931229" cy="478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F9F84F5-901D-E6DE-9898-E3E057FEBA92}"/>
              </a:ext>
            </a:extLst>
          </p:cNvPr>
          <p:cNvSpPr txBox="1"/>
          <p:nvPr/>
        </p:nvSpPr>
        <p:spPr>
          <a:xfrm>
            <a:off x="8750162" y="1833472"/>
            <a:ext cx="2603637" cy="26815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r" defTabSz="307913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92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JUSTICE</a:t>
            </a:r>
            <a:r>
              <a:rPr kumimoji="1" lang="ja-JP" altLang="en-US" sz="992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「論文公表実態調査</a:t>
            </a:r>
            <a:r>
              <a:rPr kumimoji="1" lang="en-US" altLang="ja-JP" sz="992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2023</a:t>
            </a:r>
            <a:r>
              <a:rPr kumimoji="1" lang="ja-JP" altLang="en-US" sz="992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」より</a:t>
            </a:r>
            <a:endParaRPr kumimoji="1" lang="en-US" altLang="ja-JP" sz="992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7FC33-7C9D-9ABB-21B9-20AE9D510180}"/>
              </a:ext>
            </a:extLst>
          </p:cNvPr>
          <p:cNvSpPr txBox="1"/>
          <p:nvPr/>
        </p:nvSpPr>
        <p:spPr>
          <a:xfrm>
            <a:off x="7023464" y="4808069"/>
            <a:ext cx="692843" cy="427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OA</a:t>
            </a:r>
            <a:r>
              <a:rPr kumimoji="0" lang="ja-JP" altLang="en-US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論文数</a:t>
            </a: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11,990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321CF3D-C522-5838-23AA-2FC8E8C3D8DB}"/>
              </a:ext>
            </a:extLst>
          </p:cNvPr>
          <p:cNvSpPr txBox="1"/>
          <p:nvPr/>
        </p:nvSpPr>
        <p:spPr>
          <a:xfrm>
            <a:off x="7868590" y="4697388"/>
            <a:ext cx="640010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17,773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FF19C2B-597A-7528-2009-93DA80E8A383}"/>
              </a:ext>
            </a:extLst>
          </p:cNvPr>
          <p:cNvSpPr txBox="1"/>
          <p:nvPr/>
        </p:nvSpPr>
        <p:spPr>
          <a:xfrm>
            <a:off x="8302408" y="4697388"/>
            <a:ext cx="559135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20,378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1D8CF2-7DC8-42A8-AAA4-4D1E9A87EBEA}"/>
              </a:ext>
            </a:extLst>
          </p:cNvPr>
          <p:cNvSpPr txBox="1"/>
          <p:nvPr/>
        </p:nvSpPr>
        <p:spPr>
          <a:xfrm>
            <a:off x="8702218" y="4582067"/>
            <a:ext cx="559135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23,644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8FA47A-A32F-4160-5FC2-ABA3DCCBE25E}"/>
              </a:ext>
            </a:extLst>
          </p:cNvPr>
          <p:cNvSpPr txBox="1"/>
          <p:nvPr/>
        </p:nvSpPr>
        <p:spPr>
          <a:xfrm>
            <a:off x="9120614" y="4497335"/>
            <a:ext cx="559134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25,909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AE84F4-F8C9-1113-124F-8292BBC04BD6}"/>
              </a:ext>
            </a:extLst>
          </p:cNvPr>
          <p:cNvSpPr txBox="1"/>
          <p:nvPr/>
        </p:nvSpPr>
        <p:spPr>
          <a:xfrm>
            <a:off x="9463993" y="4296488"/>
            <a:ext cx="640009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28,223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D300678-9F72-A6DB-A4AD-E3227326109B}"/>
              </a:ext>
            </a:extLst>
          </p:cNvPr>
          <p:cNvSpPr txBox="1"/>
          <p:nvPr/>
        </p:nvSpPr>
        <p:spPr>
          <a:xfrm>
            <a:off x="9862916" y="4115473"/>
            <a:ext cx="640009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33,860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2510D34-F623-C260-BD44-4E3C329F536F}"/>
              </a:ext>
            </a:extLst>
          </p:cNvPr>
          <p:cNvSpPr txBox="1"/>
          <p:nvPr/>
        </p:nvSpPr>
        <p:spPr>
          <a:xfrm>
            <a:off x="10260475" y="3925648"/>
            <a:ext cx="640009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b="0" i="0" u="none" strike="noStrike" kern="1200" cap="none" spc="0" normalizeH="0" baseline="0" noProof="0" dirty="0">
                <a:ln>
                  <a:noFill/>
                </a:ln>
                <a:solidFill>
                  <a:srgbClr val="85023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39,570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F3A3FA3-72BC-4CE2-6EA7-96DC3A7853D2}"/>
              </a:ext>
            </a:extLst>
          </p:cNvPr>
          <p:cNvSpPr txBox="1"/>
          <p:nvPr/>
        </p:nvSpPr>
        <p:spPr>
          <a:xfrm>
            <a:off x="7478942" y="4865047"/>
            <a:ext cx="640010" cy="24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319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9" dirty="0">
                <a:solidFill>
                  <a:srgbClr val="85023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Arial" panose="020B0604020202020204" pitchFamily="34" charset="0"/>
              </a:rPr>
              <a:t>14,968</a:t>
            </a:r>
            <a:endParaRPr kumimoji="0" lang="en-US" altLang="ja-JP" sz="909" b="0" i="0" u="none" strike="noStrike" kern="1200" cap="none" spc="0" normalizeH="0" baseline="0" noProof="0" dirty="0">
              <a:ln>
                <a:noFill/>
              </a:ln>
              <a:solidFill>
                <a:srgbClr val="85023E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4B82A67-A26A-440D-8B05-52DDE50621A3}"/>
              </a:ext>
            </a:extLst>
          </p:cNvPr>
          <p:cNvSpPr txBox="1"/>
          <p:nvPr/>
        </p:nvSpPr>
        <p:spPr>
          <a:xfrm>
            <a:off x="1418897" y="5807911"/>
            <a:ext cx="4792628" cy="37555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0791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JUSTICE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ウェブサイトより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（文部科学省「学術情報基盤実態調査」を基に，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JUSTICE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事務局で作成）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marR="0" lvl="0" indent="0" algn="l" defTabSz="30791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https://contents.nii.ac.jp/justice/documents#statistics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7D67C4E-6D04-4D0E-A2A4-21CF2DE41905}"/>
              </a:ext>
            </a:extLst>
          </p:cNvPr>
          <p:cNvSpPr txBox="1"/>
          <p:nvPr/>
        </p:nvSpPr>
        <p:spPr>
          <a:xfrm>
            <a:off x="7115503" y="5797401"/>
            <a:ext cx="4271749" cy="37555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0791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JUSTICE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ウェブサイトより</a:t>
            </a:r>
          </a:p>
          <a:p>
            <a:pPr marL="0" marR="0" lvl="0" indent="0" algn="l" defTabSz="30791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https://contents.nii.ac.jp/justice/documents#report</a:t>
            </a:r>
          </a:p>
        </p:txBody>
      </p:sp>
    </p:spTree>
    <p:extLst>
      <p:ext uri="{BB962C8B-B14F-4D97-AF65-F5344CB8AC3E}">
        <p14:creationId xmlns:p14="http://schemas.microsoft.com/office/powerpoint/2010/main" val="175998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965A18-0589-78BD-E9A3-81917710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●●大学</a:t>
            </a:r>
            <a:r>
              <a:rPr kumimoji="1" lang="ja-JP" altLang="en-US" dirty="0"/>
              <a:t>の出版論文数（出版社別）と転換契約導入予定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BC53CF-10AE-78A5-627A-01AB1397A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12</a:t>
            </a:fld>
            <a:endParaRPr kumimoji="1" lang="ja-JP" altLang="en-US"/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E84BE49C-A81B-55B2-CAF1-684F45C60A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888483"/>
              </p:ext>
            </p:extLst>
          </p:nvPr>
        </p:nvGraphicFramePr>
        <p:xfrm>
          <a:off x="838200" y="1389063"/>
          <a:ext cx="10515600" cy="478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079F88D5-3CB8-EB2D-D897-42532ABF06CC}"/>
              </a:ext>
            </a:extLst>
          </p:cNvPr>
          <p:cNvSpPr txBox="1"/>
          <p:nvPr/>
        </p:nvSpPr>
        <p:spPr>
          <a:xfrm>
            <a:off x="722569" y="6176963"/>
            <a:ext cx="4346062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defPPr>
              <a:defRPr lang="ja-JP"/>
            </a:defPPr>
            <a:lvl1pPr marL="0" indent="0" algn="l" defTabSz="914400" rtl="0" eaLnBrk="1" latinLnBrk="0" hangingPunct="1"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JUSTICE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「論文公表実態調査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2023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」より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Source:Web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 of Science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：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Reprint author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が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●●大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の所属者の論文</a:t>
            </a:r>
          </a:p>
        </p:txBody>
      </p:sp>
    </p:spTree>
    <p:extLst>
      <p:ext uri="{BB962C8B-B14F-4D97-AF65-F5344CB8AC3E}">
        <p14:creationId xmlns:p14="http://schemas.microsoft.com/office/powerpoint/2010/main" val="2463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6B3298-0BEB-8898-8756-5D89E3E4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r>
              <a:rPr kumimoji="1" lang="ja-JP" altLang="en-US" dirty="0"/>
              <a:t>　この資料について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F741BA-BAB6-3984-CDE8-0F1E7D0F6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185"/>
            <a:ext cx="10515600" cy="3214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kumimoji="1" lang="ja-JP" altLang="en-US" sz="2000" dirty="0"/>
              <a:t>本資料は、</a:t>
            </a:r>
            <a:r>
              <a:rPr kumimoji="1" lang="en-US" altLang="ja-JP" sz="2000" dirty="0"/>
              <a:t>JUSTICE</a:t>
            </a:r>
            <a:r>
              <a:rPr kumimoji="1" lang="ja-JP" altLang="en-US" sz="2000" dirty="0"/>
              <a:t>広報作業部会が作成した「電子ジャーナルに関する</a:t>
            </a:r>
            <a:br>
              <a:rPr kumimoji="1" lang="ja-JP" altLang="en-US" sz="2000" dirty="0"/>
            </a:br>
            <a:r>
              <a:rPr kumimoji="1" lang="ja-JP" altLang="en-US" sz="2000" dirty="0"/>
              <a:t>学内向け説明資料ー素材集ー」を補足する資料としてオープンアクセス（</a:t>
            </a:r>
            <a:r>
              <a:rPr kumimoji="1" lang="en-US" altLang="ja-JP" sz="2000" dirty="0"/>
              <a:t>OA</a:t>
            </a:r>
            <a:r>
              <a:rPr kumimoji="1" lang="ja-JP" altLang="en-US" sz="2000" dirty="0"/>
              <a:t>）に関する基礎的な説明と、政府機関等の見解、海外の情勢、学内の状況を説明する資料のフォーマットです。</a:t>
            </a:r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kumimoji="1" lang="ja-JP" altLang="en-US" sz="2000" dirty="0"/>
              <a:t>本資料を活用いただき、</a:t>
            </a:r>
            <a:r>
              <a:rPr kumimoji="1" lang="en-US" altLang="ja-JP" sz="2000" dirty="0"/>
              <a:t>OA</a:t>
            </a:r>
            <a:r>
              <a:rPr kumimoji="1" lang="ja-JP" altLang="en-US" sz="2000" dirty="0"/>
              <a:t>に関する現状と課題を幅広い立場の方々と共有し、理解を深めていただく一助となれば幸いです。</a:t>
            </a:r>
          </a:p>
          <a:p>
            <a:endParaRPr kumimoji="1" lang="ja-JP" altLang="en-US" sz="2000" dirty="0"/>
          </a:p>
          <a:p>
            <a:pPr marL="0" indent="0" algn="r">
              <a:buNone/>
            </a:pPr>
            <a:r>
              <a:rPr kumimoji="1" lang="en-US" altLang="ja-JP" sz="2000" dirty="0"/>
              <a:t>2025.3</a:t>
            </a:r>
            <a:r>
              <a:rPr kumimoji="1" lang="ja-JP" altLang="en-US" sz="2000" dirty="0"/>
              <a:t>　</a:t>
            </a:r>
            <a:r>
              <a:rPr kumimoji="1" lang="en-US" altLang="ja-JP" sz="2000" dirty="0"/>
              <a:t>JUSTICE</a:t>
            </a:r>
            <a:r>
              <a:rPr kumimoji="1" lang="ja-JP" altLang="en-US" sz="2000" dirty="0"/>
              <a:t>　</a:t>
            </a:r>
            <a:r>
              <a:rPr kumimoji="1" lang="en-US" altLang="ja-JP" sz="2000" dirty="0"/>
              <a:t>OA</a:t>
            </a:r>
            <a:r>
              <a:rPr kumimoji="1" lang="ja-JP" altLang="en-US" sz="2000" dirty="0"/>
              <a:t>推進作業部会</a:t>
            </a:r>
          </a:p>
          <a:p>
            <a:endParaRPr kumimoji="1" lang="ja-JP" altLang="en-US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2CBF46-3FFD-68D8-1A47-E0283F4DA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44DAED1-5892-0F2E-6E57-7E00C9D33B1E}"/>
              </a:ext>
            </a:extLst>
          </p:cNvPr>
          <p:cNvSpPr txBox="1"/>
          <p:nvPr/>
        </p:nvSpPr>
        <p:spPr>
          <a:xfrm>
            <a:off x="838200" y="4604097"/>
            <a:ext cx="10515600" cy="1572866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dirty="0"/>
              <a:t>■取扱いについての注意事項</a:t>
            </a:r>
            <a:endParaRPr lang="en-US" altLang="ja-JP" dirty="0"/>
          </a:p>
          <a:p>
            <a:pPr>
              <a:lnSpc>
                <a:spcPct val="110000"/>
              </a:lnSpc>
            </a:pPr>
            <a:r>
              <a:rPr lang="ja-JP" altLang="en-US" dirty="0"/>
              <a:t>・資料は一般公開可です。</a:t>
            </a:r>
          </a:p>
          <a:p>
            <a:pPr>
              <a:lnSpc>
                <a:spcPct val="110000"/>
              </a:lnSpc>
            </a:pPr>
            <a:r>
              <a:rPr lang="ja-JP" altLang="en-US" dirty="0"/>
              <a:t>・説明資料の素材として、必要な箇所を使う、またはカスタマイズするなどして、ご利用ください。</a:t>
            </a:r>
            <a:endParaRPr lang="en-US" altLang="ja-JP" dirty="0"/>
          </a:p>
          <a:p>
            <a:pPr>
              <a:lnSpc>
                <a:spcPct val="110000"/>
              </a:lnSpc>
            </a:pPr>
            <a:r>
              <a:rPr lang="ja-JP" altLang="en-US" dirty="0"/>
              <a:t>　　「</a:t>
            </a:r>
            <a:r>
              <a:rPr lang="ja-JP" altLang="en-US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●●大学</a:t>
            </a:r>
            <a:r>
              <a:rPr lang="ja-JP" altLang="en-US" dirty="0"/>
              <a:t>」などえんじ色の部分をご自分の大学名に置き換えて利用できます。</a:t>
            </a:r>
            <a:endParaRPr lang="en-US" altLang="ja-JP" dirty="0"/>
          </a:p>
          <a:p>
            <a:pPr>
              <a:lnSpc>
                <a:spcPct val="110000"/>
              </a:lnSpc>
            </a:pPr>
            <a:r>
              <a:rPr lang="ja-JP" altLang="en-US" dirty="0"/>
              <a:t>　　グラフなどのカスタマイズ方法は「ノート」に記載しています。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2858676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E00BCA-BCF6-4629-E35F-92572F12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オープンアクセス（</a:t>
            </a:r>
            <a:r>
              <a:rPr kumimoji="1" lang="en-US" altLang="ja-JP" dirty="0"/>
              <a:t>OA</a:t>
            </a:r>
            <a:r>
              <a:rPr kumimoji="1" lang="ja-JP" altLang="en-US" dirty="0"/>
              <a:t>）とは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1A8DEE-11A7-C87D-286C-4F78DEC6478C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1600" b="1" dirty="0"/>
              <a:t>Budapest Open Access Initiative (BOAI) </a:t>
            </a:r>
            <a:r>
              <a:rPr kumimoji="1" lang="ja-JP" altLang="en-US" sz="1600" b="1" dirty="0"/>
              <a:t>宣言 </a:t>
            </a:r>
            <a:r>
              <a:rPr kumimoji="1" lang="en-US" altLang="ja-JP" sz="1600" b="1" dirty="0"/>
              <a:t>(2002 </a:t>
            </a:r>
            <a:r>
              <a:rPr kumimoji="1" lang="ja-JP" altLang="en-US" sz="1600" b="1" dirty="0"/>
              <a:t>年）</a:t>
            </a:r>
          </a:p>
          <a:p>
            <a:pPr marL="0" indent="0">
              <a:buNone/>
            </a:pPr>
            <a:r>
              <a:rPr kumimoji="1" lang="ja-JP" altLang="en-US" sz="1400" dirty="0"/>
              <a:t>「</a:t>
            </a:r>
            <a:r>
              <a:rPr kumimoji="1" lang="ja-JP" altLang="en-US" sz="1400" dirty="0">
                <a:solidFill>
                  <a:schemeClr val="accent2"/>
                </a:solidFill>
              </a:rPr>
              <a:t>経済的、法的または技術的な障壁なく、すべてのユーザーが、論文のフルテキストを</a:t>
            </a:r>
            <a:r>
              <a:rPr kumimoji="1" lang="ja-JP" altLang="en-US" sz="1400" dirty="0"/>
              <a:t>読んだり、ダウンロード、コピー、配布、印刷、検索、または、リンク、インデックス作成のためのクロール、ソフトウェアへのデータとしての投入、その他の合法的な目的で、</a:t>
            </a:r>
            <a:r>
              <a:rPr kumimoji="1" lang="ja-JP" altLang="en-US" sz="1400" dirty="0">
                <a:solidFill>
                  <a:schemeClr val="accent2"/>
                </a:solidFill>
              </a:rPr>
              <a:t>公衆に開かれたインターネット上で無料で利用できるようにすること</a:t>
            </a:r>
            <a:r>
              <a:rPr kumimoji="1" lang="ja-JP" altLang="en-US" sz="1400" dirty="0"/>
              <a:t>」</a:t>
            </a:r>
          </a:p>
          <a:p>
            <a:pPr marL="0" indent="0">
              <a:buNone/>
            </a:pPr>
            <a:endParaRPr kumimoji="1" lang="ja-JP" altLang="en-US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02F4D39-90AE-6DB7-61E2-29B098A49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3</a:t>
            </a:fld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88CA99A-D516-C4D0-1092-B5BF53B6F85B}"/>
              </a:ext>
            </a:extLst>
          </p:cNvPr>
          <p:cNvGrpSpPr/>
          <p:nvPr/>
        </p:nvGrpSpPr>
        <p:grpSpPr>
          <a:xfrm>
            <a:off x="833223" y="2653696"/>
            <a:ext cx="10533320" cy="3681634"/>
            <a:chOff x="60337" y="2272694"/>
            <a:chExt cx="10533320" cy="3681634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11A4782B-016E-2545-141A-4129FC41C4D7}"/>
                </a:ext>
              </a:extLst>
            </p:cNvPr>
            <p:cNvSpPr/>
            <p:nvPr/>
          </p:nvSpPr>
          <p:spPr>
            <a:xfrm>
              <a:off x="8901657" y="2334579"/>
              <a:ext cx="1692000" cy="1590312"/>
            </a:xfrm>
            <a:prstGeom prst="rect">
              <a:avLst/>
            </a:prstGeom>
            <a:solidFill>
              <a:srgbClr val="F3F2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2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AA11267F-876A-EF3F-212F-7A625320CE27}"/>
                </a:ext>
              </a:extLst>
            </p:cNvPr>
            <p:cNvSpPr/>
            <p:nvPr/>
          </p:nvSpPr>
          <p:spPr>
            <a:xfrm>
              <a:off x="60337" y="2332984"/>
              <a:ext cx="4356000" cy="3607683"/>
            </a:xfrm>
            <a:prstGeom prst="rect">
              <a:avLst/>
            </a:prstGeom>
            <a:solidFill>
              <a:srgbClr val="FEEF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2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87D01E4C-2568-8C74-584B-AF7F63C5BAE7}"/>
                </a:ext>
              </a:extLst>
            </p:cNvPr>
            <p:cNvSpPr/>
            <p:nvPr/>
          </p:nvSpPr>
          <p:spPr>
            <a:xfrm>
              <a:off x="60337" y="2272694"/>
              <a:ext cx="4356000" cy="65648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D7BB06BF-7400-D39C-DDC0-F69509905523}"/>
                </a:ext>
              </a:extLst>
            </p:cNvPr>
            <p:cNvSpPr txBox="1"/>
            <p:nvPr/>
          </p:nvSpPr>
          <p:spPr>
            <a:xfrm>
              <a:off x="752278" y="2278700"/>
              <a:ext cx="2938625" cy="644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Gold</a:t>
              </a:r>
              <a:r>
                <a:rPr kumimoji="1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 </a:t>
              </a:r>
              <a: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OA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ジャーナルでの論文出版による</a:t>
              </a:r>
              <a:r>
                <a:rPr kumimoji="1" lang="en-US" altLang="ja-JP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OA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EE7C9DF6-5820-B04A-0B8C-69EC0C54D1E9}"/>
                </a:ext>
              </a:extLst>
            </p:cNvPr>
            <p:cNvSpPr/>
            <p:nvPr/>
          </p:nvSpPr>
          <p:spPr>
            <a:xfrm>
              <a:off x="4504322" y="2335534"/>
              <a:ext cx="4356000" cy="3618794"/>
            </a:xfrm>
            <a:prstGeom prst="rect">
              <a:avLst/>
            </a:prstGeom>
            <a:solidFill>
              <a:srgbClr val="F3FE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28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EFADB36-4CA5-DCF3-15CA-6696C3A0A97D}"/>
                </a:ext>
              </a:extLst>
            </p:cNvPr>
            <p:cNvSpPr/>
            <p:nvPr/>
          </p:nvSpPr>
          <p:spPr>
            <a:xfrm>
              <a:off x="4469999" y="2273610"/>
              <a:ext cx="4356000" cy="654653"/>
            </a:xfrm>
            <a:prstGeom prst="rect">
              <a:avLst/>
            </a:prstGeom>
            <a:solidFill>
              <a:srgbClr val="66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7FB9E04-CD41-0042-E58E-36339390757D}"/>
                </a:ext>
              </a:extLst>
            </p:cNvPr>
            <p:cNvSpPr txBox="1"/>
            <p:nvPr/>
          </p:nvSpPr>
          <p:spPr>
            <a:xfrm>
              <a:off x="5721876" y="2278700"/>
              <a:ext cx="1871025" cy="644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Green</a:t>
              </a:r>
              <a:r>
                <a:rPr kumimoji="1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 </a:t>
              </a:r>
              <a: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OA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セルフアーカイビング</a:t>
              </a: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9F8B9666-D223-9DA2-4366-12C7BA35460C}"/>
                </a:ext>
              </a:extLst>
            </p:cNvPr>
            <p:cNvSpPr/>
            <p:nvPr/>
          </p:nvSpPr>
          <p:spPr>
            <a:xfrm>
              <a:off x="2290238" y="3071893"/>
              <a:ext cx="2047320" cy="13035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997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2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33E16BEC-ACD7-2EC4-FFA3-FF68F4DA9BBE}"/>
                </a:ext>
              </a:extLst>
            </p:cNvPr>
            <p:cNvSpPr txBox="1"/>
            <p:nvPr/>
          </p:nvSpPr>
          <p:spPr>
            <a:xfrm>
              <a:off x="2292821" y="3644170"/>
              <a:ext cx="2042154" cy="655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購読型ジャーナルの</a:t>
              </a:r>
              <a:r>
                <a:rPr kumimoji="1" lang="en-US" altLang="ja-JP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OA</a:t>
              </a: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オプションを選択することで、論文単位で</a:t>
              </a:r>
              <a:r>
                <a:rPr kumimoji="1" lang="en-US" altLang="ja-JP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OA</a:t>
              </a: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にするもの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22E88B96-76E3-826F-2169-CF1C40C0357B}"/>
                </a:ext>
              </a:extLst>
            </p:cNvPr>
            <p:cNvSpPr txBox="1"/>
            <p:nvPr/>
          </p:nvSpPr>
          <p:spPr>
            <a:xfrm>
              <a:off x="2467898" y="3082703"/>
              <a:ext cx="1692000" cy="569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551" b="1" i="0" u="none" strike="noStrike" kern="1200" cap="none" spc="0" normalizeH="0" baseline="0" noProof="0" dirty="0">
                  <a:ln>
                    <a:noFill/>
                  </a:ln>
                  <a:solidFill>
                    <a:srgbClr val="F6AA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" charset="-128"/>
                </a:rPr>
                <a:t>ハイブリッド</a:t>
              </a:r>
              <a:br>
                <a:rPr kumimoji="1" lang="en-US" altLang="ja-JP" sz="1551" b="1" i="0" u="none" strike="noStrike" kern="1200" cap="none" spc="0" normalizeH="0" baseline="0" noProof="0" dirty="0">
                  <a:ln>
                    <a:noFill/>
                  </a:ln>
                  <a:solidFill>
                    <a:srgbClr val="F6AA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" charset="-128"/>
                </a:rPr>
              </a:br>
              <a:r>
                <a:rPr kumimoji="1" lang="ja-JP" altLang="en-US" sz="1551" b="1" i="0" u="none" strike="noStrike" kern="1200" cap="none" spc="0" normalizeH="0" baseline="0" noProof="0" dirty="0">
                  <a:ln>
                    <a:noFill/>
                  </a:ln>
                  <a:solidFill>
                    <a:srgbClr val="F6AA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" charset="-128"/>
                </a:rPr>
                <a:t>ジャーナル</a:t>
              </a:r>
              <a:endParaRPr kumimoji="1" lang="ja-JP" altLang="en-US" sz="1163" b="1" i="0" u="none" strike="noStrike" kern="1200" cap="none" spc="0" normalizeH="0" baseline="0" noProof="0" dirty="0">
                <a:ln>
                  <a:noFill/>
                </a:ln>
                <a:solidFill>
                  <a:srgbClr val="F6AA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" charset="-128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3D83733C-3D25-39C2-04B8-13B072D535E8}"/>
                </a:ext>
              </a:extLst>
            </p:cNvPr>
            <p:cNvSpPr/>
            <p:nvPr/>
          </p:nvSpPr>
          <p:spPr>
            <a:xfrm>
              <a:off x="6709667" y="3071893"/>
              <a:ext cx="2048400" cy="13035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2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15EBC8DF-B54C-8F4D-C198-0B60FA6BDD17}"/>
                </a:ext>
              </a:extLst>
            </p:cNvPr>
            <p:cNvSpPr txBox="1"/>
            <p:nvPr/>
          </p:nvSpPr>
          <p:spPr>
            <a:xfrm>
              <a:off x="6720342" y="3644170"/>
              <a:ext cx="2027050" cy="655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163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PubMedCentral</a:t>
              </a:r>
              <a:r>
                <a:rPr kumimoji="1" lang="ja-JP" altLang="en-US" sz="1163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，</a:t>
              </a:r>
              <a:r>
                <a:rPr kumimoji="1" lang="en-US" altLang="ja-JP" sz="1163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arXiv</a:t>
              </a: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，</a:t>
              </a:r>
              <a:r>
                <a:rPr kumimoji="1" lang="en-US" altLang="ja-JP" sz="1163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bioRxiv</a:t>
              </a: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 ，</a:t>
              </a:r>
              <a:r>
                <a:rPr kumimoji="1" lang="en-US" altLang="ja-JP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 </a:t>
              </a:r>
              <a:r>
                <a:rPr kumimoji="1" lang="en-US" altLang="ja-JP" sz="1163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Jxiv</a:t>
              </a: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など</a:t>
              </a:r>
              <a:endParaRPr kumimoji="1" lang="en-US" altLang="ja-JP" sz="1163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近年急激に増加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0AD77E3-9F8A-0E53-E347-372FDEDCA5AC}"/>
                </a:ext>
              </a:extLst>
            </p:cNvPr>
            <p:cNvSpPr txBox="1"/>
            <p:nvPr/>
          </p:nvSpPr>
          <p:spPr>
            <a:xfrm>
              <a:off x="6887868" y="3094308"/>
              <a:ext cx="1691999" cy="546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551" b="1" i="0" u="none" strike="noStrike" kern="1200" cap="none" spc="0" normalizeH="0" baseline="0" noProof="0" dirty="0">
                  <a:ln>
                    <a:noFill/>
                  </a:ln>
                  <a:solidFill>
                    <a:srgbClr val="4D73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分野リポジトリ</a:t>
              </a:r>
              <a:endParaRPr kumimoji="1" lang="en-US" altLang="ja-JP" sz="1551" b="1" i="0" u="none" strike="noStrike" kern="1200" cap="none" spc="0" normalizeH="0" baseline="0" noProof="0" dirty="0">
                <a:ln>
                  <a:noFill/>
                </a:ln>
                <a:solidFill>
                  <a:srgbClr val="4D73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4D73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プレプリントサーバ</a:t>
              </a: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B2FDD28E-4C65-368E-23E0-1E9C234E7A01}"/>
                </a:ext>
              </a:extLst>
            </p:cNvPr>
            <p:cNvSpPr/>
            <p:nvPr/>
          </p:nvSpPr>
          <p:spPr>
            <a:xfrm>
              <a:off x="156630" y="3071893"/>
              <a:ext cx="2047320" cy="130356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997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2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E6140B04-A382-59A3-F3BD-0AC6D03337A6}"/>
                </a:ext>
              </a:extLst>
            </p:cNvPr>
            <p:cNvSpPr txBox="1"/>
            <p:nvPr/>
          </p:nvSpPr>
          <p:spPr>
            <a:xfrm>
              <a:off x="334290" y="3082703"/>
              <a:ext cx="1692000" cy="569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551" b="1" i="0" u="none" strike="noStrike" kern="1200" cap="none" spc="0" normalizeH="0" baseline="0" noProof="0" dirty="0">
                  <a:ln>
                    <a:noFill/>
                  </a:ln>
                  <a:solidFill>
                    <a:srgbClr val="F6AA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フル</a:t>
              </a:r>
              <a:r>
                <a:rPr kumimoji="1" lang="en-US" altLang="ja-JP" sz="1551" b="1" i="0" u="none" strike="noStrike" kern="1200" cap="none" spc="0" normalizeH="0" baseline="0" noProof="0" dirty="0">
                  <a:ln>
                    <a:noFill/>
                  </a:ln>
                  <a:solidFill>
                    <a:srgbClr val="F6AA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OA</a:t>
              </a:r>
              <a:br>
                <a:rPr kumimoji="1" lang="en-US" altLang="ja-JP" sz="1551" b="1" i="0" u="none" strike="noStrike" kern="1200" cap="none" spc="0" normalizeH="0" baseline="0" noProof="0" dirty="0">
                  <a:ln>
                    <a:noFill/>
                  </a:ln>
                  <a:solidFill>
                    <a:srgbClr val="F6AA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</a:br>
              <a:r>
                <a:rPr kumimoji="1" lang="ja-JP" altLang="en-US" sz="1551" b="1" i="0" u="none" strike="noStrike" kern="1200" cap="none" spc="0" normalizeH="0" baseline="0" noProof="0" dirty="0">
                  <a:ln>
                    <a:noFill/>
                  </a:ln>
                  <a:solidFill>
                    <a:srgbClr val="F6AA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ジャーナル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BA2BEBE4-A6C8-E677-7DB1-A0F738CB21C3}"/>
                </a:ext>
              </a:extLst>
            </p:cNvPr>
            <p:cNvSpPr txBox="1"/>
            <p:nvPr/>
          </p:nvSpPr>
          <p:spPr>
            <a:xfrm>
              <a:off x="166660" y="3644170"/>
              <a:ext cx="2027260" cy="655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購読契約をせず、</a:t>
              </a:r>
              <a:br>
                <a:rPr kumimoji="1" lang="en-US" altLang="ja-JP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</a:b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すべての論文を</a:t>
              </a:r>
              <a:r>
                <a:rPr kumimoji="1" lang="en-US" altLang="ja-JP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OA</a:t>
              </a:r>
              <a:r>
                <a:rPr kumimoji="1" lang="ja-JP" altLang="en-US" sz="1163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で提</a:t>
              </a: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供するジャーナル</a:t>
              </a: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762B8885-14CD-C082-E375-047A0BDB31F6}"/>
                </a:ext>
              </a:extLst>
            </p:cNvPr>
            <p:cNvSpPr/>
            <p:nvPr/>
          </p:nvSpPr>
          <p:spPr>
            <a:xfrm>
              <a:off x="4596284" y="3071893"/>
              <a:ext cx="2048400" cy="13035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2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C29BC866-089C-D135-AB15-4B2863FFAB6D}"/>
                </a:ext>
              </a:extLst>
            </p:cNvPr>
            <p:cNvSpPr txBox="1"/>
            <p:nvPr/>
          </p:nvSpPr>
          <p:spPr>
            <a:xfrm>
              <a:off x="4774484" y="3202030"/>
              <a:ext cx="1692001" cy="330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551" b="1" i="0" u="none" strike="noStrike" kern="1200" cap="none" spc="0" normalizeH="0" baseline="0" noProof="0" dirty="0">
                  <a:ln>
                    <a:noFill/>
                  </a:ln>
                  <a:solidFill>
                    <a:srgbClr val="4D73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機関リポジトリ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D564ABC2-A614-DAD6-C154-D2F18BD7F9DE}"/>
                </a:ext>
              </a:extLst>
            </p:cNvPr>
            <p:cNvSpPr txBox="1"/>
            <p:nvPr/>
          </p:nvSpPr>
          <p:spPr>
            <a:xfrm>
              <a:off x="4601953" y="3644170"/>
              <a:ext cx="2037063" cy="8520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●●大学のリポジトリ＝</a:t>
              </a:r>
              <a:endParaRPr kumimoji="1" lang="en-US" altLang="ja-JP" sz="1163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163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[</a:t>
              </a: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ここに自機関のリポジトリ名</a:t>
              </a:r>
              <a:r>
                <a:rPr kumimoji="1" lang="en-US" altLang="ja-JP" sz="1163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]</a:t>
              </a:r>
            </a:p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16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594BF1B4-4E8F-93BE-AB91-FE5237EFE350}"/>
                </a:ext>
              </a:extLst>
            </p:cNvPr>
            <p:cNvSpPr txBox="1"/>
            <p:nvPr/>
          </p:nvSpPr>
          <p:spPr>
            <a:xfrm>
              <a:off x="4596284" y="4392139"/>
              <a:ext cx="4161783" cy="1471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1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1" lang="ja-JP" altLang="en-US" sz="1274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著者の費用負担なし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1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1" lang="ja-JP" altLang="en-US" sz="1274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出版社の著作権ポリシーにより、</a:t>
              </a:r>
              <a:r>
                <a:rPr kumimoji="1" lang="ja-JP" altLang="en-US" sz="1274" b="1" i="0" u="none" strike="noStrike" kern="1200" cap="none" spc="0" normalizeH="0" baseline="0" noProof="0" dirty="0">
                  <a:ln>
                    <a:noFill/>
                  </a:ln>
                  <a:solidFill>
                    <a:srgbClr val="6699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多くは著者最終稿・エンバーゴあり</a:t>
              </a:r>
              <a:r>
                <a:rPr kumimoji="1" lang="ja-JP" altLang="en-US" sz="1274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での公開</a:t>
              </a:r>
              <a:endParaRPr kumimoji="1" lang="en-US" altLang="ja-JP" sz="1274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1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1" lang="ja-JP" altLang="en-US" sz="1274" b="0" i="0" u="none" strike="noStrike" kern="1200" cap="none" spc="0" normalizeH="0" baseline="0" noProof="0" dirty="0">
                  <a:ln>
                    <a:noFill/>
                  </a:ln>
                  <a:solidFill>
                    <a:srgbClr val="6699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大学の責務・セーフティネットとして、</a:t>
              </a:r>
              <a:r>
                <a:rPr kumimoji="1" lang="ja-JP" altLang="en-US" sz="1274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研究成果を蓄積・公開</a:t>
              </a:r>
              <a:endParaRPr kumimoji="1" lang="en-US" altLang="ja-JP" sz="1274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1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1" lang="ja-JP" altLang="en-US" sz="1274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質保証の点は、最終的に出版社版で担保</a:t>
              </a: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DCCD870C-BBB7-9C0C-1563-AEF5C705F669}"/>
                </a:ext>
              </a:extLst>
            </p:cNvPr>
            <p:cNvSpPr txBox="1"/>
            <p:nvPr/>
          </p:nvSpPr>
          <p:spPr>
            <a:xfrm>
              <a:off x="156630" y="4392139"/>
              <a:ext cx="4171744" cy="1255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11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1" lang="en-US" altLang="ja-JP" sz="1274" b="1" i="0" u="none" strike="noStrike" kern="1200" cap="none" spc="0" normalizeH="0" baseline="0" noProof="0" dirty="0">
                  <a:ln>
                    <a:noFill/>
                  </a:ln>
                  <a:solidFill>
                    <a:srgbClr val="E5891D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APC</a:t>
              </a:r>
              <a:r>
                <a:rPr kumimoji="1" lang="ja-JP" altLang="en-US" sz="1274" b="1" i="0" u="none" strike="noStrike" kern="1200" cap="none" spc="0" normalizeH="0" baseline="0" noProof="0" dirty="0">
                  <a:ln>
                    <a:noFill/>
                  </a:ln>
                  <a:solidFill>
                    <a:srgbClr val="E5891D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が必要</a:t>
              </a:r>
              <a:endParaRPr kumimoji="1" lang="en-US" altLang="ja-JP" sz="1274" b="1" i="0" u="none" strike="noStrike" kern="1200" cap="none" spc="0" normalizeH="0" baseline="0" noProof="0" dirty="0">
                <a:ln>
                  <a:noFill/>
                </a:ln>
                <a:solidFill>
                  <a:srgbClr val="E5891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1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1" lang="ja-JP" altLang="en-US" sz="1274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ハイブリッドは購読料との二重払い？</a:t>
              </a:r>
              <a:endParaRPr kumimoji="1" lang="en-US" altLang="ja-JP" sz="1274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1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1" lang="ja-JP" altLang="en-US" sz="1274" b="1" i="0" u="none" strike="noStrike" kern="1200" cap="none" spc="0" normalizeH="0" baseline="0" noProof="0" dirty="0">
                  <a:ln>
                    <a:noFill/>
                  </a:ln>
                  <a:solidFill>
                    <a:srgbClr val="E5891D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可視性が高い→より大きいインパクト</a:t>
              </a:r>
              <a:endParaRPr kumimoji="1" lang="en-US" altLang="ja-JP" sz="1274" b="1" i="0" u="none" strike="noStrike" kern="1200" cap="none" spc="0" normalizeH="0" baseline="0" noProof="0" dirty="0">
                <a:ln>
                  <a:noFill/>
                </a:ln>
                <a:solidFill>
                  <a:srgbClr val="E5891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285750" marR="0" lvl="0" indent="-285750" algn="l" defTabSz="914400" rtl="0" eaLnBrk="1" fontAlgn="auto" latinLnBrk="0" hangingPunct="1">
                <a:lnSpc>
                  <a:spcPct val="11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1" lang="en-US" altLang="ja-JP" sz="1274" b="1" i="0" u="none" strike="noStrike" kern="1200" cap="none" spc="0" normalizeH="0" baseline="0" noProof="0" dirty="0">
                  <a:ln>
                    <a:noFill/>
                  </a:ln>
                  <a:solidFill>
                    <a:srgbClr val="E5891D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CC</a:t>
              </a:r>
              <a:r>
                <a:rPr kumimoji="1" lang="ja-JP" altLang="en-US" sz="1274" b="1" i="0" u="none" strike="noStrike" kern="1200" cap="none" spc="0" normalizeH="0" baseline="0" noProof="0" dirty="0">
                  <a:ln>
                    <a:noFill/>
                  </a:ln>
                  <a:solidFill>
                    <a:srgbClr val="E5891D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ライセンスでの公開→著者に著作権が留保</a:t>
              </a:r>
              <a:r>
                <a:rPr kumimoji="1" lang="ja-JP" altLang="en-US" sz="1274" b="0" i="0" u="none" strike="noStrike" kern="1200" cap="none" spc="0" normalizeH="0" baseline="0" noProof="0" dirty="0">
                  <a:ln>
                    <a:noFill/>
                  </a:ln>
                  <a:solidFill>
                    <a:srgbClr val="E5891D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される</a:t>
              </a:r>
              <a:endParaRPr kumimoji="1" lang="en-US" altLang="ja-JP" sz="1274" b="0" i="0" u="none" strike="noStrike" kern="1200" cap="none" spc="0" normalizeH="0" baseline="0" noProof="0" dirty="0">
                <a:ln>
                  <a:noFill/>
                </a:ln>
                <a:solidFill>
                  <a:srgbClr val="E5891D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E2FA6BA6-A32B-1DD8-43F4-72A4DE60DED6}"/>
                </a:ext>
              </a:extLst>
            </p:cNvPr>
            <p:cNvSpPr/>
            <p:nvPr/>
          </p:nvSpPr>
          <p:spPr>
            <a:xfrm>
              <a:off x="8902321" y="2272694"/>
              <a:ext cx="1690673" cy="654653"/>
            </a:xfrm>
            <a:prstGeom prst="rect">
              <a:avLst/>
            </a:prstGeom>
            <a:solidFill>
              <a:srgbClr val="A39B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D8EA061A-DBBB-EDB6-8C28-A1CEBAD5F231}"/>
                </a:ext>
              </a:extLst>
            </p:cNvPr>
            <p:cNvSpPr txBox="1"/>
            <p:nvPr/>
          </p:nvSpPr>
          <p:spPr>
            <a:xfrm>
              <a:off x="9044580" y="2428274"/>
              <a:ext cx="1406154" cy="3434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Bronze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 </a:t>
              </a: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OA</a:t>
              </a: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1DA5DA3D-E26D-9AE2-8C4C-32CA39FC3A80}"/>
                </a:ext>
              </a:extLst>
            </p:cNvPr>
            <p:cNvSpPr/>
            <p:nvPr/>
          </p:nvSpPr>
          <p:spPr>
            <a:xfrm>
              <a:off x="8901657" y="4104278"/>
              <a:ext cx="1692000" cy="1836389"/>
            </a:xfrm>
            <a:prstGeom prst="rect">
              <a:avLst/>
            </a:prstGeom>
            <a:solidFill>
              <a:srgbClr val="EAEC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2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/>
                <a:ea typeface="BIZ UDPゴシック"/>
                <a:cs typeface="+mn-cs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BB7C8969-F96F-212C-3D1A-6ED641CADBEF}"/>
                </a:ext>
              </a:extLst>
            </p:cNvPr>
            <p:cNvSpPr/>
            <p:nvPr/>
          </p:nvSpPr>
          <p:spPr>
            <a:xfrm>
              <a:off x="8901657" y="4030518"/>
              <a:ext cx="1692000" cy="654653"/>
            </a:xfrm>
            <a:prstGeom prst="rect">
              <a:avLst/>
            </a:prstGeom>
            <a:solidFill>
              <a:srgbClr val="94A0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F38E971A-E488-3E99-5518-E403CEC93C52}"/>
                </a:ext>
              </a:extLst>
            </p:cNvPr>
            <p:cNvSpPr txBox="1"/>
            <p:nvPr/>
          </p:nvSpPr>
          <p:spPr>
            <a:xfrm>
              <a:off x="9147974" y="4068444"/>
              <a:ext cx="119936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Diamond</a:t>
              </a:r>
              <a:b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</a:b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OA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0D7A1005-CC0E-28AF-4B21-3ADDFEC148DA}"/>
                </a:ext>
              </a:extLst>
            </p:cNvPr>
            <p:cNvSpPr txBox="1"/>
            <p:nvPr/>
          </p:nvSpPr>
          <p:spPr>
            <a:xfrm>
              <a:off x="8913945" y="3002688"/>
              <a:ext cx="1667425" cy="8520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258888" algn="l"/>
                </a:tabLst>
                <a:defRPr/>
              </a:pP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出版社サイトで無料公開されているが、</a:t>
              </a:r>
              <a:r>
                <a:rPr kumimoji="1" lang="en-US" altLang="ja-JP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OA</a:t>
              </a: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のライセンスが付与されていない論文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1C0311D7-1881-7C4F-C660-E0272464136D}"/>
                </a:ext>
              </a:extLst>
            </p:cNvPr>
            <p:cNvSpPr txBox="1"/>
            <p:nvPr/>
          </p:nvSpPr>
          <p:spPr>
            <a:xfrm>
              <a:off x="8905608" y="4794500"/>
              <a:ext cx="1684099" cy="10488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258888" algn="l"/>
                </a:tabLst>
                <a:defRPr/>
              </a:pP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研究機関、公的助成機関等が資金提供することにより、著者や読者が費用を負担することなく</a:t>
              </a:r>
              <a:r>
                <a:rPr kumimoji="1" lang="en-US" altLang="ja-JP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OA</a:t>
              </a:r>
              <a:r>
                <a:rPr kumimoji="1" lang="ja-JP" altLang="en-US" sz="1163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にするもの</a:t>
              </a:r>
            </a:p>
          </p:txBody>
        </p:sp>
      </p:grp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E706D1D-83F4-BEDF-926F-DE4652638E93}"/>
              </a:ext>
            </a:extLst>
          </p:cNvPr>
          <p:cNvSpPr txBox="1"/>
          <p:nvPr/>
        </p:nvSpPr>
        <p:spPr>
          <a:xfrm>
            <a:off x="4056038" y="6332714"/>
            <a:ext cx="6788045" cy="42402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07913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APC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Article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Processing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Charge</a:t>
            </a:r>
            <a:r>
              <a:rPr kumimoji="1" lang="ja-JP" altLang="en-US" sz="9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。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論文を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OA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出版するために、著者が出版社に支払う論文出版料。ハイブリッドジャーナルでは、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30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万円台～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40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万円台の価格帯が多い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50F0624-D399-B6DE-82F9-7611B3F75873}"/>
              </a:ext>
            </a:extLst>
          </p:cNvPr>
          <p:cNvSpPr txBox="1"/>
          <p:nvPr/>
        </p:nvSpPr>
        <p:spPr>
          <a:xfrm>
            <a:off x="833869" y="6332714"/>
            <a:ext cx="3356170" cy="43364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07913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BIZ UDPゴシック" panose="020B0400000000000000" pitchFamily="50" charset="-128"/>
                <a:cs typeface="Arial" panose="020B0604020202020204" pitchFamily="34" charset="0"/>
              </a:rPr>
              <a:t>Budapest Open Access Initiative: </a:t>
            </a:r>
            <a:b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BIZ UDPゴシック" panose="020B0400000000000000" pitchFamily="50" charset="-128"/>
                <a:cs typeface="Arial" panose="020B0604020202020204" pitchFamily="34" charset="0"/>
              </a:rPr>
            </a:b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BIZ UDPゴシック" panose="020B0400000000000000" pitchFamily="50" charset="-128"/>
                <a:cs typeface="Arial" panose="020B0604020202020204" pitchFamily="34" charset="0"/>
              </a:rPr>
              <a:t>https://www.budapestopenaccessinitiative.org/</a:t>
            </a:r>
          </a:p>
        </p:txBody>
      </p:sp>
    </p:spTree>
    <p:extLst>
      <p:ext uri="{BB962C8B-B14F-4D97-AF65-F5344CB8AC3E}">
        <p14:creationId xmlns:p14="http://schemas.microsoft.com/office/powerpoint/2010/main" val="209993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46591-C0FC-3964-421F-FC4F4C9A1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論文のオープンアクセス率の状況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622242A-4102-09CD-FE92-D882E624E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50043C-5470-F5BE-3B8C-4219D8EEF124}"/>
              </a:ext>
            </a:extLst>
          </p:cNvPr>
          <p:cNvSpPr txBox="1"/>
          <p:nvPr/>
        </p:nvSpPr>
        <p:spPr>
          <a:xfrm>
            <a:off x="8200415" y="621454"/>
            <a:ext cx="3153385" cy="53463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07913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2023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年出版の論文（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article/review/conference paper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72D8FAB1-8B70-42AB-17F0-BF05D27980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8393130"/>
              </p:ext>
            </p:extLst>
          </p:nvPr>
        </p:nvGraphicFramePr>
        <p:xfrm>
          <a:off x="189846" y="1040395"/>
          <a:ext cx="4197249" cy="2983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09921291-D31D-F237-B5A6-76D00559EF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0644161"/>
              </p:ext>
            </p:extLst>
          </p:nvPr>
        </p:nvGraphicFramePr>
        <p:xfrm>
          <a:off x="1837395" y="3634215"/>
          <a:ext cx="2541611" cy="2289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74477B79-1234-33DC-BDCB-E6E7CC297A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2997215"/>
              </p:ext>
            </p:extLst>
          </p:nvPr>
        </p:nvGraphicFramePr>
        <p:xfrm>
          <a:off x="4272604" y="3669840"/>
          <a:ext cx="2541611" cy="2289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BFCD3EDD-0951-124C-C084-41CE828925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2435518"/>
              </p:ext>
            </p:extLst>
          </p:nvPr>
        </p:nvGraphicFramePr>
        <p:xfrm>
          <a:off x="6693510" y="3669840"/>
          <a:ext cx="2541611" cy="2289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76F18E1-58A7-85E6-024C-57C248698642}"/>
              </a:ext>
            </a:extLst>
          </p:cNvPr>
          <p:cNvSpPr txBox="1"/>
          <p:nvPr/>
        </p:nvSpPr>
        <p:spPr>
          <a:xfrm>
            <a:off x="838200" y="5840663"/>
            <a:ext cx="6183086" cy="52790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0791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STM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Oadashboard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 &gt; Open Access Uptake by Countries/Regions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を基に独自に作成</a:t>
            </a:r>
            <a:b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</a:b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  <a:hlinkClick r:id="rId7"/>
              </a:rPr>
              <a:t>https://stm-assoc.org/oa-dashboard/oa-dashboard-2024/open-access-uptake-by-countries-regions/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(accessed:2025-2-21)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Source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は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ea typeface="BIZ UDPゴシック" panose="020B0400000000000000" pitchFamily="50" charset="-128"/>
                <a:cs typeface="Arial" panose="020B0604020202020204" pitchFamily="34" charset="0"/>
              </a:rPr>
              <a:t>Scopus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65FDD-DDFD-DE89-15FE-EB9F94D478FE}"/>
              </a:ext>
            </a:extLst>
          </p:cNvPr>
          <p:cNvSpPr txBox="1"/>
          <p:nvPr/>
        </p:nvSpPr>
        <p:spPr>
          <a:xfrm>
            <a:off x="2984061" y="1453902"/>
            <a:ext cx="1427116" cy="60830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307913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出版数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TOP30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の国と地域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FB5254CB-9726-7029-8EC1-50F1A6C2C7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0139411"/>
              </p:ext>
            </p:extLst>
          </p:nvPr>
        </p:nvGraphicFramePr>
        <p:xfrm>
          <a:off x="5422705" y="1823674"/>
          <a:ext cx="2541611" cy="2289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4" name="吹き出し: 折線 (強調線付き) 13">
            <a:extLst>
              <a:ext uri="{FF2B5EF4-FFF2-40B4-BE49-F238E27FC236}">
                <a16:creationId xmlns:a16="http://schemas.microsoft.com/office/drawing/2014/main" id="{E960D2C8-B74D-71C2-3D2E-13E92A203DBC}"/>
              </a:ext>
            </a:extLst>
          </p:cNvPr>
          <p:cNvSpPr/>
          <p:nvPr/>
        </p:nvSpPr>
        <p:spPr>
          <a:xfrm>
            <a:off x="7252940" y="1389185"/>
            <a:ext cx="3050468" cy="774000"/>
          </a:xfrm>
          <a:prstGeom prst="accentCallout2">
            <a:avLst>
              <a:gd name="adj1" fmla="val 65558"/>
              <a:gd name="adj2" fmla="val 547"/>
              <a:gd name="adj3" fmla="val 64864"/>
              <a:gd name="adj4" fmla="val -13347"/>
              <a:gd name="adj5" fmla="val 172395"/>
              <a:gd name="adj6" fmla="val -13509"/>
            </a:avLst>
          </a:prstGeom>
          <a:solidFill>
            <a:srgbClr val="E48312"/>
          </a:solidFill>
          <a:ln w="19050">
            <a:solidFill>
              <a:srgbClr val="A75F0A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marR="0" lvl="0" indent="-174625" algn="l" defTabSz="307913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論文と研究データの即時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OA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方針を決定</a:t>
            </a:r>
            <a:b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</a:b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OSTP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（米国大統領府科学技術政策局）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memorandum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2022.8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5" name="吹き出し: 折線 (強調線付き) 14">
            <a:extLst>
              <a:ext uri="{FF2B5EF4-FFF2-40B4-BE49-F238E27FC236}">
                <a16:creationId xmlns:a16="http://schemas.microsoft.com/office/drawing/2014/main" id="{95CE2EC1-ADF6-2758-81C6-AF29084CB490}"/>
              </a:ext>
            </a:extLst>
          </p:cNvPr>
          <p:cNvSpPr/>
          <p:nvPr/>
        </p:nvSpPr>
        <p:spPr>
          <a:xfrm>
            <a:off x="8610600" y="2994654"/>
            <a:ext cx="2743200" cy="774000"/>
          </a:xfrm>
          <a:prstGeom prst="accentCallout2">
            <a:avLst>
              <a:gd name="adj1" fmla="val 65558"/>
              <a:gd name="adj2" fmla="val 547"/>
              <a:gd name="adj3" fmla="val 66270"/>
              <a:gd name="adj4" fmla="val -18748"/>
              <a:gd name="adj5" fmla="val 212352"/>
              <a:gd name="adj6" fmla="val -18066"/>
            </a:avLst>
          </a:prstGeom>
          <a:solidFill>
            <a:srgbClr val="E48312"/>
          </a:solidFill>
          <a:ln w="19050">
            <a:solidFill>
              <a:srgbClr val="A75F0A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307913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国の</a:t>
            </a:r>
            <a:r>
              <a:rPr kumimoji="1" lang="en-US" altLang="ja-JP" sz="1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OA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方針を策定</a:t>
            </a:r>
            <a:b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</a:b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学術論文等の即時オープンアクセスの実現に向けた基本方針* 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2024.2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</a:t>
            </a:r>
            <a:endParaRPr kumimoji="1" lang="ja-JP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263AA3A-2641-3007-7B1C-B12F447255A4}"/>
              </a:ext>
            </a:extLst>
          </p:cNvPr>
          <p:cNvSpPr txBox="1"/>
          <p:nvPr/>
        </p:nvSpPr>
        <p:spPr>
          <a:xfrm>
            <a:off x="7021286" y="5840663"/>
            <a:ext cx="4332514" cy="52790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0791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＊「学術論文等の即時オープンアクセスの実現に向けた基本方針」 （令和６年２月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16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日統合イノベーション戦略推進会議決定）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565656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0791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  <a:hlinkClick r:id="rId9"/>
              </a:rPr>
              <a:t>https://www8.cao.go.jp/cstp/oa_240216.pdf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565656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75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EB56E5-28E2-98AF-D582-7248BC8E8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37084"/>
            <a:ext cx="4210878" cy="3439878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000" b="1" dirty="0"/>
              <a:t>▼対象となる制度</a:t>
            </a:r>
            <a:endParaRPr lang="en-US" altLang="ja-JP" sz="2000" b="1" dirty="0"/>
          </a:p>
          <a:p>
            <a:pPr marL="0" indent="0">
              <a:buNone/>
            </a:pPr>
            <a:endParaRPr lang="en-US" altLang="ja-JP" dirty="0"/>
          </a:p>
          <a:p>
            <a:pPr marL="457200" lvl="1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D2A131-ED83-DDC4-821F-03DA5A109953}"/>
              </a:ext>
            </a:extLst>
          </p:cNvPr>
          <p:cNvSpPr/>
          <p:nvPr/>
        </p:nvSpPr>
        <p:spPr>
          <a:xfrm>
            <a:off x="838200" y="1389185"/>
            <a:ext cx="10515600" cy="12248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0" indent="0" algn="ctr">
              <a:lnSpc>
                <a:spcPct val="120000"/>
              </a:lnSpc>
              <a:buNone/>
            </a:pPr>
            <a:r>
              <a:rPr kumimoji="1" lang="en-US" altLang="ja-JP" sz="2400" dirty="0">
                <a:solidFill>
                  <a:schemeClr val="tx1"/>
                </a:solidFill>
              </a:rPr>
              <a:t>2025</a:t>
            </a:r>
            <a:r>
              <a:rPr kumimoji="1" lang="ja-JP" altLang="en-US" sz="2400" dirty="0">
                <a:solidFill>
                  <a:schemeClr val="tx1"/>
                </a:solidFill>
              </a:rPr>
              <a:t>年度新規公募分から一部の競争的研究費制度において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学術論文および当該学術論文の根拠データの即時</a:t>
            </a:r>
            <a:r>
              <a:rPr kumimoji="1" lang="en-US" altLang="ja-JP" sz="2400" dirty="0">
                <a:solidFill>
                  <a:schemeClr val="tx1"/>
                </a:solidFill>
              </a:rPr>
              <a:t>OA</a:t>
            </a:r>
            <a:r>
              <a:rPr kumimoji="1" lang="ja-JP" altLang="en-US" sz="2400" dirty="0">
                <a:solidFill>
                  <a:schemeClr val="tx1"/>
                </a:solidFill>
              </a:rPr>
              <a:t>が義務化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D51F02F-668A-226B-84F4-53F6AD68D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日本における即時</a:t>
            </a:r>
            <a:r>
              <a:rPr lang="en-US" altLang="ja-JP" dirty="0"/>
              <a:t>OA</a:t>
            </a:r>
            <a:r>
              <a:rPr lang="ja-JP" altLang="en-US" dirty="0"/>
              <a:t>義務化（</a:t>
            </a:r>
            <a:r>
              <a:rPr lang="en-US" altLang="ja-JP" dirty="0"/>
              <a:t>1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BC5E0D2-A9EB-53C7-EC43-FCD84578E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223455FC-326D-A506-8E94-361E6F61B469}"/>
              </a:ext>
            </a:extLst>
          </p:cNvPr>
          <p:cNvSpPr txBox="1">
            <a:spLocks/>
          </p:cNvSpPr>
          <p:nvPr/>
        </p:nvSpPr>
        <p:spPr>
          <a:xfrm>
            <a:off x="4480278" y="2737083"/>
            <a:ext cx="6873522" cy="3439879"/>
          </a:xfrm>
          <a:prstGeom prst="rect">
            <a:avLst/>
          </a:prstGeom>
          <a:ln>
            <a:noFill/>
          </a:ln>
        </p:spPr>
        <p:txBody>
          <a:bodyPr vert="horz" lIns="91440" tIns="90000" rIns="91440" bIns="9000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b="1" dirty="0"/>
              <a:t>▼対象となる論文とデータ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 </a:t>
            </a:r>
            <a:r>
              <a:rPr lang="ja-JP" altLang="en-US" sz="2000" b="1" u="sng" dirty="0"/>
              <a:t>電子ジャーナル</a:t>
            </a:r>
            <a:r>
              <a:rPr lang="ja-JP" altLang="en-US" sz="2000" dirty="0"/>
              <a:t>に掲載された</a:t>
            </a:r>
            <a:r>
              <a:rPr lang="ja-JP" altLang="en-US" sz="2000" b="1" u="sng" dirty="0"/>
              <a:t>査読済み</a:t>
            </a:r>
            <a:r>
              <a:rPr lang="ja-JP" altLang="en-US" sz="2000" dirty="0"/>
              <a:t>の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 研究論文 および その</a:t>
            </a:r>
            <a:r>
              <a:rPr lang="ja-JP" altLang="en-US" sz="2000" b="1" u="sng" dirty="0"/>
              <a:t>根拠データ</a:t>
            </a:r>
          </a:p>
          <a:p>
            <a:endParaRPr lang="en-US" altLang="ja-JP" dirty="0"/>
          </a:p>
          <a:p>
            <a:endParaRPr lang="ja-JP" altLang="en-US" dirty="0"/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254C4E4-0F25-DCBB-609B-5FBC389329D2}"/>
              </a:ext>
            </a:extLst>
          </p:cNvPr>
          <p:cNvGrpSpPr/>
          <p:nvPr/>
        </p:nvGrpSpPr>
        <p:grpSpPr>
          <a:xfrm>
            <a:off x="8291457" y="3433047"/>
            <a:ext cx="3151798" cy="2723571"/>
            <a:chOff x="7241952" y="2233943"/>
            <a:chExt cx="4148869" cy="3585172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5A518897-248B-D6B2-2D6A-29803A37DC04}"/>
                </a:ext>
              </a:extLst>
            </p:cNvPr>
            <p:cNvSpPr/>
            <p:nvPr/>
          </p:nvSpPr>
          <p:spPr>
            <a:xfrm>
              <a:off x="8035638" y="2233943"/>
              <a:ext cx="2390115" cy="2390115"/>
            </a:xfrm>
            <a:prstGeom prst="ellipse">
              <a:avLst/>
            </a:prstGeom>
            <a:solidFill>
              <a:schemeClr val="bg1">
                <a:alpha val="38000"/>
              </a:schemeClr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F675EB16-0985-CF13-B0BF-FA1B17E5B048}"/>
                </a:ext>
              </a:extLst>
            </p:cNvPr>
            <p:cNvSpPr/>
            <p:nvPr/>
          </p:nvSpPr>
          <p:spPr>
            <a:xfrm>
              <a:off x="7241952" y="3429000"/>
              <a:ext cx="2390115" cy="2390115"/>
            </a:xfrm>
            <a:prstGeom prst="ellipse">
              <a:avLst/>
            </a:prstGeom>
            <a:solidFill>
              <a:schemeClr val="bg1">
                <a:alpha val="38000"/>
              </a:schemeClr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49738253-C0D6-7590-EAD9-9DB0FE715250}"/>
                </a:ext>
              </a:extLst>
            </p:cNvPr>
            <p:cNvSpPr/>
            <p:nvPr/>
          </p:nvSpPr>
          <p:spPr>
            <a:xfrm>
              <a:off x="8829326" y="3429000"/>
              <a:ext cx="2390115" cy="2390115"/>
            </a:xfrm>
            <a:prstGeom prst="ellipse">
              <a:avLst/>
            </a:prstGeom>
            <a:solidFill>
              <a:schemeClr val="bg1">
                <a:alpha val="38000"/>
              </a:schemeClr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EB215115-E84C-4D02-E15E-6B364B79F1B5}"/>
                </a:ext>
              </a:extLst>
            </p:cNvPr>
            <p:cNvSpPr txBox="1"/>
            <p:nvPr/>
          </p:nvSpPr>
          <p:spPr>
            <a:xfrm>
              <a:off x="8209098" y="2581549"/>
              <a:ext cx="2066222" cy="607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対象となる</a:t>
              </a:r>
              <a:br>
                <a:rPr lang="en-US" altLang="ja-JP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</a:br>
              <a:r>
                <a:rPr kumimoji="1"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競争的研究費を受給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A48431D8-4744-080A-92BE-212ACE9E84DD}"/>
                </a:ext>
              </a:extLst>
            </p:cNvPr>
            <p:cNvSpPr txBox="1"/>
            <p:nvPr/>
          </p:nvSpPr>
          <p:spPr>
            <a:xfrm>
              <a:off x="7519248" y="4633110"/>
              <a:ext cx="1053368" cy="364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査読付き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3E73DB41-E5E2-0679-7020-4315C2767397}"/>
                </a:ext>
              </a:extLst>
            </p:cNvPr>
            <p:cNvSpPr txBox="1"/>
            <p:nvPr/>
          </p:nvSpPr>
          <p:spPr>
            <a:xfrm>
              <a:off x="9634961" y="4636683"/>
              <a:ext cx="1604108" cy="364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電子ジャーナル</a:t>
              </a:r>
            </a:p>
          </p:txBody>
        </p:sp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EB27F00F-360D-EC91-4AC4-FCE4CC6DA57D}"/>
                </a:ext>
              </a:extLst>
            </p:cNvPr>
            <p:cNvSpPr/>
            <p:nvPr/>
          </p:nvSpPr>
          <p:spPr>
            <a:xfrm>
              <a:off x="8844332" y="3740847"/>
              <a:ext cx="795754" cy="892263"/>
            </a:xfrm>
            <a:custGeom>
              <a:avLst/>
              <a:gdLst>
                <a:gd name="connsiteX0" fmla="*/ 398499 w 795754"/>
                <a:gd name="connsiteY0" fmla="*/ 0 h 892263"/>
                <a:gd name="connsiteX1" fmla="*/ 407724 w 795754"/>
                <a:gd name="connsiteY1" fmla="*/ 7659 h 892263"/>
                <a:gd name="connsiteX2" fmla="*/ 793082 w 795754"/>
                <a:gd name="connsiteY2" fmla="*/ 770074 h 892263"/>
                <a:gd name="connsiteX3" fmla="*/ 795754 w 795754"/>
                <a:gd name="connsiteY3" fmla="*/ 822980 h 892263"/>
                <a:gd name="connsiteX4" fmla="*/ 753254 w 795754"/>
                <a:gd name="connsiteY4" fmla="*/ 838536 h 892263"/>
                <a:gd name="connsiteX5" fmla="*/ 397880 w 795754"/>
                <a:gd name="connsiteY5" fmla="*/ 892263 h 892263"/>
                <a:gd name="connsiteX6" fmla="*/ 63638 w 795754"/>
                <a:gd name="connsiteY6" fmla="*/ 844893 h 892263"/>
                <a:gd name="connsiteX7" fmla="*/ 0 w 795754"/>
                <a:gd name="connsiteY7" fmla="*/ 823147 h 892263"/>
                <a:gd name="connsiteX8" fmla="*/ 2680 w 795754"/>
                <a:gd name="connsiteY8" fmla="*/ 770074 h 892263"/>
                <a:gd name="connsiteX9" fmla="*/ 346535 w 795754"/>
                <a:gd name="connsiteY9" fmla="*/ 47229 h 892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5754" h="892263">
                  <a:moveTo>
                    <a:pt x="398499" y="0"/>
                  </a:moveTo>
                  <a:lnTo>
                    <a:pt x="407724" y="7659"/>
                  </a:lnTo>
                  <a:cubicBezTo>
                    <a:pt x="619951" y="200549"/>
                    <a:pt x="762483" y="468767"/>
                    <a:pt x="793082" y="770074"/>
                  </a:cubicBezTo>
                  <a:lnTo>
                    <a:pt x="795754" y="822980"/>
                  </a:lnTo>
                  <a:lnTo>
                    <a:pt x="753254" y="838536"/>
                  </a:lnTo>
                  <a:cubicBezTo>
                    <a:pt x="640991" y="873453"/>
                    <a:pt x="521632" y="892263"/>
                    <a:pt x="397880" y="892263"/>
                  </a:cubicBezTo>
                  <a:cubicBezTo>
                    <a:pt x="281862" y="892263"/>
                    <a:pt x="169706" y="875731"/>
                    <a:pt x="63638" y="844893"/>
                  </a:cubicBezTo>
                  <a:lnTo>
                    <a:pt x="0" y="823147"/>
                  </a:lnTo>
                  <a:lnTo>
                    <a:pt x="2680" y="770074"/>
                  </a:lnTo>
                  <a:cubicBezTo>
                    <a:pt x="31240" y="488854"/>
                    <a:pt x="157305" y="236459"/>
                    <a:pt x="346535" y="472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吹き出し: 四角形 14">
              <a:extLst>
                <a:ext uri="{FF2B5EF4-FFF2-40B4-BE49-F238E27FC236}">
                  <a16:creationId xmlns:a16="http://schemas.microsoft.com/office/drawing/2014/main" id="{F0A27E65-5F28-28D5-651D-514FF1727A6D}"/>
                </a:ext>
              </a:extLst>
            </p:cNvPr>
            <p:cNvSpPr/>
            <p:nvPr/>
          </p:nvSpPr>
          <p:spPr>
            <a:xfrm>
              <a:off x="9448415" y="3369655"/>
              <a:ext cx="1942406" cy="988497"/>
            </a:xfrm>
            <a:prstGeom prst="wedgeRectCallout">
              <a:avLst>
                <a:gd name="adj1" fmla="val -60442"/>
                <a:gd name="adj2" fmla="val 2070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en-US" altLang="ja-JP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3</a:t>
              </a:r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条件を</a:t>
              </a:r>
              <a:br>
                <a:rPr kumimoji="1" lang="en-US" altLang="ja-JP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</a:br>
              <a:r>
                <a:rPr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全て満たすもの</a:t>
              </a:r>
              <a:endPara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C98A92B3-FC48-F63D-365C-F6F692FC3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45882"/>
              </p:ext>
            </p:extLst>
          </p:nvPr>
        </p:nvGraphicFramePr>
        <p:xfrm>
          <a:off x="934948" y="3289417"/>
          <a:ext cx="3448582" cy="288754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448582">
                  <a:extLst>
                    <a:ext uri="{9D8B030D-6E8A-4147-A177-3AD203B41FA5}">
                      <a16:colId xmlns:a16="http://schemas.microsoft.com/office/drawing/2014/main" val="2858636592"/>
                    </a:ext>
                  </a:extLst>
                </a:gridCol>
              </a:tblGrid>
              <a:tr h="39544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/>
                        <a:t>日本学術振興会（</a:t>
                      </a:r>
                      <a:r>
                        <a:rPr kumimoji="1" lang="en-US" altLang="ja-JP" sz="1600" dirty="0"/>
                        <a:t>JSPS</a:t>
                      </a:r>
                      <a:r>
                        <a:rPr kumimoji="1" lang="ja-JP" altLang="en-US" sz="1600" dirty="0"/>
                        <a:t>）</a:t>
                      </a:r>
                      <a:endParaRPr kumimoji="1" lang="en-US" altLang="ja-JP" sz="160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403765"/>
                  </a:ext>
                </a:extLst>
              </a:tr>
              <a:tr h="409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　</a:t>
                      </a:r>
                      <a:r>
                        <a:rPr kumimoji="1" lang="zh-TW" altLang="en-US" sz="1600" dirty="0"/>
                        <a:t>科学研究費助成事業</a:t>
                      </a:r>
                      <a:endParaRPr kumimoji="1" lang="en-US" altLang="zh-TW" sz="160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317328"/>
                  </a:ext>
                </a:extLst>
              </a:tr>
              <a:tr h="39132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zh-TW" altLang="en-US" sz="1600" dirty="0"/>
                        <a:t>科学技術振興機構</a:t>
                      </a:r>
                      <a:r>
                        <a:rPr kumimoji="1" lang="ja-JP" altLang="en-US" sz="1600" dirty="0"/>
                        <a:t>（</a:t>
                      </a:r>
                      <a:r>
                        <a:rPr kumimoji="1" lang="en-US" altLang="ja-JP" sz="1600" dirty="0"/>
                        <a:t>JST</a:t>
                      </a:r>
                      <a:r>
                        <a:rPr kumimoji="1" lang="ja-JP" altLang="en-US" sz="1600" dirty="0"/>
                        <a:t>）</a:t>
                      </a:r>
                      <a:endParaRPr kumimoji="1" lang="en-US" altLang="zh-TW" sz="160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441514"/>
                  </a:ext>
                </a:extLst>
              </a:tr>
              <a:tr h="6565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　</a:t>
                      </a:r>
                      <a:r>
                        <a:rPr kumimoji="1" lang="zh-TW" altLang="en-US" sz="1600" dirty="0"/>
                        <a:t>戦略的創造研究推進事業</a:t>
                      </a:r>
                      <a:r>
                        <a:rPr kumimoji="1" lang="ja-JP" altLang="en-US" sz="1600" dirty="0"/>
                        <a:t> </a:t>
                      </a:r>
                      <a:r>
                        <a:rPr kumimoji="1" lang="en-US" altLang="ja-JP" sz="1100" dirty="0"/>
                        <a:t>※</a:t>
                      </a:r>
                      <a:r>
                        <a:rPr kumimoji="1" lang="ja-JP" altLang="en-US" sz="1100" dirty="0"/>
                        <a:t>一部除く</a:t>
                      </a:r>
                      <a:endParaRPr kumimoji="1" lang="en-US" altLang="ja-JP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　</a:t>
                      </a:r>
                      <a:r>
                        <a:rPr kumimoji="1" lang="zh-TW" altLang="en-US" sz="1600" dirty="0"/>
                        <a:t>創発的研究支援事業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342418"/>
                  </a:ext>
                </a:extLst>
              </a:tr>
              <a:tr h="37763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zh-TW" altLang="en-US" sz="1600" dirty="0"/>
                        <a:t>日本医療研究開発機構</a:t>
                      </a:r>
                      <a:r>
                        <a:rPr kumimoji="1" lang="ja-JP" altLang="en-US" sz="1600" dirty="0"/>
                        <a:t>（</a:t>
                      </a:r>
                      <a:r>
                        <a:rPr kumimoji="1" lang="en-US" altLang="ja-JP" sz="1600" dirty="0"/>
                        <a:t>AMED</a:t>
                      </a:r>
                      <a:r>
                        <a:rPr kumimoji="1" lang="ja-JP" altLang="en-US" sz="1600" dirty="0"/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935529"/>
                  </a:ext>
                </a:extLst>
              </a:tr>
              <a:tr h="65658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/>
                        <a:t>　</a:t>
                      </a:r>
                      <a:r>
                        <a:rPr kumimoji="1" lang="zh-TW" altLang="en-US" sz="1600" dirty="0"/>
                        <a:t>戦略的創造研究推進事業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/>
                        <a:t>　</a:t>
                      </a:r>
                      <a:r>
                        <a:rPr kumimoji="1" lang="zh-TW" altLang="en-US" sz="1600" dirty="0"/>
                        <a:t>（革新的先端研究開発支援事業）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836224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2047AB2-465B-7393-7A99-770DE17F88BD}"/>
              </a:ext>
            </a:extLst>
          </p:cNvPr>
          <p:cNvSpPr txBox="1"/>
          <p:nvPr/>
        </p:nvSpPr>
        <p:spPr>
          <a:xfrm>
            <a:off x="2022768" y="6171546"/>
            <a:ext cx="2456122" cy="266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kumimoji="1" lang="en-US" altLang="ja-JP" sz="1200" dirty="0"/>
              <a:t>※</a:t>
            </a:r>
            <a:r>
              <a:rPr kumimoji="1" lang="ja-JP" altLang="en-US" sz="1200" dirty="0"/>
              <a:t>今後対象が拡大する可能性あり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B7B938D-BAB2-FD7E-B308-311A4D02F96A}"/>
              </a:ext>
            </a:extLst>
          </p:cNvPr>
          <p:cNvSpPr txBox="1"/>
          <p:nvPr/>
        </p:nvSpPr>
        <p:spPr>
          <a:xfrm>
            <a:off x="4627344" y="4365074"/>
            <a:ext cx="3469096" cy="1728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08000" tIns="108000" bIns="108000" rtlCol="0">
            <a:spAutoFit/>
          </a:bodyPr>
          <a:lstStyle/>
          <a:p>
            <a:pPr marL="285750" indent="-2857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600" dirty="0"/>
              <a:t>ジャーナルの執筆要領、出版規程等において、</a:t>
            </a:r>
            <a:r>
              <a:rPr kumimoji="1" lang="ja-JP" altLang="en-US" sz="1600" b="1" u="sng" dirty="0"/>
              <a:t>公表が求められる</a:t>
            </a:r>
            <a:r>
              <a:rPr kumimoji="1" lang="ja-JP" altLang="en-US" sz="1600" dirty="0"/>
              <a:t>根拠データ</a:t>
            </a:r>
          </a:p>
          <a:p>
            <a:pPr marL="285750" indent="-2857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600" dirty="0"/>
              <a:t>公表を前提としていないデータは含まない</a:t>
            </a:r>
          </a:p>
        </p:txBody>
      </p:sp>
      <p:sp>
        <p:nvSpPr>
          <p:cNvPr id="21" name="矢印: 下 20">
            <a:extLst>
              <a:ext uri="{FF2B5EF4-FFF2-40B4-BE49-F238E27FC236}">
                <a16:creationId xmlns:a16="http://schemas.microsoft.com/office/drawing/2014/main" id="{FF320850-04A4-0269-3E67-2E33DE058172}"/>
              </a:ext>
            </a:extLst>
          </p:cNvPr>
          <p:cNvSpPr/>
          <p:nvPr/>
        </p:nvSpPr>
        <p:spPr>
          <a:xfrm>
            <a:off x="7128609" y="4038711"/>
            <a:ext cx="430343" cy="404080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0" indent="0" algn="ctr">
              <a:buNone/>
            </a:pP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0321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E5F4D-2799-4443-EE8B-21E34099F9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BE3CFA-EFA1-BCA1-6126-9F6584C91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3991"/>
            <a:ext cx="10515600" cy="3562972"/>
          </a:xfrm>
        </p:spPr>
        <p:txBody>
          <a:bodyPr>
            <a:normAutofit/>
          </a:bodyPr>
          <a:lstStyle/>
          <a:p>
            <a:r>
              <a:rPr kumimoji="1" lang="ja-JP" altLang="ja-JP" dirty="0">
                <a:hlinkClick r:id="rId3"/>
              </a:rPr>
              <a:t>「学術論文等の即時オープンアクセスの実現に向けた基本方針」</a:t>
            </a:r>
            <a:endParaRPr kumimoji="1" lang="en-US" altLang="ja-JP" dirty="0"/>
          </a:p>
          <a:p>
            <a:pPr lvl="1"/>
            <a:r>
              <a:rPr lang="en-US" altLang="ja-JP" dirty="0"/>
              <a:t>2024</a:t>
            </a:r>
            <a:r>
              <a:rPr lang="ja-JP" altLang="en-US" dirty="0"/>
              <a:t>年</a:t>
            </a:r>
            <a:r>
              <a:rPr lang="en-US" altLang="ja-JP" dirty="0"/>
              <a:t>2</a:t>
            </a:r>
            <a:r>
              <a:rPr lang="ja-JP" altLang="en-US" dirty="0"/>
              <a:t>月 内閣府統合イノベーション戦略推進会議決定</a:t>
            </a:r>
          </a:p>
          <a:p>
            <a:pPr lvl="1"/>
            <a:r>
              <a:rPr lang="ja-JP" altLang="en-US" dirty="0"/>
              <a:t>公的資金による学術論文および根拠データの即時</a:t>
            </a:r>
            <a:r>
              <a:rPr lang="en-US" altLang="ja-JP" dirty="0"/>
              <a:t>OA</a:t>
            </a:r>
            <a:r>
              <a:rPr lang="ja-JP" altLang="en-US" dirty="0"/>
              <a:t>義務化を中核とする</a:t>
            </a:r>
            <a:r>
              <a:rPr lang="en-US" altLang="ja-JP" dirty="0"/>
              <a:t>OA</a:t>
            </a:r>
            <a:r>
              <a:rPr lang="ja-JP" altLang="en-US" dirty="0"/>
              <a:t>方針</a:t>
            </a:r>
            <a:endParaRPr lang="en-US" altLang="ja-JP" dirty="0"/>
          </a:p>
          <a:p>
            <a:r>
              <a:rPr kumimoji="1" lang="ja-JP" altLang="ja-JP" dirty="0">
                <a:hlinkClick r:id="rId4"/>
              </a:rPr>
              <a:t>「学術論文等の即時オープンアクセスの実現に向けた基本方針」の実施にあたっての具体的方策</a:t>
            </a:r>
            <a:r>
              <a:rPr kumimoji="1" lang="ja-JP" altLang="ja-JP" dirty="0"/>
              <a:t> および </a:t>
            </a:r>
            <a:r>
              <a:rPr kumimoji="1" lang="ja-JP" altLang="ja-JP" dirty="0">
                <a:hlinkClick r:id="rId5"/>
              </a:rPr>
              <a:t>具体的方策に関する</a:t>
            </a:r>
            <a:r>
              <a:rPr kumimoji="1" lang="en-US" altLang="ja-JP" dirty="0">
                <a:hlinkClick r:id="rId5"/>
              </a:rPr>
              <a:t>FAQ</a:t>
            </a:r>
            <a:endParaRPr kumimoji="1" lang="en-US" altLang="ja-JP" dirty="0"/>
          </a:p>
          <a:p>
            <a:pPr lvl="1"/>
            <a:r>
              <a:rPr lang="en-US" altLang="ja-JP" dirty="0"/>
              <a:t>2024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月改正 関係府省申合せ</a:t>
            </a:r>
          </a:p>
          <a:p>
            <a:pPr lvl="1"/>
            <a:r>
              <a:rPr lang="ja-JP" altLang="en-US" dirty="0"/>
              <a:t>基本方針で示された義務化のより詳しい要件をまとめたものと</a:t>
            </a:r>
            <a:r>
              <a:rPr lang="en-US" altLang="ja-JP" dirty="0"/>
              <a:t>FAQ</a:t>
            </a:r>
          </a:p>
          <a:p>
            <a:pPr lvl="1"/>
            <a:r>
              <a:rPr lang="ja-JP" altLang="en-US" dirty="0"/>
              <a:t>即時</a:t>
            </a:r>
            <a:r>
              <a:rPr lang="en-US" altLang="ja-JP" dirty="0"/>
              <a:t>OA</a:t>
            </a:r>
            <a:r>
              <a:rPr lang="ja-JP" altLang="en-US" dirty="0"/>
              <a:t>実施状況は、資金配分機関への実績報告において記載する</a:t>
            </a:r>
          </a:p>
          <a:p>
            <a:endParaRPr lang="en-US" altLang="ja-JP" dirty="0"/>
          </a:p>
          <a:p>
            <a:pPr lvl="1"/>
            <a:endParaRPr lang="ja-JP" altLang="en-US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9414985-6310-5621-17C8-A0ABA2A03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日本における即時</a:t>
            </a:r>
            <a:r>
              <a:rPr lang="en-US" altLang="ja-JP" dirty="0"/>
              <a:t>OA</a:t>
            </a:r>
            <a:r>
              <a:rPr lang="ja-JP" altLang="en-US" dirty="0"/>
              <a:t>義務化（</a:t>
            </a:r>
            <a:r>
              <a:rPr lang="en-US" altLang="ja-JP" dirty="0"/>
              <a:t>2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F3E8549-03AA-9B65-36D2-F6D58B37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7D9E53-12EF-67AD-7F33-2E6F7F4EFE53}"/>
              </a:ext>
            </a:extLst>
          </p:cNvPr>
          <p:cNvSpPr/>
          <p:nvPr/>
        </p:nvSpPr>
        <p:spPr>
          <a:xfrm>
            <a:off x="838200" y="1389185"/>
            <a:ext cx="10515600" cy="12248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0" indent="0" algn="ctr">
              <a:lnSpc>
                <a:spcPct val="120000"/>
              </a:lnSpc>
              <a:buNone/>
            </a:pPr>
            <a:r>
              <a:rPr kumimoji="1" lang="en-US" altLang="ja-JP" sz="2400" dirty="0">
                <a:solidFill>
                  <a:schemeClr val="tx1"/>
                </a:solidFill>
              </a:rPr>
              <a:t>2025</a:t>
            </a:r>
            <a:r>
              <a:rPr kumimoji="1" lang="ja-JP" altLang="en-US" sz="2400" dirty="0">
                <a:solidFill>
                  <a:schemeClr val="tx1"/>
                </a:solidFill>
              </a:rPr>
              <a:t>年度新規公募分から一部の競争的研究費制度において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学術論文および当該学術論文の根拠データの即時</a:t>
            </a:r>
            <a:r>
              <a:rPr kumimoji="1" lang="en-US" altLang="ja-JP" sz="2400" dirty="0">
                <a:solidFill>
                  <a:schemeClr val="tx1"/>
                </a:solidFill>
              </a:rPr>
              <a:t>OA</a:t>
            </a:r>
            <a:r>
              <a:rPr kumimoji="1" lang="ja-JP" altLang="en-US" sz="2400" dirty="0">
                <a:solidFill>
                  <a:schemeClr val="tx1"/>
                </a:solidFill>
              </a:rPr>
              <a:t>が義務化</a:t>
            </a:r>
          </a:p>
        </p:txBody>
      </p:sp>
    </p:spTree>
    <p:extLst>
      <p:ext uri="{BB962C8B-B14F-4D97-AF65-F5344CB8AC3E}">
        <p14:creationId xmlns:p14="http://schemas.microsoft.com/office/powerpoint/2010/main" val="3338115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AE7111-8053-7169-C831-BD5374740D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CDEC69-E482-EF9B-0FF3-3A93C1E99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日本における即時</a:t>
            </a:r>
            <a:r>
              <a:rPr kumimoji="1" lang="en-US" altLang="ja-JP" dirty="0"/>
              <a:t>OA</a:t>
            </a:r>
            <a:r>
              <a:rPr kumimoji="1" lang="ja-JP" altLang="en-US" dirty="0"/>
              <a:t>義務化 </a:t>
            </a:r>
            <a:r>
              <a:rPr kumimoji="1" lang="en-US" altLang="ja-JP" dirty="0"/>
              <a:t>– </a:t>
            </a:r>
            <a:r>
              <a:rPr lang="ja-JP" altLang="en-US" dirty="0"/>
              <a:t>対応フロー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17BEB1D-8D53-1D6D-F7C7-A6DC3707F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9304B843-0757-E2B3-5EAE-8369E227526C}"/>
              </a:ext>
            </a:extLst>
          </p:cNvPr>
          <p:cNvGrpSpPr/>
          <p:nvPr/>
        </p:nvGrpSpPr>
        <p:grpSpPr>
          <a:xfrm>
            <a:off x="498680" y="1389185"/>
            <a:ext cx="11383917" cy="4925703"/>
            <a:chOff x="498680" y="1389185"/>
            <a:chExt cx="11383917" cy="4925703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0256A13C-AE79-B07F-F9D9-54095BA60A37}"/>
                </a:ext>
              </a:extLst>
            </p:cNvPr>
            <p:cNvSpPr txBox="1"/>
            <p:nvPr/>
          </p:nvSpPr>
          <p:spPr>
            <a:xfrm>
              <a:off x="714353" y="3566524"/>
              <a:ext cx="2252980" cy="1140743"/>
            </a:xfrm>
            <a:prstGeom prst="rect">
              <a:avLst/>
            </a:prstGeom>
            <a:solidFill>
              <a:srgbClr val="C5EBB7"/>
            </a:solidFill>
            <a:ln>
              <a:noFill/>
            </a:ln>
          </p:spPr>
          <p:txBody>
            <a:bodyPr wrap="square" lIns="108000" tIns="72000" bIns="72000" rtlCol="0">
              <a:spAutoFit/>
            </a:bodyPr>
            <a:lstStyle/>
            <a:p>
              <a:pPr marL="252000" indent="-252000">
                <a:lnSpc>
                  <a:spcPct val="120000"/>
                </a:lnSpc>
                <a:buFont typeface="Wingdings" panose="05000000000000000000" pitchFamily="2" charset="2"/>
                <a:buChar char="l"/>
              </a:pPr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購読型</a:t>
              </a:r>
              <a:r>
                <a:rPr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ジャーナルで</a:t>
              </a:r>
              <a:br>
                <a:rPr lang="en-US" altLang="ja-JP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</a:br>
              <a:r>
                <a:rPr lang="en-US" altLang="ja-JP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OA</a:t>
              </a:r>
              <a:r>
                <a:rPr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オプションを非選択</a:t>
              </a:r>
              <a:br>
                <a:rPr lang="en-US" altLang="ja-JP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</a:br>
              <a:r>
                <a:rPr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あるいは</a:t>
              </a:r>
              <a:r>
                <a:rPr lang="en-US" altLang="ja-JP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OA</a:t>
              </a:r>
              <a:r>
                <a:rPr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オプションが存在しない</a:t>
              </a:r>
              <a:endPara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F4D6B935-D2D3-9D2A-9086-7AB6D4BFECCC}"/>
                </a:ext>
              </a:extLst>
            </p:cNvPr>
            <p:cNvGrpSpPr/>
            <p:nvPr/>
          </p:nvGrpSpPr>
          <p:grpSpPr>
            <a:xfrm>
              <a:off x="498680" y="1389185"/>
              <a:ext cx="11383917" cy="4925703"/>
              <a:chOff x="498680" y="1389185"/>
              <a:chExt cx="11383917" cy="4925703"/>
            </a:xfrm>
          </p:grpSpPr>
          <p:sp>
            <p:nvSpPr>
              <p:cNvPr id="36" name="矢印: 右 35">
                <a:extLst>
                  <a:ext uri="{FF2B5EF4-FFF2-40B4-BE49-F238E27FC236}">
                    <a16:creationId xmlns:a16="http://schemas.microsoft.com/office/drawing/2014/main" id="{15A6C634-4BC2-B8C5-8ADF-66BBD85F519C}"/>
                  </a:ext>
                </a:extLst>
              </p:cNvPr>
              <p:cNvSpPr/>
              <p:nvPr/>
            </p:nvSpPr>
            <p:spPr>
              <a:xfrm>
                <a:off x="2967333" y="3659610"/>
                <a:ext cx="541111" cy="246927"/>
              </a:xfrm>
              <a:prstGeom prst="rightArrow">
                <a:avLst/>
              </a:prstGeom>
              <a:solidFill>
                <a:srgbClr val="8ED97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7" name="グループ化 36">
                <a:extLst>
                  <a:ext uri="{FF2B5EF4-FFF2-40B4-BE49-F238E27FC236}">
                    <a16:creationId xmlns:a16="http://schemas.microsoft.com/office/drawing/2014/main" id="{13EC463D-36F0-CE4F-116C-05CC89332C0E}"/>
                  </a:ext>
                </a:extLst>
              </p:cNvPr>
              <p:cNvGrpSpPr/>
              <p:nvPr/>
            </p:nvGrpSpPr>
            <p:grpSpPr>
              <a:xfrm>
                <a:off x="498680" y="1389185"/>
                <a:ext cx="11383917" cy="4925703"/>
                <a:chOff x="498680" y="1389185"/>
                <a:chExt cx="11383917" cy="4925703"/>
              </a:xfrm>
            </p:grpSpPr>
            <p:sp>
              <p:nvSpPr>
                <p:cNvPr id="9" name="矢印: 右 8">
                  <a:extLst>
                    <a:ext uri="{FF2B5EF4-FFF2-40B4-BE49-F238E27FC236}">
                      <a16:creationId xmlns:a16="http://schemas.microsoft.com/office/drawing/2014/main" id="{6204C1E1-CC8F-1005-DF58-EFA5C6CAD019}"/>
                    </a:ext>
                  </a:extLst>
                </p:cNvPr>
                <p:cNvSpPr/>
                <p:nvPr/>
              </p:nvSpPr>
              <p:spPr>
                <a:xfrm>
                  <a:off x="8367872" y="3649682"/>
                  <a:ext cx="724067" cy="246927"/>
                </a:xfrm>
                <a:prstGeom prst="rightArrow">
                  <a:avLst/>
                </a:prstGeom>
                <a:solidFill>
                  <a:srgbClr val="8ED97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" name="テキスト ボックス 30">
                  <a:extLst>
                    <a:ext uri="{FF2B5EF4-FFF2-40B4-BE49-F238E27FC236}">
                      <a16:creationId xmlns:a16="http://schemas.microsoft.com/office/drawing/2014/main" id="{3F42BF3F-02C1-D63D-F243-1FFDD27CCAF1}"/>
                    </a:ext>
                  </a:extLst>
                </p:cNvPr>
                <p:cNvSpPr txBox="1"/>
                <p:nvPr/>
              </p:nvSpPr>
              <p:spPr>
                <a:xfrm>
                  <a:off x="3527222" y="3571784"/>
                  <a:ext cx="2324686" cy="40429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ED973"/>
                </a:solidFill>
                <a:ln w="28575">
                  <a:noFill/>
                </a:ln>
              </p:spPr>
              <p:txBody>
                <a:bodyPr wrap="square" tIns="0" bIns="36000" rtlCol="0" anchor="ctr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kumimoji="1" lang="ja-JP" altLang="en-US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即時</a:t>
                  </a:r>
                  <a:r>
                    <a:rPr kumimoji="1" lang="en-US" altLang="ja-JP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OA</a:t>
                  </a:r>
                  <a:r>
                    <a:rPr kumimoji="1" lang="ja-JP" altLang="en-US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が可能</a:t>
                  </a:r>
                  <a:endParaRPr kumimoji="1" lang="en-US" altLang="ja-JP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32" name="テキスト ボックス 31">
                  <a:extLst>
                    <a:ext uri="{FF2B5EF4-FFF2-40B4-BE49-F238E27FC236}">
                      <a16:creationId xmlns:a16="http://schemas.microsoft.com/office/drawing/2014/main" id="{3E29B701-0306-73A8-101D-1E76862DFB6C}"/>
                    </a:ext>
                  </a:extLst>
                </p:cNvPr>
                <p:cNvSpPr txBox="1"/>
                <p:nvPr/>
              </p:nvSpPr>
              <p:spPr>
                <a:xfrm>
                  <a:off x="6340092" y="3571784"/>
                  <a:ext cx="2324686" cy="40429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ED973"/>
                </a:solidFill>
                <a:ln w="28575">
                  <a:noFill/>
                </a:ln>
              </p:spPr>
              <p:txBody>
                <a:bodyPr wrap="square" tIns="0" bIns="36000" rtlCol="0" anchor="ctr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kumimoji="1" lang="ja-JP" altLang="en-US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公開プラットフォーム</a:t>
                  </a:r>
                  <a:endParaRPr kumimoji="1" lang="en-US" altLang="ja-JP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33" name="矢印: 右 32">
                  <a:extLst>
                    <a:ext uri="{FF2B5EF4-FFF2-40B4-BE49-F238E27FC236}">
                      <a16:creationId xmlns:a16="http://schemas.microsoft.com/office/drawing/2014/main" id="{E166A4F9-FC39-97C5-B96F-83C2BE817212}"/>
                    </a:ext>
                  </a:extLst>
                </p:cNvPr>
                <p:cNvSpPr/>
                <p:nvPr/>
              </p:nvSpPr>
              <p:spPr>
                <a:xfrm>
                  <a:off x="5550897" y="3649683"/>
                  <a:ext cx="724067" cy="246927"/>
                </a:xfrm>
                <a:prstGeom prst="rightArrow">
                  <a:avLst/>
                </a:prstGeom>
                <a:solidFill>
                  <a:srgbClr val="8ED97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grpSp>
              <p:nvGrpSpPr>
                <p:cNvPr id="30" name="グループ化 29">
                  <a:extLst>
                    <a:ext uri="{FF2B5EF4-FFF2-40B4-BE49-F238E27FC236}">
                      <a16:creationId xmlns:a16="http://schemas.microsoft.com/office/drawing/2014/main" id="{072BB710-D889-D09B-9FF7-5200D5039FFE}"/>
                    </a:ext>
                  </a:extLst>
                </p:cNvPr>
                <p:cNvGrpSpPr/>
                <p:nvPr/>
              </p:nvGrpSpPr>
              <p:grpSpPr>
                <a:xfrm>
                  <a:off x="498680" y="1389185"/>
                  <a:ext cx="11383917" cy="4925703"/>
                  <a:chOff x="457417" y="202969"/>
                  <a:chExt cx="11383917" cy="4925703"/>
                </a:xfrm>
              </p:grpSpPr>
              <p:sp>
                <p:nvSpPr>
                  <p:cNvPr id="4" name="矢印: 五方向 3">
                    <a:extLst>
                      <a:ext uri="{FF2B5EF4-FFF2-40B4-BE49-F238E27FC236}">
                        <a16:creationId xmlns:a16="http://schemas.microsoft.com/office/drawing/2014/main" id="{6BB95158-A3A2-B539-4B74-8DF12537FF39}"/>
                      </a:ext>
                    </a:extLst>
                  </p:cNvPr>
                  <p:cNvSpPr/>
                  <p:nvPr/>
                </p:nvSpPr>
                <p:spPr>
                  <a:xfrm>
                    <a:off x="457417" y="202969"/>
                    <a:ext cx="2981520" cy="728037"/>
                  </a:xfrm>
                  <a:prstGeom prst="homePlate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kumimoji="1" lang="ja-JP" altLang="en-US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論文が掲載される</a:t>
                    </a:r>
                  </a:p>
                </p:txBody>
              </p:sp>
              <p:sp>
                <p:nvSpPr>
                  <p:cNvPr id="6" name="矢印: 山形 5">
                    <a:extLst>
                      <a:ext uri="{FF2B5EF4-FFF2-40B4-BE49-F238E27FC236}">
                        <a16:creationId xmlns:a16="http://schemas.microsoft.com/office/drawing/2014/main" id="{EDD4BCF7-985F-1B7F-BDD4-80F8F8AF4EC9}"/>
                      </a:ext>
                    </a:extLst>
                  </p:cNvPr>
                  <p:cNvSpPr/>
                  <p:nvPr/>
                </p:nvSpPr>
                <p:spPr>
                  <a:xfrm>
                    <a:off x="5875774" y="202971"/>
                    <a:ext cx="3170797" cy="728037"/>
                  </a:xfrm>
                  <a:prstGeom prst="chevron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kumimoji="1" lang="ja-JP" altLang="en-US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論文・根拠データを</a:t>
                    </a:r>
                    <a:br>
                      <a:rPr kumimoji="1" lang="en-US" altLang="ja-JP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</a:br>
                    <a:r>
                      <a:rPr kumimoji="1" lang="en-US" altLang="ja-JP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OA</a:t>
                    </a:r>
                    <a:r>
                      <a:rPr kumimoji="1" lang="ja-JP" altLang="en-US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化する</a:t>
                    </a:r>
                  </a:p>
                </p:txBody>
              </p:sp>
              <p:sp>
                <p:nvSpPr>
                  <p:cNvPr id="10" name="矢印: 山形 9">
                    <a:extLst>
                      <a:ext uri="{FF2B5EF4-FFF2-40B4-BE49-F238E27FC236}">
                        <a16:creationId xmlns:a16="http://schemas.microsoft.com/office/drawing/2014/main" id="{6C92806C-F788-D549-C3FB-19F98CCB78B2}"/>
                      </a:ext>
                    </a:extLst>
                  </p:cNvPr>
                  <p:cNvSpPr/>
                  <p:nvPr/>
                </p:nvSpPr>
                <p:spPr>
                  <a:xfrm>
                    <a:off x="8670537" y="202970"/>
                    <a:ext cx="3170797" cy="728037"/>
                  </a:xfrm>
                  <a:prstGeom prst="chevron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kumimoji="1" lang="ja-JP" altLang="en-US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実績報告に</a:t>
                    </a:r>
                    <a:endParaRPr kumimoji="1" lang="en-US" altLang="ja-JP" b="1" dirty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  <a:p>
                    <a:pPr algn="ctr">
                      <a:lnSpc>
                        <a:spcPct val="120000"/>
                      </a:lnSpc>
                    </a:pPr>
                    <a:r>
                      <a:rPr lang="ja-JP" altLang="en-US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対応状況を記載する</a:t>
                    </a:r>
                    <a:endParaRPr kumimoji="1" lang="ja-JP" altLang="en-US" b="1" dirty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</p:txBody>
              </p:sp>
              <p:sp>
                <p:nvSpPr>
                  <p:cNvPr id="11" name="テキスト ボックス 10">
                    <a:extLst>
                      <a:ext uri="{FF2B5EF4-FFF2-40B4-BE49-F238E27FC236}">
                        <a16:creationId xmlns:a16="http://schemas.microsoft.com/office/drawing/2014/main" id="{D664AAFC-570D-620F-43DE-F1E95C35EFAE}"/>
                      </a:ext>
                    </a:extLst>
                  </p:cNvPr>
                  <p:cNvSpPr txBox="1"/>
                  <p:nvPr/>
                </p:nvSpPr>
                <p:spPr>
                  <a:xfrm>
                    <a:off x="3404585" y="2794719"/>
                    <a:ext cx="2505538" cy="57060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252000" indent="-252000">
                      <a:lnSpc>
                        <a:spcPct val="120000"/>
                      </a:lnSpc>
                      <a:buFont typeface="Wingdings" panose="05000000000000000000" pitchFamily="2" charset="2"/>
                      <a:buChar char="ü"/>
                    </a:pP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掲載誌が機関リポジトリ等での公開を認めている</a:t>
                    </a:r>
                    <a:endParaRPr kumimoji="1" lang="en-US" altLang="ja-JP" sz="14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</p:txBody>
              </p:sp>
              <p:sp>
                <p:nvSpPr>
                  <p:cNvPr id="12" name="テキスト ボックス 11">
                    <a:extLst>
                      <a:ext uri="{FF2B5EF4-FFF2-40B4-BE49-F238E27FC236}">
                        <a16:creationId xmlns:a16="http://schemas.microsoft.com/office/drawing/2014/main" id="{AD99BA50-DD57-203B-D520-73392CB23D34}"/>
                      </a:ext>
                    </a:extLst>
                  </p:cNvPr>
                  <p:cNvSpPr txBox="1"/>
                  <p:nvPr/>
                </p:nvSpPr>
                <p:spPr>
                  <a:xfrm>
                    <a:off x="3391943" y="3964058"/>
                    <a:ext cx="3464551" cy="116461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252000" indent="-252000">
                      <a:lnSpc>
                        <a:spcPct val="120000"/>
                      </a:lnSpc>
                      <a:spcBef>
                        <a:spcPts val="600"/>
                      </a:spcBef>
                      <a:buFont typeface="Wingdings" panose="05000000000000000000" pitchFamily="2" charset="2"/>
                      <a:buChar char="ü"/>
                    </a:pP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掲載誌が機関リポジトリ等での公開にエンバーゴを設定している</a:t>
                    </a:r>
                    <a:endParaRPr kumimoji="1" lang="en-US" altLang="ja-JP" sz="14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  <a:p>
                    <a:pPr marL="252000" indent="-252000">
                      <a:lnSpc>
                        <a:spcPct val="120000"/>
                      </a:lnSpc>
                      <a:spcBef>
                        <a:spcPts val="600"/>
                      </a:spcBef>
                      <a:buFont typeface="Wingdings" panose="05000000000000000000" pitchFamily="2" charset="2"/>
                      <a:buChar char="ü"/>
                    </a:pP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機関リポジトリ等での公開に関する</a:t>
                    </a:r>
                    <a:br>
                      <a: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</a:b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掲載誌のポリシーが不明瞭</a:t>
                    </a:r>
                  </a:p>
                </p:txBody>
              </p:sp>
              <p:sp>
                <p:nvSpPr>
                  <p:cNvPr id="13" name="テキスト ボックス 12">
                    <a:extLst>
                      <a:ext uri="{FF2B5EF4-FFF2-40B4-BE49-F238E27FC236}">
                        <a16:creationId xmlns:a16="http://schemas.microsoft.com/office/drawing/2014/main" id="{F7915BB5-0BEB-793B-32D1-132596AFA135}"/>
                      </a:ext>
                    </a:extLst>
                  </p:cNvPr>
                  <p:cNvSpPr txBox="1"/>
                  <p:nvPr/>
                </p:nvSpPr>
                <p:spPr>
                  <a:xfrm>
                    <a:off x="6298829" y="2794719"/>
                    <a:ext cx="2324686" cy="57060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252000" indent="-252000">
                      <a:lnSpc>
                        <a:spcPct val="120000"/>
                      </a:lnSpc>
                      <a:buFont typeface="Wingdings" panose="05000000000000000000" pitchFamily="2" charset="2"/>
                      <a:buChar char="l"/>
                    </a:pP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機関リポジトリ</a:t>
                    </a:r>
                    <a:endParaRPr kumimoji="1" lang="en-US" altLang="ja-JP" sz="14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  <a:p>
                    <a:pPr marL="252000" indent="-252000">
                      <a:lnSpc>
                        <a:spcPct val="120000"/>
                      </a:lnSpc>
                      <a:buFont typeface="Wingdings" panose="05000000000000000000" pitchFamily="2" charset="2"/>
                      <a:buChar char="l"/>
                    </a:pP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分野別リポジトリ　等</a:t>
                    </a:r>
                    <a:endParaRPr kumimoji="1" lang="en-US" altLang="ja-JP" sz="14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</p:txBody>
              </p:sp>
              <p:sp>
                <p:nvSpPr>
                  <p:cNvPr id="14" name="テキスト ボックス 13">
                    <a:extLst>
                      <a:ext uri="{FF2B5EF4-FFF2-40B4-BE49-F238E27FC236}">
                        <a16:creationId xmlns:a16="http://schemas.microsoft.com/office/drawing/2014/main" id="{597104A7-7469-AD6A-8F34-3F2D72ACA313}"/>
                      </a:ext>
                    </a:extLst>
                  </p:cNvPr>
                  <p:cNvSpPr txBox="1"/>
                  <p:nvPr/>
                </p:nvSpPr>
                <p:spPr>
                  <a:xfrm>
                    <a:off x="9111698" y="1670196"/>
                    <a:ext cx="2324684" cy="1225276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marL="252000" indent="-252000">
                      <a:lnSpc>
                        <a:spcPct val="120000"/>
                      </a:lnSpc>
                      <a:buFont typeface="Wingdings" panose="05000000000000000000" pitchFamily="2" charset="2"/>
                      <a:buChar char="l"/>
                    </a:pP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論文および根拠データの識別子（</a:t>
                    </a:r>
                    <a:r>
                      <a: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DOI</a:t>
                    </a: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や</a:t>
                    </a:r>
                    <a:r>
                      <a: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URL</a:t>
                    </a: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）</a:t>
                    </a:r>
                    <a:endParaRPr kumimoji="1" lang="en-US" altLang="ja-JP" sz="14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</p:txBody>
              </p:sp>
              <p:sp>
                <p:nvSpPr>
                  <p:cNvPr id="15" name="テキスト ボックス 14">
                    <a:extLst>
                      <a:ext uri="{FF2B5EF4-FFF2-40B4-BE49-F238E27FC236}">
                        <a16:creationId xmlns:a16="http://schemas.microsoft.com/office/drawing/2014/main" id="{85DC7B1F-A917-FF9E-AA3D-8F252C19C317}"/>
                      </a:ext>
                    </a:extLst>
                  </p:cNvPr>
                  <p:cNvSpPr txBox="1"/>
                  <p:nvPr/>
                </p:nvSpPr>
                <p:spPr>
                  <a:xfrm>
                    <a:off x="9111696" y="3487203"/>
                    <a:ext cx="2324684" cy="677724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</p:spPr>
                <p:txBody>
                  <a:bodyPr wrap="square" bIns="144000" rtlCol="0" anchor="b">
                    <a:noAutofit/>
                  </a:bodyPr>
                  <a:lstStyle/>
                  <a:p>
                    <a:pPr marL="252000" indent="-252000">
                      <a:lnSpc>
                        <a:spcPct val="120000"/>
                      </a:lnSpc>
                      <a:buFont typeface="Wingdings" panose="05000000000000000000" pitchFamily="2" charset="2"/>
                      <a:buChar char="l"/>
                    </a:pP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即時</a:t>
                    </a:r>
                    <a:r>
                      <a: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OA</a:t>
                    </a: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が困難な理由</a:t>
                    </a:r>
                    <a:endParaRPr kumimoji="1" lang="en-US" altLang="ja-JP" sz="14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</p:txBody>
              </p:sp>
              <p:sp>
                <p:nvSpPr>
                  <p:cNvPr id="16" name="矢印: 山形 15">
                    <a:extLst>
                      <a:ext uri="{FF2B5EF4-FFF2-40B4-BE49-F238E27FC236}">
                        <a16:creationId xmlns:a16="http://schemas.microsoft.com/office/drawing/2014/main" id="{51C9E808-DA7F-DF94-52C6-D6A4863E9D4E}"/>
                      </a:ext>
                    </a:extLst>
                  </p:cNvPr>
                  <p:cNvSpPr/>
                  <p:nvPr/>
                </p:nvSpPr>
                <p:spPr>
                  <a:xfrm>
                    <a:off x="3071957" y="202969"/>
                    <a:ext cx="3170797" cy="728037"/>
                  </a:xfrm>
                  <a:prstGeom prst="chevron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lang="ja-JP" altLang="en-US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即時</a:t>
                    </a:r>
                    <a:r>
                      <a:rPr lang="en-US" altLang="ja-JP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OA</a:t>
                    </a:r>
                    <a:r>
                      <a:rPr lang="ja-JP" altLang="en-US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が可能か</a:t>
                    </a:r>
                    <a:br>
                      <a:rPr lang="en-US" altLang="ja-JP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</a:br>
                    <a:r>
                      <a:rPr lang="ja-JP" altLang="en-US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確認する</a:t>
                    </a:r>
                    <a:endParaRPr kumimoji="1" lang="ja-JP" altLang="en-US" b="1" dirty="0">
                      <a:solidFill>
                        <a:schemeClr val="tx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</p:txBody>
              </p:sp>
              <p:sp>
                <p:nvSpPr>
                  <p:cNvPr id="18" name="テキスト ボックス 17">
                    <a:extLst>
                      <a:ext uri="{FF2B5EF4-FFF2-40B4-BE49-F238E27FC236}">
                        <a16:creationId xmlns:a16="http://schemas.microsoft.com/office/drawing/2014/main" id="{4E49009C-B902-2704-7E15-5C4D60849580}"/>
                      </a:ext>
                    </a:extLst>
                  </p:cNvPr>
                  <p:cNvSpPr txBox="1"/>
                  <p:nvPr/>
                </p:nvSpPr>
                <p:spPr>
                  <a:xfrm>
                    <a:off x="681332" y="1222622"/>
                    <a:ext cx="2252980" cy="959155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txBody>
                  <a:bodyPr wrap="square" lIns="108000" tIns="72000" bIns="72000" rtlCol="0">
                    <a:spAutoFit/>
                  </a:bodyPr>
                  <a:lstStyle/>
                  <a:p>
                    <a:pPr marL="252000" indent="-252000">
                      <a:lnSpc>
                        <a:spcPct val="120000"/>
                      </a:lnSpc>
                      <a:spcBef>
                        <a:spcPts val="600"/>
                      </a:spcBef>
                      <a:buFont typeface="Wingdings" panose="05000000000000000000" pitchFamily="2" charset="2"/>
                      <a:buChar char="l"/>
                    </a:pPr>
                    <a:r>
                      <a: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OA</a:t>
                    </a: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ジャーナル</a:t>
                    </a:r>
                    <a:endParaRPr kumimoji="1" lang="en-US" altLang="ja-JP" sz="14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  <a:p>
                    <a:pPr marL="252000" indent="-252000">
                      <a:lnSpc>
                        <a:spcPct val="120000"/>
                      </a:lnSpc>
                      <a:spcBef>
                        <a:spcPts val="600"/>
                      </a:spcBef>
                      <a:buFont typeface="Wingdings" panose="05000000000000000000" pitchFamily="2" charset="2"/>
                      <a:buChar char="l"/>
                    </a:pP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購読型ジャーナルで</a:t>
                    </a:r>
                    <a:br>
                      <a: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</a:br>
                    <a:r>
                      <a: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OA</a:t>
                    </a:r>
                    <a:r>
                      <a: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オプションを選択</a:t>
                    </a:r>
                    <a:endParaRPr kumimoji="1" lang="en-US" altLang="ja-JP" sz="14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</p:txBody>
              </p:sp>
              <p:sp>
                <p:nvSpPr>
                  <p:cNvPr id="20" name="テキスト ボックス 19">
                    <a:extLst>
                      <a:ext uri="{FF2B5EF4-FFF2-40B4-BE49-F238E27FC236}">
                        <a16:creationId xmlns:a16="http://schemas.microsoft.com/office/drawing/2014/main" id="{5E7C803C-9E83-5DC4-FFC3-88BC226C936A}"/>
                      </a:ext>
                    </a:extLst>
                  </p:cNvPr>
                  <p:cNvSpPr txBox="1"/>
                  <p:nvPr/>
                </p:nvSpPr>
                <p:spPr>
                  <a:xfrm>
                    <a:off x="3457538" y="3556592"/>
                    <a:ext cx="2324686" cy="40429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2">
                      <a:lumMod val="75000"/>
                    </a:schemeClr>
                  </a:solidFill>
                  <a:ln w="28575">
                    <a:noFill/>
                  </a:ln>
                </p:spPr>
                <p:txBody>
                  <a:bodyPr wrap="square" tIns="0" bIns="36000" rtlCol="0" anchor="ctr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即時</a:t>
                    </a:r>
                    <a:r>
                      <a:rPr kumimoji="1" lang="en-US" altLang="ja-JP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OA</a:t>
                    </a:r>
                    <a:r>
                      <a: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が困難</a:t>
                    </a:r>
                    <a:endParaRPr kumimoji="1" lang="en-US" altLang="ja-JP" sz="1400" dirty="0">
                      <a:solidFill>
                        <a:schemeClr val="bg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</p:txBody>
              </p:sp>
              <p:sp>
                <p:nvSpPr>
                  <p:cNvPr id="22" name="テキスト ボックス 21">
                    <a:extLst>
                      <a:ext uri="{FF2B5EF4-FFF2-40B4-BE49-F238E27FC236}">
                        <a16:creationId xmlns:a16="http://schemas.microsoft.com/office/drawing/2014/main" id="{563C2138-8D35-0E75-6958-1F11F284D024}"/>
                      </a:ext>
                    </a:extLst>
                  </p:cNvPr>
                  <p:cNvSpPr txBox="1"/>
                  <p:nvPr/>
                </p:nvSpPr>
                <p:spPr>
                  <a:xfrm>
                    <a:off x="9111698" y="1485971"/>
                    <a:ext cx="2324686" cy="40429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5"/>
                  </a:solidFill>
                  <a:ln w="28575">
                    <a:noFill/>
                  </a:ln>
                </p:spPr>
                <p:txBody>
                  <a:bodyPr wrap="square" tIns="0" bIns="36000" rtlCol="0" anchor="ctr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報告事項</a:t>
                    </a:r>
                    <a:endParaRPr kumimoji="1" lang="en-US" altLang="ja-JP" sz="14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</p:txBody>
              </p:sp>
              <p:sp>
                <p:nvSpPr>
                  <p:cNvPr id="23" name="テキスト ボックス 22">
                    <a:extLst>
                      <a:ext uri="{FF2B5EF4-FFF2-40B4-BE49-F238E27FC236}">
                        <a16:creationId xmlns:a16="http://schemas.microsoft.com/office/drawing/2014/main" id="{91098873-987B-FDAC-FC63-1DA9A7923FA8}"/>
                      </a:ext>
                    </a:extLst>
                  </p:cNvPr>
                  <p:cNvSpPr txBox="1"/>
                  <p:nvPr/>
                </p:nvSpPr>
                <p:spPr>
                  <a:xfrm>
                    <a:off x="9111698" y="3277911"/>
                    <a:ext cx="2324686" cy="40429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5"/>
                  </a:solidFill>
                  <a:ln w="28575">
                    <a:noFill/>
                  </a:ln>
                </p:spPr>
                <p:txBody>
                  <a:bodyPr wrap="square" tIns="0" bIns="36000" rtlCol="0" anchor="ctr">
                    <a:spAutoFit/>
                  </a:bodyPr>
                  <a:lstStyle/>
                  <a:p>
                    <a:pPr algn="ctr">
                      <a:lnSpc>
                        <a:spcPct val="120000"/>
                      </a:lnSpc>
                    </a:pPr>
                    <a:r>
                      <a: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報告事項</a:t>
                    </a:r>
                    <a:endParaRPr kumimoji="1" lang="en-US" altLang="ja-JP" sz="14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</p:txBody>
              </p:sp>
              <p:sp>
                <p:nvSpPr>
                  <p:cNvPr id="24" name="矢印: 折線 23">
                    <a:extLst>
                      <a:ext uri="{FF2B5EF4-FFF2-40B4-BE49-F238E27FC236}">
                        <a16:creationId xmlns:a16="http://schemas.microsoft.com/office/drawing/2014/main" id="{4B7A9250-695C-8F86-375B-A2DADA88374D}"/>
                      </a:ext>
                    </a:extLst>
                  </p:cNvPr>
                  <p:cNvSpPr/>
                  <p:nvPr/>
                </p:nvSpPr>
                <p:spPr>
                  <a:xfrm rot="10800000" flipH="1">
                    <a:off x="3030376" y="2636846"/>
                    <a:ext cx="407241" cy="1296089"/>
                  </a:xfrm>
                  <a:prstGeom prst="bentArrow">
                    <a:avLst>
                      <a:gd name="adj1" fmla="val 33193"/>
                      <a:gd name="adj2" fmla="val 36794"/>
                      <a:gd name="adj3" fmla="val 30596"/>
                      <a:gd name="adj4" fmla="val 47652"/>
                    </a:avLst>
                  </a:prstGeom>
                  <a:gradFill>
                    <a:gsLst>
                      <a:gs pos="34000">
                        <a:srgbClr val="606D7A"/>
                      </a:gs>
                      <a:gs pos="68000">
                        <a:srgbClr val="8ED973"/>
                      </a:gs>
                    </a:gsLst>
                    <a:lin ang="54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" name="矢印: 右 26">
                    <a:extLst>
                      <a:ext uri="{FF2B5EF4-FFF2-40B4-BE49-F238E27FC236}">
                        <a16:creationId xmlns:a16="http://schemas.microsoft.com/office/drawing/2014/main" id="{4DD0A8BE-699B-A88B-612A-34A8E79DCB5B}"/>
                      </a:ext>
                    </a:extLst>
                  </p:cNvPr>
                  <p:cNvSpPr/>
                  <p:nvPr/>
                </p:nvSpPr>
                <p:spPr>
                  <a:xfrm>
                    <a:off x="5685711" y="3630380"/>
                    <a:ext cx="3360860" cy="246927"/>
                  </a:xfrm>
                  <a:prstGeom prst="rightArrow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" name="テキスト ボックス 27">
                    <a:extLst>
                      <a:ext uri="{FF2B5EF4-FFF2-40B4-BE49-F238E27FC236}">
                        <a16:creationId xmlns:a16="http://schemas.microsoft.com/office/drawing/2014/main" id="{54CED099-C948-4173-F87B-C968C667D74E}"/>
                      </a:ext>
                    </a:extLst>
                  </p:cNvPr>
                  <p:cNvSpPr txBox="1"/>
                  <p:nvPr/>
                </p:nvSpPr>
                <p:spPr>
                  <a:xfrm>
                    <a:off x="9111696" y="4366330"/>
                    <a:ext cx="2324684" cy="555390"/>
                  </a:xfrm>
                  <a:prstGeom prst="rect">
                    <a:avLst/>
                  </a:prstGeom>
                  <a:solidFill>
                    <a:srgbClr val="C5EBB7"/>
                  </a:solidFill>
                </p:spPr>
                <p:txBody>
                  <a:bodyPr wrap="square" tIns="72000" bIns="72000" rtlCol="0">
                    <a:spAutoFit/>
                  </a:bodyPr>
                  <a:lstStyle/>
                  <a:p>
                    <a:pPr>
                      <a:lnSpc>
                        <a:spcPct val="120000"/>
                      </a:lnSpc>
                    </a:pPr>
                    <a:r>
                      <a: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エンバーゴが終了するなど、</a:t>
                    </a:r>
                    <a:r>
                      <a:rPr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OA</a:t>
                    </a:r>
                    <a:r>
                      <a: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化が</a:t>
                    </a:r>
                    <a:r>
                      <a: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可能となったら</a:t>
                    </a:r>
                    <a:r>
                      <a: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OA</a:t>
                    </a:r>
                    <a:r>
                      <a: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化する</a:t>
                    </a:r>
                    <a:endParaRPr kumimoji="1" lang="en-US" altLang="ja-JP" sz="12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</p:txBody>
              </p:sp>
              <p:sp>
                <p:nvSpPr>
                  <p:cNvPr id="29" name="矢印: 右 28">
                    <a:extLst>
                      <a:ext uri="{FF2B5EF4-FFF2-40B4-BE49-F238E27FC236}">
                        <a16:creationId xmlns:a16="http://schemas.microsoft.com/office/drawing/2014/main" id="{64D035BD-E246-74E8-9BA4-8AAA5C76A81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10190643" y="4118501"/>
                    <a:ext cx="166790" cy="246927"/>
                  </a:xfrm>
                  <a:prstGeom prst="rightArrow">
                    <a:avLst/>
                  </a:prstGeom>
                  <a:solidFill>
                    <a:srgbClr val="8ED97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</p:grpSp>
      </p:grp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04FF9EA-B3EB-89DE-D59D-D41A5D2D0723}"/>
              </a:ext>
            </a:extLst>
          </p:cNvPr>
          <p:cNvSpPr/>
          <p:nvPr/>
        </p:nvSpPr>
        <p:spPr>
          <a:xfrm>
            <a:off x="3209222" y="2016802"/>
            <a:ext cx="5617029" cy="479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0" indent="0" algn="ctr">
              <a:buNone/>
            </a:pPr>
            <a:r>
              <a:rPr kumimoji="1" lang="en-US" altLang="ja-JP" sz="1400" dirty="0">
                <a:solidFill>
                  <a:schemeClr val="accent2"/>
                </a:solidFill>
              </a:rPr>
              <a:t>※</a:t>
            </a:r>
            <a:r>
              <a:rPr kumimoji="1" lang="ja-JP" altLang="en-US" sz="1400" dirty="0">
                <a:solidFill>
                  <a:schemeClr val="accent2"/>
                </a:solidFill>
              </a:rPr>
              <a:t>即時＝学術雑誌への掲載後、公開禁止期間（エンバーゴ）がないこと</a:t>
            </a:r>
            <a:endParaRPr kumimoji="1" lang="en-US" altLang="ja-JP" sz="1400" dirty="0">
              <a:solidFill>
                <a:schemeClr val="accent2"/>
              </a:solidFill>
            </a:endParaRPr>
          </a:p>
        </p:txBody>
      </p:sp>
      <p:sp>
        <p:nvSpPr>
          <p:cNvPr id="3" name="矢印: 右 2">
            <a:extLst>
              <a:ext uri="{FF2B5EF4-FFF2-40B4-BE49-F238E27FC236}">
                <a16:creationId xmlns:a16="http://schemas.microsoft.com/office/drawing/2014/main" id="{1735407B-0510-329C-056E-94688032A6FB}"/>
              </a:ext>
            </a:extLst>
          </p:cNvPr>
          <p:cNvSpPr/>
          <p:nvPr/>
        </p:nvSpPr>
        <p:spPr>
          <a:xfrm>
            <a:off x="2967333" y="2535422"/>
            <a:ext cx="6120501" cy="711833"/>
          </a:xfrm>
          <a:prstGeom prst="rightArrow">
            <a:avLst>
              <a:gd name="adj1" fmla="val 50000"/>
              <a:gd name="adj2" fmla="val 3123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6026"/>
            <a:r>
              <a:rPr lang="ja-JP" altLang="en-US" sz="1488" dirty="0">
                <a:solidFill>
                  <a:srgbClr val="FFFFFF"/>
                </a:solidFill>
                <a:latin typeface="BIZ UDPゴシック"/>
                <a:ea typeface="BIZ UDPゴシック"/>
              </a:rPr>
              <a:t>即時</a:t>
            </a:r>
            <a:r>
              <a:rPr lang="en-US" altLang="ja-JP" sz="1488" dirty="0">
                <a:solidFill>
                  <a:srgbClr val="FFFFFF"/>
                </a:solidFill>
                <a:latin typeface="BIZ UDPゴシック"/>
                <a:ea typeface="BIZ UDPゴシック"/>
              </a:rPr>
              <a:t>OA</a:t>
            </a:r>
            <a:r>
              <a:rPr lang="ja-JP" altLang="en-US" sz="1488" dirty="0">
                <a:solidFill>
                  <a:srgbClr val="FFFFFF"/>
                </a:solidFill>
                <a:latin typeface="BIZ UDPゴシック"/>
                <a:ea typeface="BIZ UDPゴシック"/>
              </a:rPr>
              <a:t>出版済み</a:t>
            </a:r>
          </a:p>
        </p:txBody>
      </p:sp>
    </p:spTree>
    <p:extLst>
      <p:ext uri="{BB962C8B-B14F-4D97-AF65-F5344CB8AC3E}">
        <p14:creationId xmlns:p14="http://schemas.microsoft.com/office/powerpoint/2010/main" val="397291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268A42-44AE-1A55-AD2B-BC5FE17CE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400" dirty="0"/>
              <a:t>研究者にとっての </a:t>
            </a:r>
            <a:r>
              <a:rPr kumimoji="1" lang="ja-JP" altLang="en-US" dirty="0"/>
              <a:t>研究成果の</a:t>
            </a:r>
            <a:r>
              <a:rPr kumimoji="1" lang="en-US" altLang="ja-JP" dirty="0"/>
              <a:t>OA</a:t>
            </a:r>
            <a:r>
              <a:rPr kumimoji="1" lang="ja-JP" altLang="en-US" dirty="0"/>
              <a:t>化の意義・優位性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0B06B5-8012-9223-A4D3-A932BB48D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kumimoji="1" lang="ja-JP" altLang="en-US" dirty="0">
                <a:solidFill>
                  <a:schemeClr val="accent2"/>
                </a:solidFill>
              </a:rPr>
              <a:t>研究成果のインパクト向上</a:t>
            </a:r>
          </a:p>
          <a:p>
            <a:pPr>
              <a:lnSpc>
                <a:spcPct val="130000"/>
              </a:lnSpc>
            </a:pPr>
            <a:r>
              <a:rPr lang="ja-JP" altLang="en-US" b="1" dirty="0"/>
              <a:t>研究成果のインパクト向上等への</a:t>
            </a:r>
            <a:r>
              <a:rPr kumimoji="1" lang="ja-JP" altLang="en-US" b="1" dirty="0"/>
              <a:t>アドバンテージ</a:t>
            </a:r>
            <a:endParaRPr kumimoji="1" lang="en-US" altLang="ja-JP" b="1" dirty="0"/>
          </a:p>
          <a:p>
            <a:pPr>
              <a:lnSpc>
                <a:spcPct val="130000"/>
              </a:lnSpc>
            </a:pPr>
            <a:r>
              <a:rPr kumimoji="1" lang="ja-JP" altLang="en-US" dirty="0"/>
              <a:t>研究成果が発見されやすくなる</a:t>
            </a:r>
          </a:p>
          <a:p>
            <a:pPr>
              <a:lnSpc>
                <a:spcPct val="130000"/>
              </a:lnSpc>
            </a:pPr>
            <a:r>
              <a:rPr kumimoji="1" lang="ja-JP" altLang="en-US" dirty="0"/>
              <a:t>世界的な</a:t>
            </a:r>
            <a:r>
              <a:rPr kumimoji="1" lang="en-US" altLang="ja-JP" dirty="0"/>
              <a:t>OA</a:t>
            </a:r>
            <a:r>
              <a:rPr kumimoji="1" lang="ja-JP" altLang="en-US" dirty="0"/>
              <a:t>化進行による、非</a:t>
            </a:r>
            <a:r>
              <a:rPr kumimoji="1" lang="en-US" altLang="ja-JP" dirty="0"/>
              <a:t>OA</a:t>
            </a:r>
            <a:r>
              <a:rPr kumimoji="1" lang="ja-JP" altLang="en-US" dirty="0"/>
              <a:t>論文の</a:t>
            </a:r>
            <a:r>
              <a:rPr kumimoji="1" lang="ja-JP" altLang="en-US" b="1" dirty="0"/>
              <a:t>「見えない化」が進むリスクに対応</a:t>
            </a:r>
          </a:p>
          <a:p>
            <a:pPr marL="0" indent="0">
              <a:lnSpc>
                <a:spcPct val="130000"/>
              </a:lnSpc>
              <a:spcBef>
                <a:spcPts val="1800"/>
              </a:spcBef>
              <a:buNone/>
            </a:pPr>
            <a:r>
              <a:rPr kumimoji="1" lang="ja-JP" altLang="en-US" dirty="0">
                <a:solidFill>
                  <a:schemeClr val="accent2"/>
                </a:solidFill>
              </a:rPr>
              <a:t>社会への還元</a:t>
            </a:r>
            <a:r>
              <a:rPr kumimoji="1" lang="en-US" altLang="ja-JP" dirty="0">
                <a:solidFill>
                  <a:schemeClr val="accent2"/>
                </a:solidFill>
              </a:rPr>
              <a:t>/</a:t>
            </a:r>
            <a:r>
              <a:rPr kumimoji="1" lang="ja-JP" altLang="en-US" dirty="0">
                <a:solidFill>
                  <a:schemeClr val="accent2"/>
                </a:solidFill>
              </a:rPr>
              <a:t>オープンサイエンスの推進</a:t>
            </a:r>
          </a:p>
          <a:p>
            <a:pPr>
              <a:lnSpc>
                <a:spcPct val="130000"/>
              </a:lnSpc>
            </a:pPr>
            <a:r>
              <a:rPr kumimoji="1" lang="ja-JP" altLang="en-US" dirty="0"/>
              <a:t>誰もが論文にアクセスできる</a:t>
            </a:r>
          </a:p>
          <a:p>
            <a:pPr>
              <a:lnSpc>
                <a:spcPct val="130000"/>
              </a:lnSpc>
            </a:pPr>
            <a:r>
              <a:rPr kumimoji="1" lang="ja-JP" altLang="en-US" dirty="0"/>
              <a:t>学術研究の発展に寄与</a:t>
            </a:r>
          </a:p>
          <a:p>
            <a:pPr>
              <a:lnSpc>
                <a:spcPct val="130000"/>
              </a:lnSpc>
            </a:pPr>
            <a:r>
              <a:rPr kumimoji="1" lang="ja-JP" altLang="en-US" dirty="0"/>
              <a:t>研究成果を社会に還元できる</a:t>
            </a:r>
          </a:p>
          <a:p>
            <a:pPr>
              <a:lnSpc>
                <a:spcPct val="130000"/>
              </a:lnSpc>
            </a:pPr>
            <a:r>
              <a:rPr kumimoji="1" lang="ja-JP" altLang="en-US" dirty="0">
                <a:solidFill>
                  <a:srgbClr val="C00000"/>
                </a:solidFill>
              </a:rPr>
              <a:t>●●大学</a:t>
            </a:r>
            <a:r>
              <a:rPr kumimoji="1" lang="ja-JP" altLang="en-US" dirty="0"/>
              <a:t>オープンアクセス方針</a:t>
            </a:r>
          </a:p>
          <a:p>
            <a:pPr>
              <a:lnSpc>
                <a:spcPct val="130000"/>
              </a:lnSpc>
            </a:pPr>
            <a:r>
              <a:rPr kumimoji="1" lang="ja-JP" altLang="en-US" dirty="0"/>
              <a:t>国の</a:t>
            </a:r>
            <a:r>
              <a:rPr kumimoji="1" lang="en-US" altLang="ja-JP" dirty="0"/>
              <a:t>OA</a:t>
            </a:r>
            <a:r>
              <a:rPr kumimoji="1" lang="ja-JP" altLang="en-US" dirty="0"/>
              <a:t>方針：競争的資金による研究成果の即時</a:t>
            </a:r>
            <a:r>
              <a:rPr kumimoji="1" lang="en-US" altLang="ja-JP" b="1" dirty="0"/>
              <a:t>OA</a:t>
            </a:r>
            <a:r>
              <a:rPr kumimoji="1" lang="ja-JP" altLang="en-US" b="1" dirty="0"/>
              <a:t>義務化へ</a:t>
            </a:r>
            <a:r>
              <a:rPr kumimoji="1" lang="ja-JP" altLang="en-US" dirty="0"/>
              <a:t>（</a:t>
            </a:r>
            <a:r>
              <a:rPr kumimoji="1" lang="en-US" altLang="ja-JP" dirty="0"/>
              <a:t>2025</a:t>
            </a:r>
            <a:r>
              <a:rPr kumimoji="1" lang="ja-JP" altLang="en-US" dirty="0"/>
              <a:t>年度新規公募分より）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3BE640-7C0C-6A7D-490E-F9A56FBF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764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415B12-5D3D-E5DD-EC85-942270600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OA</a:t>
            </a:r>
            <a:r>
              <a:rPr kumimoji="1" lang="ja-JP" altLang="en-US" dirty="0"/>
              <a:t>出版モデル転換契約（一般的な例）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AE9A4B-6736-3985-6E05-FDB2EE021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3432"/>
            <a:ext cx="10515600" cy="2166176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ja-JP" altLang="en-US" sz="1800" dirty="0"/>
              <a:t>▼</a:t>
            </a:r>
            <a:r>
              <a:rPr lang="en-US" altLang="ja-JP" sz="1800" dirty="0"/>
              <a:t>Read &amp; Publish(R&amp;P)</a:t>
            </a:r>
            <a:r>
              <a:rPr lang="ja-JP" altLang="en-US" sz="1800" dirty="0"/>
              <a:t>契約導入の考えられる効果、検討する視点</a:t>
            </a:r>
            <a:endParaRPr lang="en-US" altLang="ja-JP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3CF7AD-F6FB-BCE4-B686-1829B6C3B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B3B0-96E7-457E-8C73-379F1415F9BE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D12C4D0-8AF4-777E-FFD5-1CB1EBA22DA8}"/>
              </a:ext>
            </a:extLst>
          </p:cNvPr>
          <p:cNvSpPr/>
          <p:nvPr/>
        </p:nvSpPr>
        <p:spPr>
          <a:xfrm>
            <a:off x="838200" y="1389185"/>
            <a:ext cx="10515600" cy="46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0" indent="0" algn="ctr">
              <a:lnSpc>
                <a:spcPct val="120000"/>
              </a:lnSpc>
              <a:buNone/>
            </a:pPr>
            <a:r>
              <a:rPr kumimoji="1" lang="en-US" altLang="ja-JP" sz="2400" dirty="0">
                <a:solidFill>
                  <a:schemeClr val="tx1"/>
                </a:solidFill>
              </a:rPr>
              <a:t>OA</a:t>
            </a:r>
            <a:r>
              <a:rPr kumimoji="1" lang="ja-JP" altLang="en-US" sz="2400" dirty="0">
                <a:solidFill>
                  <a:schemeClr val="tx1"/>
                </a:solidFill>
              </a:rPr>
              <a:t>出版モデル転換契約とは</a:t>
            </a: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601B0B83-82B2-08BD-2B69-7ECB2C144AC6}"/>
              </a:ext>
            </a:extLst>
          </p:cNvPr>
          <p:cNvGrpSpPr/>
          <p:nvPr/>
        </p:nvGrpSpPr>
        <p:grpSpPr>
          <a:xfrm>
            <a:off x="1017768" y="1956659"/>
            <a:ext cx="6239341" cy="2102772"/>
            <a:chOff x="1026734" y="1773729"/>
            <a:chExt cx="7434587" cy="2505592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2D73C744-C624-840F-D42D-791BFBC84964}"/>
                </a:ext>
              </a:extLst>
            </p:cNvPr>
            <p:cNvSpPr/>
            <p:nvPr/>
          </p:nvSpPr>
          <p:spPr>
            <a:xfrm>
              <a:off x="5414163" y="2312229"/>
              <a:ext cx="958054" cy="766949"/>
            </a:xfrm>
            <a:prstGeom prst="rect">
              <a:avLst/>
            </a:prstGeom>
            <a:solidFill>
              <a:srgbClr val="F5B68B"/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526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158532E8-B10B-88B7-CBC5-F0F3BAF086FF}"/>
                </a:ext>
              </a:extLst>
            </p:cNvPr>
            <p:cNvGrpSpPr/>
            <p:nvPr/>
          </p:nvGrpSpPr>
          <p:grpSpPr>
            <a:xfrm>
              <a:off x="1026734" y="1773729"/>
              <a:ext cx="7434587" cy="2505592"/>
              <a:chOff x="1026734" y="1773729"/>
              <a:chExt cx="7434587" cy="2505592"/>
            </a:xfrm>
          </p:grpSpPr>
          <p:grpSp>
            <p:nvGrpSpPr>
              <p:cNvPr id="40" name="グループ化 39">
                <a:extLst>
                  <a:ext uri="{FF2B5EF4-FFF2-40B4-BE49-F238E27FC236}">
                    <a16:creationId xmlns:a16="http://schemas.microsoft.com/office/drawing/2014/main" id="{0E934E3C-A2B9-30EC-05F7-4DA81B2EFA4F}"/>
                  </a:ext>
                </a:extLst>
              </p:cNvPr>
              <p:cNvGrpSpPr/>
              <p:nvPr/>
            </p:nvGrpSpPr>
            <p:grpSpPr>
              <a:xfrm>
                <a:off x="1026734" y="1773729"/>
                <a:ext cx="7434587" cy="2505592"/>
                <a:chOff x="586679" y="1364658"/>
                <a:chExt cx="5281901" cy="1780098"/>
              </a:xfrm>
            </p:grpSpPr>
            <p:sp>
              <p:nvSpPr>
                <p:cNvPr id="44" name="正方形/長方形 43">
                  <a:extLst>
                    <a:ext uri="{FF2B5EF4-FFF2-40B4-BE49-F238E27FC236}">
                      <a16:creationId xmlns:a16="http://schemas.microsoft.com/office/drawing/2014/main" id="{5A6E11D7-BB33-23B4-1E2B-2C3055CBBF78}"/>
                    </a:ext>
                  </a:extLst>
                </p:cNvPr>
                <p:cNvSpPr/>
                <p:nvPr/>
              </p:nvSpPr>
              <p:spPr>
                <a:xfrm>
                  <a:off x="1107210" y="1730845"/>
                  <a:ext cx="2387239" cy="533714"/>
                </a:xfrm>
                <a:prstGeom prst="rect">
                  <a:avLst/>
                </a:prstGeom>
                <a:solidFill>
                  <a:srgbClr val="A0CD85"/>
                </a:solidFill>
                <a:ln w="28575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526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45" name="テキスト ボックス 44">
                  <a:extLst>
                    <a:ext uri="{FF2B5EF4-FFF2-40B4-BE49-F238E27FC236}">
                      <a16:creationId xmlns:a16="http://schemas.microsoft.com/office/drawing/2014/main" id="{49B0E8F0-AAA4-C942-E32C-136E70388BD9}"/>
                    </a:ext>
                  </a:extLst>
                </p:cNvPr>
                <p:cNvSpPr txBox="1"/>
                <p:nvPr/>
              </p:nvSpPr>
              <p:spPr>
                <a:xfrm>
                  <a:off x="1713879" y="1761994"/>
                  <a:ext cx="1131540" cy="2583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38810" marR="0" lvl="0" indent="-23881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購読料</a:t>
                  </a:r>
                  <a:endParaRPr kumimoji="1" lang="en-US" altLang="ja-JP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46" name="テキスト ボックス 45">
                  <a:extLst>
                    <a:ext uri="{FF2B5EF4-FFF2-40B4-BE49-F238E27FC236}">
                      <a16:creationId xmlns:a16="http://schemas.microsoft.com/office/drawing/2014/main" id="{B6F072C2-5A4E-EDCB-A7CA-D976D6C0F96F}"/>
                    </a:ext>
                  </a:extLst>
                </p:cNvPr>
                <p:cNvSpPr txBox="1"/>
                <p:nvPr/>
              </p:nvSpPr>
              <p:spPr>
                <a:xfrm>
                  <a:off x="586679" y="1849357"/>
                  <a:ext cx="783252" cy="2583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従来</a:t>
                  </a:r>
                  <a:endParaRPr kumimoji="1" lang="en-US" altLang="ja-JP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47" name="テキスト ボックス 46">
                  <a:extLst>
                    <a:ext uri="{FF2B5EF4-FFF2-40B4-BE49-F238E27FC236}">
                      <a16:creationId xmlns:a16="http://schemas.microsoft.com/office/drawing/2014/main" id="{B5B56A15-8A5C-0531-8DFA-BBC5AE91E5C2}"/>
                    </a:ext>
                  </a:extLst>
                </p:cNvPr>
                <p:cNvSpPr txBox="1"/>
                <p:nvPr/>
              </p:nvSpPr>
              <p:spPr>
                <a:xfrm>
                  <a:off x="3715790" y="1694176"/>
                  <a:ext cx="680649" cy="2704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38810" marR="0" lvl="0" indent="-238810" algn="ctr" defTabSz="914400" rtl="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2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OA</a:t>
                  </a:r>
                  <a:endParaRPr kumimoji="1" lang="en-US" altLang="ja-JP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48" name="テキスト ボックス 47">
                  <a:extLst>
                    <a:ext uri="{FF2B5EF4-FFF2-40B4-BE49-F238E27FC236}">
                      <a16:creationId xmlns:a16="http://schemas.microsoft.com/office/drawing/2014/main" id="{C7200890-D488-7BBB-F27C-52DBDDC31E55}"/>
                    </a:ext>
                  </a:extLst>
                </p:cNvPr>
                <p:cNvSpPr txBox="1"/>
                <p:nvPr/>
              </p:nvSpPr>
              <p:spPr>
                <a:xfrm>
                  <a:off x="4481019" y="1757289"/>
                  <a:ext cx="963566" cy="2324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12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非</a:t>
                  </a:r>
                  <a:r>
                    <a:rPr kumimoji="1" lang="en-US" altLang="ja-JP" sz="12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OA</a:t>
                  </a:r>
                  <a:endParaRPr kumimoji="1" lang="en-US" altLang="ja-JP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49" name="テキスト ボックス 48">
                  <a:extLst>
                    <a:ext uri="{FF2B5EF4-FFF2-40B4-BE49-F238E27FC236}">
                      <a16:creationId xmlns:a16="http://schemas.microsoft.com/office/drawing/2014/main" id="{8C5E1866-18EC-6596-BE98-E1151B0E21CC}"/>
                    </a:ext>
                  </a:extLst>
                </p:cNvPr>
                <p:cNvSpPr txBox="1"/>
                <p:nvPr/>
              </p:nvSpPr>
              <p:spPr>
                <a:xfrm>
                  <a:off x="1756734" y="1984764"/>
                  <a:ext cx="1762713" cy="2324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電子ジャーナル経費</a:t>
                  </a:r>
                  <a:endParaRPr kumimoji="1" lang="en-US" altLang="ja-JP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50" name="左大かっこ 49">
                  <a:extLst>
                    <a:ext uri="{FF2B5EF4-FFF2-40B4-BE49-F238E27FC236}">
                      <a16:creationId xmlns:a16="http://schemas.microsoft.com/office/drawing/2014/main" id="{CDC52F6C-F273-8989-B176-22F4A90F1A8B}"/>
                    </a:ext>
                  </a:extLst>
                </p:cNvPr>
                <p:cNvSpPr/>
                <p:nvPr/>
              </p:nvSpPr>
              <p:spPr>
                <a:xfrm rot="5400000" flipH="1">
                  <a:off x="4414993" y="1641133"/>
                  <a:ext cx="111707" cy="1493925"/>
                </a:xfrm>
                <a:prstGeom prst="leftBracket">
                  <a:avLst/>
                </a:prstGeom>
                <a:ln w="38100">
                  <a:solidFill>
                    <a:srgbClr val="E4831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BIZ UDPゴシック"/>
                    <a:ea typeface="BIZ UDPゴシック"/>
                    <a:cs typeface="+mn-cs"/>
                  </a:endParaRPr>
                </a:p>
              </p:txBody>
            </p:sp>
            <p:sp>
              <p:nvSpPr>
                <p:cNvPr id="51" name="テキスト ボックス 50">
                  <a:extLst>
                    <a:ext uri="{FF2B5EF4-FFF2-40B4-BE49-F238E27FC236}">
                      <a16:creationId xmlns:a16="http://schemas.microsoft.com/office/drawing/2014/main" id="{04C65305-726F-294B-A084-BF59AB530B5E}"/>
                    </a:ext>
                  </a:extLst>
                </p:cNvPr>
                <p:cNvSpPr txBox="1"/>
                <p:nvPr/>
              </p:nvSpPr>
              <p:spPr>
                <a:xfrm>
                  <a:off x="586679" y="2594803"/>
                  <a:ext cx="552421" cy="4391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転換</a:t>
                  </a:r>
                  <a:br>
                    <a:rPr kumimoji="1" lang="en-US" altLang="ja-JP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</a:br>
                  <a:r>
                    <a:rPr kumimoji="1" lang="ja-JP" altLang="en-US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契約</a:t>
                  </a:r>
                  <a:endParaRPr kumimoji="1" lang="en-US" altLang="ja-JP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52" name="テキスト ボックス 51">
                  <a:extLst>
                    <a:ext uri="{FF2B5EF4-FFF2-40B4-BE49-F238E27FC236}">
                      <a16:creationId xmlns:a16="http://schemas.microsoft.com/office/drawing/2014/main" id="{103DB87D-AA79-3079-4149-C0A2882158EE}"/>
                    </a:ext>
                  </a:extLst>
                </p:cNvPr>
                <p:cNvSpPr txBox="1"/>
                <p:nvPr/>
              </p:nvSpPr>
              <p:spPr>
                <a:xfrm>
                  <a:off x="3694357" y="2003190"/>
                  <a:ext cx="778568" cy="2195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1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APC</a:t>
                  </a:r>
                </a:p>
              </p:txBody>
            </p:sp>
            <p:sp>
              <p:nvSpPr>
                <p:cNvPr id="53" name="正方形/長方形 52">
                  <a:extLst>
                    <a:ext uri="{FF2B5EF4-FFF2-40B4-BE49-F238E27FC236}">
                      <a16:creationId xmlns:a16="http://schemas.microsoft.com/office/drawing/2014/main" id="{1C4B8E71-1237-E5C5-101F-D4E7DC920E0E}"/>
                    </a:ext>
                  </a:extLst>
                </p:cNvPr>
                <p:cNvSpPr/>
                <p:nvPr/>
              </p:nvSpPr>
              <p:spPr>
                <a:xfrm>
                  <a:off x="4458251" y="1747235"/>
                  <a:ext cx="1142153" cy="517565"/>
                </a:xfrm>
                <a:prstGeom prst="rect">
                  <a:avLst/>
                </a:prstGeom>
                <a:noFill/>
                <a:ln w="28575" cap="flat" cmpd="sng" algn="ctr">
                  <a:solidFill>
                    <a:srgbClr val="F5B68B"/>
                  </a:solidFill>
                  <a:prstDash val="sysDash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526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54" name="テキスト ボックス 53">
                  <a:extLst>
                    <a:ext uri="{FF2B5EF4-FFF2-40B4-BE49-F238E27FC236}">
                      <a16:creationId xmlns:a16="http://schemas.microsoft.com/office/drawing/2014/main" id="{768D5689-82D7-6ABF-1FAA-86881E206432}"/>
                    </a:ext>
                  </a:extLst>
                </p:cNvPr>
                <p:cNvSpPr txBox="1"/>
                <p:nvPr/>
              </p:nvSpPr>
              <p:spPr>
                <a:xfrm>
                  <a:off x="1525933" y="1364658"/>
                  <a:ext cx="1320467" cy="2841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Read</a:t>
                  </a:r>
                </a:p>
              </p:txBody>
            </p:sp>
            <p:sp>
              <p:nvSpPr>
                <p:cNvPr id="55" name="テキスト ボックス 54">
                  <a:extLst>
                    <a:ext uri="{FF2B5EF4-FFF2-40B4-BE49-F238E27FC236}">
                      <a16:creationId xmlns:a16="http://schemas.microsoft.com/office/drawing/2014/main" id="{1AADF723-F5EE-A6E9-8EB1-CA6BF16AB6DE}"/>
                    </a:ext>
                  </a:extLst>
                </p:cNvPr>
                <p:cNvSpPr txBox="1"/>
                <p:nvPr/>
              </p:nvSpPr>
              <p:spPr>
                <a:xfrm>
                  <a:off x="3930401" y="1394133"/>
                  <a:ext cx="1320467" cy="2841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Publish</a:t>
                  </a:r>
                </a:p>
              </p:txBody>
            </p:sp>
            <p:pic>
              <p:nvPicPr>
                <p:cNvPr id="56" name="図 55">
                  <a:extLst>
                    <a:ext uri="{FF2B5EF4-FFF2-40B4-BE49-F238E27FC236}">
                      <a16:creationId xmlns:a16="http://schemas.microsoft.com/office/drawing/2014/main" id="{0809A2E0-3BFE-C5E8-5533-8ED1633602C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58359" y="1647937"/>
                  <a:ext cx="372042" cy="355253"/>
                </a:xfrm>
                <a:prstGeom prst="rect">
                  <a:avLst/>
                </a:prstGeom>
              </p:spPr>
            </p:pic>
            <p:pic>
              <p:nvPicPr>
                <p:cNvPr id="57" name="図 56">
                  <a:extLst>
                    <a:ext uri="{FF2B5EF4-FFF2-40B4-BE49-F238E27FC236}">
                      <a16:creationId xmlns:a16="http://schemas.microsoft.com/office/drawing/2014/main" id="{FF082C9E-82B9-6D2F-E5E2-A33C0B8811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3322" y="1645310"/>
                  <a:ext cx="438307" cy="480746"/>
                </a:xfrm>
                <a:prstGeom prst="rect">
                  <a:avLst/>
                </a:prstGeom>
              </p:spPr>
            </p:pic>
            <p:sp>
              <p:nvSpPr>
                <p:cNvPr id="58" name="正方形/長方形 57">
                  <a:extLst>
                    <a:ext uri="{FF2B5EF4-FFF2-40B4-BE49-F238E27FC236}">
                      <a16:creationId xmlns:a16="http://schemas.microsoft.com/office/drawing/2014/main" id="{BA521DD1-10D0-D819-24E5-3E2C7ED0235E}"/>
                    </a:ext>
                  </a:extLst>
                </p:cNvPr>
                <p:cNvSpPr/>
                <p:nvPr/>
              </p:nvSpPr>
              <p:spPr>
                <a:xfrm>
                  <a:off x="1107210" y="2590499"/>
                  <a:ext cx="3287029" cy="554257"/>
                </a:xfrm>
                <a:prstGeom prst="rect">
                  <a:avLst/>
                </a:prstGeom>
                <a:gradFill flip="none" rotWithShape="1">
                  <a:gsLst>
                    <a:gs pos="2655">
                      <a:srgbClr val="A0CD85"/>
                    </a:gs>
                    <a:gs pos="100000">
                      <a:srgbClr val="F5B68B"/>
                    </a:gs>
                    <a:gs pos="61000">
                      <a:srgbClr val="A0CD85"/>
                    </a:gs>
                    <a:gs pos="76000">
                      <a:schemeClr val="accent1">
                        <a:lumMod val="60000"/>
                        <a:lumOff val="40000"/>
                      </a:schemeClr>
                    </a:gs>
                  </a:gsLst>
                  <a:lin ang="0" scaled="1"/>
                  <a:tileRect/>
                </a:gradFill>
                <a:ln w="28575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526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59" name="テキスト ボックス 58">
                  <a:extLst>
                    <a:ext uri="{FF2B5EF4-FFF2-40B4-BE49-F238E27FC236}">
                      <a16:creationId xmlns:a16="http://schemas.microsoft.com/office/drawing/2014/main" id="{16C81A1A-3C07-2D95-A171-026904AC57B9}"/>
                    </a:ext>
                  </a:extLst>
                </p:cNvPr>
                <p:cNvSpPr txBox="1"/>
                <p:nvPr/>
              </p:nvSpPr>
              <p:spPr>
                <a:xfrm>
                  <a:off x="1525933" y="2634883"/>
                  <a:ext cx="2215189" cy="2583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Read</a:t>
                  </a:r>
                  <a:r>
                    <a:rPr kumimoji="1" lang="ja-JP" altLang="en-US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＆</a:t>
                  </a:r>
                  <a:r>
                    <a:rPr kumimoji="1" lang="en-US" altLang="ja-JP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Publish </a:t>
                  </a:r>
                  <a:r>
                    <a:rPr kumimoji="1" lang="ja-JP" altLang="en-US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契約額</a:t>
                  </a:r>
                  <a:endParaRPr kumimoji="1" lang="en-US" altLang="ja-JP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60" name="テキスト ボックス 59">
                  <a:extLst>
                    <a:ext uri="{FF2B5EF4-FFF2-40B4-BE49-F238E27FC236}">
                      <a16:creationId xmlns:a16="http://schemas.microsoft.com/office/drawing/2014/main" id="{60155118-77DA-127B-6484-5E648F34EC55}"/>
                    </a:ext>
                  </a:extLst>
                </p:cNvPr>
                <p:cNvSpPr txBox="1"/>
                <p:nvPr/>
              </p:nvSpPr>
              <p:spPr>
                <a:xfrm>
                  <a:off x="4253296" y="2742334"/>
                  <a:ext cx="1615284" cy="2583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E48312"/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OA</a:t>
                  </a:r>
                  <a:r>
                    <a:rPr kumimoji="1" lang="ja-JP" altLang="en-US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E48312"/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出版枠：ｎ本</a:t>
                  </a:r>
                  <a:endParaRPr kumimoji="1" lang="en-US" altLang="ja-JP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E48312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  <p:pic>
              <p:nvPicPr>
                <p:cNvPr id="61" name="図 60">
                  <a:extLst>
                    <a:ext uri="{FF2B5EF4-FFF2-40B4-BE49-F238E27FC236}">
                      <a16:creationId xmlns:a16="http://schemas.microsoft.com/office/drawing/2014/main" id="{56C0DA1D-4E88-58BA-23B8-493B1EBBB65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3322" y="2481838"/>
                  <a:ext cx="438307" cy="480746"/>
                </a:xfrm>
                <a:prstGeom prst="rect">
                  <a:avLst/>
                </a:prstGeom>
              </p:spPr>
            </p:pic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0280FF2D-A5EB-FF6C-4123-4F724A1D1B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06976" y="2292192"/>
                  <a:ext cx="0" cy="307358"/>
                </a:xfrm>
                <a:prstGeom prst="line">
                  <a:avLst/>
                </a:prstGeom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63" name="テキスト ボックス 62">
                  <a:extLst>
                    <a:ext uri="{FF2B5EF4-FFF2-40B4-BE49-F238E27FC236}">
                      <a16:creationId xmlns:a16="http://schemas.microsoft.com/office/drawing/2014/main" id="{2A030D70-084D-0141-F78A-45FA30558DCE}"/>
                    </a:ext>
                  </a:extLst>
                </p:cNvPr>
                <p:cNvSpPr txBox="1"/>
                <p:nvPr/>
              </p:nvSpPr>
              <p:spPr>
                <a:xfrm>
                  <a:off x="1257082" y="2883286"/>
                  <a:ext cx="3287026" cy="2583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04040"/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電子</a:t>
                  </a:r>
                  <a:r>
                    <a:rPr kumimoji="1" lang="ja-JP" alt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04040"/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ジャーナル</a:t>
                  </a:r>
                  <a:r>
                    <a:rPr kumimoji="1" lang="ja-JP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04040"/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経費＋</a:t>
                  </a:r>
                  <a:r>
                    <a:rPr kumimoji="1" lang="en-US" altLang="ja-JP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04040"/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APC</a:t>
                  </a:r>
                  <a:r>
                    <a:rPr kumimoji="1" lang="ja-JP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04040"/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（大学が一括支払い）</a:t>
                  </a:r>
                  <a:endParaRPr kumimoji="1" lang="en-US" altLang="ja-JP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404040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  <p:cxnSp>
              <p:nvCxnSpPr>
                <p:cNvPr id="64" name="直線矢印コネクタ 63">
                  <a:extLst>
                    <a:ext uri="{FF2B5EF4-FFF2-40B4-BE49-F238E27FC236}">
                      <a16:creationId xmlns:a16="http://schemas.microsoft.com/office/drawing/2014/main" id="{9453BF70-18F7-59F3-A57A-58938507D599}"/>
                    </a:ext>
                  </a:extLst>
                </p:cNvPr>
                <p:cNvCxnSpPr/>
                <p:nvPr/>
              </p:nvCxnSpPr>
              <p:spPr>
                <a:xfrm>
                  <a:off x="4744085" y="2449110"/>
                  <a:ext cx="0" cy="312854"/>
                </a:xfrm>
                <a:prstGeom prst="straightConnector1">
                  <a:avLst/>
                </a:prstGeom>
                <a:ln w="28575">
                  <a:solidFill>
                    <a:srgbClr val="E4831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直線コネクタ 64">
                  <a:extLst>
                    <a:ext uri="{FF2B5EF4-FFF2-40B4-BE49-F238E27FC236}">
                      <a16:creationId xmlns:a16="http://schemas.microsoft.com/office/drawing/2014/main" id="{7D7F2300-B279-91DB-3B23-CA1454E8E6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96439" y="2306054"/>
                  <a:ext cx="33059" cy="307358"/>
                </a:xfrm>
                <a:prstGeom prst="line">
                  <a:avLst/>
                </a:prstGeom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66" name="下矢印 6">
                  <a:extLst>
                    <a:ext uri="{FF2B5EF4-FFF2-40B4-BE49-F238E27FC236}">
                      <a16:creationId xmlns:a16="http://schemas.microsoft.com/office/drawing/2014/main" id="{73C4A5B1-59A5-4ADC-3C89-7BC017D96BE2}"/>
                    </a:ext>
                  </a:extLst>
                </p:cNvPr>
                <p:cNvSpPr/>
                <p:nvPr/>
              </p:nvSpPr>
              <p:spPr>
                <a:xfrm>
                  <a:off x="3270886" y="2301242"/>
                  <a:ext cx="438307" cy="299420"/>
                </a:xfrm>
                <a:prstGeom prst="downArrow">
                  <a:avLst/>
                </a:prstGeom>
                <a:gradFill flip="none" rotWithShape="1">
                  <a:gsLst>
                    <a:gs pos="52000">
                      <a:srgbClr val="E7FFB8"/>
                    </a:gs>
                    <a:gs pos="0">
                      <a:srgbClr val="669900"/>
                    </a:gs>
                    <a:gs pos="100000">
                      <a:srgbClr val="F3B56C"/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BIZ UDPゴシック"/>
                    <a:ea typeface="BIZ UDPゴシック"/>
                    <a:cs typeface="+mn-cs"/>
                  </a:endParaRPr>
                </a:p>
              </p:txBody>
            </p:sp>
          </p:grpSp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02FAF60-78C9-6D5B-3729-0C0D97B7416B}"/>
                  </a:ext>
                </a:extLst>
              </p:cNvPr>
              <p:cNvSpPr txBox="1"/>
              <p:nvPr/>
            </p:nvSpPr>
            <p:spPr>
              <a:xfrm>
                <a:off x="1540295" y="1836868"/>
                <a:ext cx="958055" cy="380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8810" marR="0" lvl="0" indent="-23881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b="1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大学</a:t>
                </a:r>
                <a:endParaRPr kumimoji="1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AA0F558-7581-1E2D-39DD-032B147ED7C9}"/>
                  </a:ext>
                </a:extLst>
              </p:cNvPr>
              <p:cNvSpPr txBox="1"/>
              <p:nvPr/>
            </p:nvSpPr>
            <p:spPr>
              <a:xfrm>
                <a:off x="1540295" y="3094229"/>
                <a:ext cx="958055" cy="380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8810" marR="0" lvl="0" indent="-23881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200" b="1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大学</a:t>
                </a:r>
                <a:endParaRPr kumimoji="1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CA1E5883-548E-9F01-E5AA-BD2922E1F5EF}"/>
                  </a:ext>
                </a:extLst>
              </p:cNvPr>
              <p:cNvSpPr txBox="1"/>
              <p:nvPr/>
            </p:nvSpPr>
            <p:spPr>
              <a:xfrm>
                <a:off x="4643518" y="1836868"/>
                <a:ext cx="958055" cy="380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8810" marR="0" lvl="0" indent="-23881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研究者</a:t>
                </a:r>
                <a:endParaRPr kumimoji="1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endParaRPr>
              </a:p>
            </p:txBody>
          </p:sp>
        </p:grpSp>
      </p:grp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D26833BA-85F8-B5AA-AE7E-CD0DE6DD8F2C}"/>
              </a:ext>
            </a:extLst>
          </p:cNvPr>
          <p:cNvSpPr txBox="1"/>
          <p:nvPr/>
        </p:nvSpPr>
        <p:spPr>
          <a:xfrm>
            <a:off x="7284167" y="2291025"/>
            <a:ext cx="4069633" cy="1781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電子ジャーナルパッケージの購読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と、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ＯＡ出版の権利（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n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本分）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をセットで契約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契約額と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OA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出版枠の本数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の設定は、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出版社からの提案と交渉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による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19C93627-228C-BA4D-6384-D16A824BE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267145"/>
              </p:ext>
            </p:extLst>
          </p:nvPr>
        </p:nvGraphicFramePr>
        <p:xfrm>
          <a:off x="838200" y="4740255"/>
          <a:ext cx="10515600" cy="1695261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441028">
                  <a:extLst>
                    <a:ext uri="{9D8B030D-6E8A-4147-A177-3AD203B41FA5}">
                      <a16:colId xmlns:a16="http://schemas.microsoft.com/office/drawing/2014/main" val="1443465477"/>
                    </a:ext>
                  </a:extLst>
                </a:gridCol>
                <a:gridCol w="8074572">
                  <a:extLst>
                    <a:ext uri="{9D8B030D-6E8A-4147-A177-3AD203B41FA5}">
                      <a16:colId xmlns:a16="http://schemas.microsoft.com/office/drawing/2014/main" val="5225062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OA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推進を重視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大学の中長期目標等で、論文数や引用数、</a:t>
                      </a:r>
                      <a:r>
                        <a:rPr lang="en-US" altLang="ja-JP" sz="1400" dirty="0"/>
                        <a:t>OA</a:t>
                      </a:r>
                      <a:r>
                        <a:rPr lang="ja-JP" altLang="en-US" sz="1400" dirty="0"/>
                        <a:t>率等の目標値がある場合、</a:t>
                      </a:r>
                      <a:r>
                        <a:rPr lang="en-US" altLang="ja-JP" sz="1400" dirty="0"/>
                        <a:t>OA</a:t>
                      </a:r>
                      <a:r>
                        <a:rPr lang="ja-JP" altLang="en-US" sz="1400" dirty="0"/>
                        <a:t>推進の観点から</a:t>
                      </a:r>
                      <a:r>
                        <a:rPr lang="en-US" altLang="ja-JP" sz="1400" dirty="0"/>
                        <a:t>R&amp;P</a:t>
                      </a:r>
                      <a:r>
                        <a:rPr lang="ja-JP" altLang="en-US" sz="1400" dirty="0"/>
                        <a:t>契約の採用が考えられる</a:t>
                      </a:r>
                      <a:endParaRPr lang="en-US" altLang="ja-JP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584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支出額の抑制を重視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購読額＋</a:t>
                      </a:r>
                      <a:r>
                        <a:rPr lang="en-US" altLang="ja-JP" sz="1400" dirty="0"/>
                        <a:t>APC</a:t>
                      </a:r>
                      <a:r>
                        <a:rPr lang="ja-JP" altLang="en-US" sz="1400" dirty="0"/>
                        <a:t>支払いの総計を抑制したい場合は、</a:t>
                      </a:r>
                      <a:r>
                        <a:rPr lang="en-US" altLang="ja-JP" sz="1400" dirty="0"/>
                        <a:t>OA</a:t>
                      </a:r>
                      <a:r>
                        <a:rPr lang="ja-JP" altLang="en-US" sz="1400" dirty="0"/>
                        <a:t>出版枠が少なく価格増加が少ない提案の選択が考えられる</a:t>
                      </a:r>
                      <a:endParaRPr lang="en-US" altLang="ja-JP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0040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研究者・学生支援を重視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例えば若手研究者や女性研究者、学生のための論文出版支援の一つとして、</a:t>
                      </a:r>
                      <a:r>
                        <a:rPr lang="en-US" altLang="ja-JP" sz="1400" dirty="0"/>
                        <a:t>R&amp;P</a:t>
                      </a:r>
                      <a:r>
                        <a:rPr lang="ja-JP" altLang="en-US" sz="1400" dirty="0"/>
                        <a:t>契約の採用がありえる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7826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13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UD 基本">
      <a:dk1>
        <a:srgbClr val="000000"/>
      </a:dk1>
      <a:lt1>
        <a:srgbClr val="FFFFFF"/>
      </a:lt1>
      <a:dk2>
        <a:srgbClr val="84919E"/>
      </a:dk2>
      <a:lt2>
        <a:srgbClr val="C8C8CB"/>
      </a:lt2>
      <a:accent1>
        <a:srgbClr val="F6AA00"/>
      </a:accent1>
      <a:accent2>
        <a:srgbClr val="FF4B00"/>
      </a:accent2>
      <a:accent3>
        <a:srgbClr val="FF8082"/>
      </a:accent3>
      <a:accent4>
        <a:srgbClr val="FFF100"/>
      </a:accent4>
      <a:accent5>
        <a:srgbClr val="4DC4FF"/>
      </a:accent5>
      <a:accent6>
        <a:srgbClr val="03AF7A"/>
      </a:accent6>
      <a:hlink>
        <a:srgbClr val="005AFF"/>
      </a:hlink>
      <a:folHlink>
        <a:srgbClr val="990099"/>
      </a:folHlink>
    </a:clrScheme>
    <a:fontScheme name="BIZ UDPゴシック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72000" tIns="72000" rIns="72000" bIns="72000" rtlCol="0" anchor="ctr"/>
      <a:lstStyle>
        <a:defPPr marL="0" indent="0" algn="ctr">
          <a:buNone/>
          <a:defRPr kumimoji="1" sz="20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10000"/>
          </a:lnSpc>
          <a:defRPr kumimoji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2773</Words>
  <Application>Microsoft Office PowerPoint</Application>
  <PresentationFormat>ワイド画面</PresentationFormat>
  <Paragraphs>293</Paragraphs>
  <Slides>12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BIZ UDPゴシック</vt:lpstr>
      <vt:lpstr>BIZ UDゴシック</vt:lpstr>
      <vt:lpstr>游ゴシック</vt:lpstr>
      <vt:lpstr>Arial</vt:lpstr>
      <vt:lpstr>Arial Black</vt:lpstr>
      <vt:lpstr>Open Sans</vt:lpstr>
      <vt:lpstr>Wingdings</vt:lpstr>
      <vt:lpstr>Office テーマ</vt:lpstr>
      <vt:lpstr>電子ジャーナルに関する 学内向け説明資料 ー素材集ー 【OA編】</vt:lpstr>
      <vt:lpstr>Introduction　この資料について</vt:lpstr>
      <vt:lpstr>オープンアクセス（OA）とは</vt:lpstr>
      <vt:lpstr>論文のオープンアクセス率の状況</vt:lpstr>
      <vt:lpstr>日本における即時OA義務化（1）</vt:lpstr>
      <vt:lpstr>日本における即時OA義務化（2）</vt:lpstr>
      <vt:lpstr>日本における即時OA義務化 – 対応フロー</vt:lpstr>
      <vt:lpstr>研究者にとっての 研究成果のOA化の意義・優位性</vt:lpstr>
      <vt:lpstr>OA出版モデル転換契約（一般的な例）</vt:lpstr>
      <vt:lpstr>●●大学の電子ジャーナル費とAPC支払推定額の推移</vt:lpstr>
      <vt:lpstr>参考）日本における電子ジャーナル費とAPC支払推定額の推移</vt:lpstr>
      <vt:lpstr>●●大学の出版論文数（出版社別）と転換契約導入予定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JUSTICE_PC11</dc:creator>
  <cp:lastModifiedBy>舩越　美音花</cp:lastModifiedBy>
  <cp:revision>2</cp:revision>
  <dcterms:created xsi:type="dcterms:W3CDTF">2025-03-13T00:36:05Z</dcterms:created>
  <dcterms:modified xsi:type="dcterms:W3CDTF">2025-03-27T05:33:25Z</dcterms:modified>
</cp:coreProperties>
</file>